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 id="2147484045" r:id="rId2"/>
  </p:sldMasterIdLst>
  <p:notesMasterIdLst>
    <p:notesMasterId r:id="rId73"/>
  </p:notesMasterIdLst>
  <p:sldIdLst>
    <p:sldId id="494" r:id="rId3"/>
    <p:sldId id="510" r:id="rId4"/>
    <p:sldId id="256" r:id="rId5"/>
    <p:sldId id="258" r:id="rId6"/>
    <p:sldId id="377" r:id="rId7"/>
    <p:sldId id="378" r:id="rId8"/>
    <p:sldId id="381" r:id="rId9"/>
    <p:sldId id="383" r:id="rId10"/>
    <p:sldId id="384" r:id="rId11"/>
    <p:sldId id="495" r:id="rId12"/>
    <p:sldId id="382" r:id="rId13"/>
    <p:sldId id="267" r:id="rId14"/>
    <p:sldId id="273" r:id="rId15"/>
    <p:sldId id="270" r:id="rId16"/>
    <p:sldId id="261" r:id="rId17"/>
    <p:sldId id="275" r:id="rId18"/>
    <p:sldId id="276" r:id="rId19"/>
    <p:sldId id="277" r:id="rId20"/>
    <p:sldId id="278" r:id="rId21"/>
    <p:sldId id="279" r:id="rId22"/>
    <p:sldId id="280" r:id="rId23"/>
    <p:sldId id="281" r:id="rId24"/>
    <p:sldId id="298" r:id="rId25"/>
    <p:sldId id="302" r:id="rId26"/>
    <p:sldId id="496" r:id="rId27"/>
    <p:sldId id="497" r:id="rId28"/>
    <p:sldId id="306" r:id="rId29"/>
    <p:sldId id="324" r:id="rId30"/>
    <p:sldId id="498" r:id="rId31"/>
    <p:sldId id="325" r:id="rId32"/>
    <p:sldId id="328" r:id="rId33"/>
    <p:sldId id="329" r:id="rId34"/>
    <p:sldId id="499" r:id="rId35"/>
    <p:sldId id="333" r:id="rId36"/>
    <p:sldId id="334" r:id="rId37"/>
    <p:sldId id="337" r:id="rId38"/>
    <p:sldId id="338" r:id="rId39"/>
    <p:sldId id="500" r:id="rId40"/>
    <p:sldId id="501" r:id="rId41"/>
    <p:sldId id="342" r:id="rId42"/>
    <p:sldId id="388" r:id="rId43"/>
    <p:sldId id="343" r:id="rId44"/>
    <p:sldId id="502" r:id="rId45"/>
    <p:sldId id="389" r:id="rId46"/>
    <p:sldId id="390" r:id="rId47"/>
    <p:sldId id="503" r:id="rId48"/>
    <p:sldId id="380" r:id="rId49"/>
    <p:sldId id="344" r:id="rId50"/>
    <p:sldId id="393" r:id="rId51"/>
    <p:sldId id="346" r:id="rId52"/>
    <p:sldId id="513" r:id="rId53"/>
    <p:sldId id="504" r:id="rId54"/>
    <p:sldId id="512" r:id="rId55"/>
    <p:sldId id="347" r:id="rId56"/>
    <p:sldId id="348" r:id="rId57"/>
    <p:sldId id="507" r:id="rId58"/>
    <p:sldId id="505" r:id="rId59"/>
    <p:sldId id="508" r:id="rId60"/>
    <p:sldId id="489" r:id="rId61"/>
    <p:sldId id="491" r:id="rId62"/>
    <p:sldId id="518" r:id="rId63"/>
    <p:sldId id="519" r:id="rId64"/>
    <p:sldId id="520" r:id="rId65"/>
    <p:sldId id="521" r:id="rId66"/>
    <p:sldId id="516" r:id="rId67"/>
    <p:sldId id="523" r:id="rId68"/>
    <p:sldId id="524" r:id="rId69"/>
    <p:sldId id="511" r:id="rId70"/>
    <p:sldId id="525" r:id="rId71"/>
    <p:sldId id="376" r:id="rId72"/>
  </p:sldIdLst>
  <p:sldSz cx="9144000" cy="6858000" type="screen4x3"/>
  <p:notesSz cx="7102475" cy="9369425"/>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4F"/>
    <a:srgbClr val="9E0000"/>
    <a:srgbClr val="0033CC"/>
    <a:srgbClr val="F4D702"/>
    <a:srgbClr val="FF0000"/>
    <a:srgbClr val="8D6C69"/>
    <a:srgbClr val="9E807E"/>
    <a:srgbClr val="FFFF00"/>
    <a:srgbClr val="00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9" autoAdjust="0"/>
    <p:restoredTop sz="94660"/>
  </p:normalViewPr>
  <p:slideViewPr>
    <p:cSldViewPr snapToGrid="0">
      <p:cViewPr varScale="1">
        <p:scale>
          <a:sx n="72" d="100"/>
          <a:sy n="72" d="100"/>
        </p:scale>
        <p:origin x="752"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3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300"/>
            </a:lvl1pPr>
          </a:lstStyle>
          <a:p>
            <a:fld id="{C774FEF0-184C-48E8-A12B-9D6561E34B59}" type="datetimeFigureOut">
              <a:rPr lang="en-US" smtClean="0"/>
              <a:pPr/>
              <a:t>1/24/2025</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300"/>
            </a:lvl1pPr>
          </a:lstStyle>
          <a:p>
            <a:fld id="{71F82FAF-6290-4035-B659-F7BA4AE9D3B1}" type="slidenum">
              <a:rPr lang="en-US" smtClean="0"/>
              <a:pPr/>
              <a:t>‹#›</a:t>
            </a:fld>
            <a:endParaRPr lang="en-US"/>
          </a:p>
        </p:txBody>
      </p:sp>
    </p:spTree>
    <p:extLst>
      <p:ext uri="{BB962C8B-B14F-4D97-AF65-F5344CB8AC3E}">
        <p14:creationId xmlns:p14="http://schemas.microsoft.com/office/powerpoint/2010/main" val="315616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1752890F-7F7F-880F-981C-5ACF27B0FE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7D90B5D0-2918-CC0C-9272-675884F9F5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5716" name="Slide Number Placeholder 3">
            <a:extLst>
              <a:ext uri="{FF2B5EF4-FFF2-40B4-BE49-F238E27FC236}">
                <a16:creationId xmlns:a16="http://schemas.microsoft.com/office/drawing/2014/main" id="{3FB2A972-BAA9-3012-81C7-7A55812844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23410" indent="-278235">
              <a:defRPr>
                <a:solidFill>
                  <a:schemeClr val="tx1"/>
                </a:solidFill>
                <a:latin typeface="Arial" panose="020B0604020202020204" pitchFamily="34" charset="0"/>
              </a:defRPr>
            </a:lvl2pPr>
            <a:lvl3pPr marL="1112939" indent="-222588">
              <a:defRPr>
                <a:solidFill>
                  <a:schemeClr val="tx1"/>
                </a:solidFill>
                <a:latin typeface="Arial" panose="020B0604020202020204" pitchFamily="34" charset="0"/>
              </a:defRPr>
            </a:lvl3pPr>
            <a:lvl4pPr marL="1558115" indent="-222588">
              <a:defRPr>
                <a:solidFill>
                  <a:schemeClr val="tx1"/>
                </a:solidFill>
                <a:latin typeface="Arial" panose="020B0604020202020204" pitchFamily="34" charset="0"/>
              </a:defRPr>
            </a:lvl4pPr>
            <a:lvl5pPr marL="2003290" indent="-222588">
              <a:defRPr>
                <a:solidFill>
                  <a:schemeClr val="tx1"/>
                </a:solidFill>
                <a:latin typeface="Arial" panose="020B0604020202020204" pitchFamily="34" charset="0"/>
              </a:defRPr>
            </a:lvl5pPr>
            <a:lvl6pPr marL="2448466" indent="-222588" fontAlgn="base">
              <a:spcBef>
                <a:spcPct val="0"/>
              </a:spcBef>
              <a:spcAft>
                <a:spcPct val="0"/>
              </a:spcAft>
              <a:defRPr>
                <a:solidFill>
                  <a:schemeClr val="tx1"/>
                </a:solidFill>
                <a:latin typeface="Arial" panose="020B0604020202020204" pitchFamily="34" charset="0"/>
              </a:defRPr>
            </a:lvl6pPr>
            <a:lvl7pPr marL="2893642" indent="-222588" fontAlgn="base">
              <a:spcBef>
                <a:spcPct val="0"/>
              </a:spcBef>
              <a:spcAft>
                <a:spcPct val="0"/>
              </a:spcAft>
              <a:defRPr>
                <a:solidFill>
                  <a:schemeClr val="tx1"/>
                </a:solidFill>
                <a:latin typeface="Arial" panose="020B0604020202020204" pitchFamily="34" charset="0"/>
              </a:defRPr>
            </a:lvl7pPr>
            <a:lvl8pPr marL="3338817" indent="-222588" fontAlgn="base">
              <a:spcBef>
                <a:spcPct val="0"/>
              </a:spcBef>
              <a:spcAft>
                <a:spcPct val="0"/>
              </a:spcAft>
              <a:defRPr>
                <a:solidFill>
                  <a:schemeClr val="tx1"/>
                </a:solidFill>
                <a:latin typeface="Arial" panose="020B0604020202020204" pitchFamily="34" charset="0"/>
              </a:defRPr>
            </a:lvl8pPr>
            <a:lvl9pPr marL="3783993" indent="-222588" fontAlgn="base">
              <a:spcBef>
                <a:spcPct val="0"/>
              </a:spcBef>
              <a:spcAft>
                <a:spcPct val="0"/>
              </a:spcAft>
              <a:defRPr>
                <a:solidFill>
                  <a:schemeClr val="tx1"/>
                </a:solidFill>
                <a:latin typeface="Arial" panose="020B0604020202020204" pitchFamily="34" charset="0"/>
              </a:defRPr>
            </a:lvl9pPr>
          </a:lstStyle>
          <a:p>
            <a:fld id="{62224B6C-CE0F-4612-85E7-C06AB37E1C9B}" type="slidenum">
              <a:rPr lang="en-US" altLang="en-US">
                <a:latin typeface="Calibri" panose="020F0502020204030204" pitchFamily="34" charset="0"/>
              </a:rPr>
              <a:pPr/>
              <a:t>54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userDrawn="1"/>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1910080" y="172719"/>
            <a:ext cx="6491648" cy="6077609"/>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810466" y="274320"/>
            <a:ext cx="3505200" cy="201705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2062480" y="2484956"/>
            <a:ext cx="6217920" cy="1110245"/>
          </a:xfrm>
        </p:spPr>
        <p:txBody>
          <a:bodyPr>
            <a:normAutofit/>
          </a:bodyPr>
          <a:lstStyle>
            <a:lvl1pPr>
              <a:defRPr sz="3200"/>
            </a:lvl1pPr>
          </a:lstStyle>
          <a:p>
            <a:r>
              <a:rPr lang="en-US" dirty="0"/>
              <a:t>Click to edit Master title style</a:t>
            </a:r>
          </a:p>
        </p:txBody>
      </p:sp>
      <p:sp>
        <p:nvSpPr>
          <p:cNvPr id="3" name="Subtitle 2"/>
          <p:cNvSpPr>
            <a:spLocks noGrp="1"/>
          </p:cNvSpPr>
          <p:nvPr>
            <p:ph type="subTitle" idx="1"/>
          </p:nvPr>
        </p:nvSpPr>
        <p:spPr>
          <a:xfrm>
            <a:off x="2956561" y="3837772"/>
            <a:ext cx="5247978" cy="1843938"/>
          </a:xfrm>
        </p:spPr>
        <p:txBody>
          <a:bodyPr anchor="ctr" anchorCtr="1">
            <a:normAutofit/>
          </a:bodyPr>
          <a:lstStyle>
            <a:lvl1pPr marL="0" indent="0" algn="l">
              <a:buNone/>
              <a:defRPr sz="20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900114" y="1516828"/>
            <a:ext cx="2133600" cy="750981"/>
          </a:xfrm>
        </p:spPr>
        <p:txBody>
          <a:bodyPr anchor="b"/>
          <a:lstStyle>
            <a:lvl1pPr algn="l">
              <a:defRPr sz="2400"/>
            </a:lvl1pPr>
          </a:lstStyle>
          <a:p>
            <a:fld id="{9AFB2CA1-FF45-40AE-8272-00D1550F0CD9}" type="datetimeFigureOut">
              <a:rPr lang="en-US" smtClean="0"/>
              <a:pPr/>
              <a:t>1/24/2025</a:t>
            </a:fld>
            <a:endParaRPr lang="en-US"/>
          </a:p>
        </p:txBody>
      </p:sp>
      <p:sp>
        <p:nvSpPr>
          <p:cNvPr id="50" name="Rectangle 49"/>
          <p:cNvSpPr/>
          <p:nvPr/>
        </p:nvSpPr>
        <p:spPr>
          <a:xfrm>
            <a:off x="1967459" y="5834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781779" y="369052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pSp>
        <p:nvGrpSpPr>
          <p:cNvPr id="43" name="Group 42"/>
          <p:cNvGrpSpPr/>
          <p:nvPr userDrawn="1"/>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userDrawn="1"/>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p:cNvSpPr/>
          <p:nvPr/>
        </p:nvSpPr>
        <p:spPr>
          <a:xfrm>
            <a:off x="6035040" y="2036905"/>
            <a:ext cx="3108960" cy="118991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78335" y="1303528"/>
            <a:ext cx="6951825" cy="801201"/>
          </a:xfrm>
          <a:prstGeom prst="round2DiagRect">
            <a:avLst/>
          </a:prstGeom>
          <a:ln>
            <a:noFill/>
          </a:ln>
          <a:effectLst>
            <a:innerShdw blurRad="63500" dist="50800" dir="8100000">
              <a:prstClr val="black">
                <a:alpha val="50000"/>
              </a:prstClr>
            </a:innerShdw>
          </a:effectLst>
        </p:spPr>
        <p:style>
          <a:lnRef idx="1">
            <a:schemeClr val="accent1"/>
          </a:lnRef>
          <a:fillRef idx="1002">
            <a:schemeClr val="lt2"/>
          </a:fillRef>
          <a:effectRef idx="1">
            <a:schemeClr val="accent1"/>
          </a:effectRef>
          <a:fontRef idx="none"/>
        </p:style>
        <p:txBody>
          <a:bodyPr anchor="ctr">
            <a:normAutofit/>
          </a:bodyPr>
          <a:lstStyle>
            <a:lvl1pPr>
              <a:defRPr sz="3200" b="0">
                <a:solidFill>
                  <a:schemeClr val="accent2">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588927" y="2332060"/>
            <a:ext cx="5133185" cy="1737020"/>
          </a:xfrm>
        </p:spPr>
        <p:txBody>
          <a:bodyPr>
            <a:normAutofit/>
          </a:bodyPr>
          <a:lstStyle>
            <a:lvl1pPr marL="0" indent="0" algn="l">
              <a:buNone/>
              <a:defRPr sz="2400" b="1">
                <a:solidFill>
                  <a:schemeClr val="tx1"/>
                </a:solidFill>
              </a:defRPr>
            </a:lvl1pPr>
            <a:lvl2pPr marL="457200" indent="0" algn="l">
              <a:buNone/>
              <a:defRPr>
                <a:solidFill>
                  <a:schemeClr val="tx1"/>
                </a:solidFill>
              </a:defRPr>
            </a:lvl2pPr>
            <a:lvl3pPr marL="914400" indent="0" algn="l">
              <a:buNone/>
              <a:defRPr>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US" dirty="0"/>
          </a:p>
          <a:p>
            <a:pPr lvl="2"/>
            <a:endParaRPr lang="en-US" dirty="0"/>
          </a:p>
        </p:txBody>
      </p:sp>
      <p:sp>
        <p:nvSpPr>
          <p:cNvPr id="89" name="Rectangle 88"/>
          <p:cNvSpPr/>
          <p:nvPr/>
        </p:nvSpPr>
        <p:spPr>
          <a:xfrm>
            <a:off x="5096739" y="2231548"/>
            <a:ext cx="36576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142240" y="161369"/>
            <a:ext cx="3108960" cy="118991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p:cNvSpPr/>
          <p:nvPr/>
        </p:nvSpPr>
        <p:spPr>
          <a:xfrm>
            <a:off x="347472" y="1069244"/>
            <a:ext cx="36576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79"/>
          <p:cNvSpPr>
            <a:spLocks noGrp="1"/>
          </p:cNvSpPr>
          <p:nvPr>
            <p:ph type="body" sz="quarter" idx="10"/>
          </p:nvPr>
        </p:nvSpPr>
        <p:spPr>
          <a:xfrm>
            <a:off x="1371600" y="4078224"/>
            <a:ext cx="4099560" cy="1838325"/>
          </a:xfrm>
        </p:spPr>
        <p:txBody>
          <a:bodyPr>
            <a:noAutofit/>
          </a:bodyPr>
          <a:lstStyle>
            <a:lvl1pPr>
              <a:buNone/>
              <a:defRPr sz="2000" b="1" i="1">
                <a:solidFill>
                  <a:schemeClr val="accent4">
                    <a:lumMod val="50000"/>
                  </a:schemeClr>
                </a:solidFill>
              </a:defRPr>
            </a:lvl1pPr>
            <a:lvl2pPr>
              <a:buNone/>
              <a:defRPr sz="2000" b="1">
                <a:solidFill>
                  <a:schemeClr val="accent4">
                    <a:lumMod val="50000"/>
                  </a:schemeClr>
                </a:solidFill>
              </a:defRPr>
            </a:lvl2pPr>
            <a:lvl3pPr>
              <a:buNone/>
              <a:defRPr sz="1600"/>
            </a:lvl3pPr>
            <a:lvl4pPr>
              <a:buNone/>
              <a:defRPr sz="1600"/>
            </a:lvl4pPr>
            <a:lvl5pPr>
              <a:buNone/>
              <a:defRPr sz="1600"/>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32225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3537" y="663008"/>
            <a:ext cx="7024744" cy="433137"/>
          </a:xfrm>
        </p:spPr>
        <p:txBody>
          <a:bodyPr>
            <a:noAutofit/>
          </a:bodyPr>
          <a:lstStyle>
            <a:lvl1pPr>
              <a:defRPr sz="2400" b="1"/>
            </a:lvl1pPr>
          </a:lstStyle>
          <a:p>
            <a:r>
              <a:rPr lang="en-US" dirty="0"/>
              <a:t>Click to edit Master title style</a:t>
            </a:r>
          </a:p>
        </p:txBody>
      </p:sp>
      <p:sp>
        <p:nvSpPr>
          <p:cNvPr id="3" name="Content Placeholder 2"/>
          <p:cNvSpPr>
            <a:spLocks noGrp="1"/>
          </p:cNvSpPr>
          <p:nvPr>
            <p:ph idx="1"/>
          </p:nvPr>
        </p:nvSpPr>
        <p:spPr>
          <a:xfrm>
            <a:off x="703384" y="1134080"/>
            <a:ext cx="7737231" cy="4860758"/>
          </a:xfrm>
        </p:spPr>
        <p:txBody>
          <a:bodyPr/>
          <a:lstStyle>
            <a:lvl1pPr marL="68580" indent="0">
              <a:buNone/>
              <a:defRPr sz="2200"/>
            </a:lvl1pPr>
            <a:lvl2pPr marL="365760" indent="0">
              <a:buNone/>
              <a:defRPr sz="2000"/>
            </a:lvl2pPr>
            <a:lvl3pPr marL="685800" indent="0">
              <a:buNone/>
              <a:defRPr/>
            </a:lvl3pPr>
            <a:lvl4pPr marL="896112" indent="0">
              <a:buNone/>
              <a:defRPr sz="2000"/>
            </a:lvl4pPr>
            <a:lvl5pPr marL="1097280" indent="0">
              <a:buNone/>
              <a:defRPr sz="2000"/>
            </a:lvl5pPr>
            <a:lvl6pPr>
              <a:buNone/>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5" name="Footer Placeholder 4"/>
          <p:cNvSpPr>
            <a:spLocks noGrp="1"/>
          </p:cNvSpPr>
          <p:nvPr>
            <p:ph type="ftr" sz="quarter" idx="11"/>
          </p:nvPr>
        </p:nvSpPr>
        <p:spPr>
          <a:xfrm>
            <a:off x="2983832" y="6131292"/>
            <a:ext cx="5708408" cy="365125"/>
          </a:xfrm>
          <a:prstGeom prst="rect">
            <a:avLst/>
          </a:prstGeom>
        </p:spPr>
        <p:txBody>
          <a:bodyPr/>
          <a:lstStyle/>
          <a:p>
            <a:endParaRPr lang="en-US"/>
          </a:p>
        </p:txBody>
      </p:sp>
      <p:sp>
        <p:nvSpPr>
          <p:cNvPr id="6" name="Rectangle 5"/>
          <p:cNvSpPr/>
          <p:nvPr userDrawn="1">
            <p:custDataLst>
              <p:tags r:id="rId1"/>
            </p:custDataLst>
          </p:nvPr>
        </p:nvSpPr>
        <p:spPr>
          <a:xfrm>
            <a:off x="3684994" y="95042"/>
            <a:ext cx="4046301" cy="461665"/>
          </a:xfrm>
          <a:prstGeom prst="rect">
            <a:avLst/>
          </a:prstGeom>
          <a:noFill/>
        </p:spPr>
        <p:txBody>
          <a:bodyPr wrap="none" lIns="91440" tIns="45720" rIns="91440" bIns="45720">
            <a:spAutoFit/>
          </a:bodyPr>
          <a:lstStyle/>
          <a:p>
            <a:pPr algn="ctr"/>
            <a:r>
              <a:rPr lang="en-US" sz="2400" b="1" cap="none" spc="0" dirty="0">
                <a:ln w="1905"/>
                <a:solidFill>
                  <a:schemeClr val="tx1">
                    <a:lumMod val="95000"/>
                    <a:lumOff val="5000"/>
                  </a:schemeClr>
                </a:solidFill>
                <a:effectLst>
                  <a:innerShdw blurRad="69850" dist="43180" dir="5400000">
                    <a:srgbClr val="000000">
                      <a:alpha val="65000"/>
                    </a:srgbClr>
                  </a:innerShdw>
                </a:effectLst>
              </a:rPr>
              <a:t>I. Some Legal Background</a:t>
            </a:r>
          </a:p>
        </p:txBody>
      </p:sp>
      <p:sp>
        <p:nvSpPr>
          <p:cNvPr id="7" name="Footer Placeholder 4"/>
          <p:cNvSpPr txBox="1">
            <a:spLocks/>
          </p:cNvSpPr>
          <p:nvPr userDrawn="1"/>
        </p:nvSpPr>
        <p:spPr>
          <a:xfrm>
            <a:off x="7472320" y="6492875"/>
            <a:ext cx="1671680" cy="365125"/>
          </a:xfrm>
          <a:prstGeom prst="rect">
            <a:avLst/>
          </a:prstGeom>
        </p:spPr>
        <p:txBody>
          <a:bodyPr vert="horz" lIns="91440" tIns="45720" rIns="91440" bIns="45720" rtlCol="0" anchor="ctr"/>
          <a:lstStyle>
            <a:lvl1pPr algn="r">
              <a:defRPr sz="1000" i="1">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1">
                    <a:lumMod val="50000"/>
                  </a:schemeClr>
                </a:solidFill>
                <a:effectLst/>
                <a:uLnTx/>
                <a:uFillTx/>
                <a:latin typeface="+mn-lt"/>
                <a:ea typeface="+mn-ea"/>
                <a:cs typeface="+mn-cs"/>
              </a:rPr>
              <a:t>©2025, Jerry Mahun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userDrawn="1"/>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1910080" y="172719"/>
            <a:ext cx="6491648" cy="6077609"/>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810466" y="274320"/>
            <a:ext cx="3505200" cy="201705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2062480" y="2484956"/>
            <a:ext cx="6217920" cy="1110245"/>
          </a:xfrm>
        </p:spPr>
        <p:txBody>
          <a:bodyPr>
            <a:normAutofit/>
          </a:bodyPr>
          <a:lstStyle>
            <a:lvl1pPr>
              <a:defRPr sz="3200"/>
            </a:lvl1pPr>
          </a:lstStyle>
          <a:p>
            <a:r>
              <a:rPr lang="en-US" dirty="0"/>
              <a:t>Click to edit Master title style</a:t>
            </a:r>
          </a:p>
        </p:txBody>
      </p:sp>
      <p:sp>
        <p:nvSpPr>
          <p:cNvPr id="3" name="Subtitle 2"/>
          <p:cNvSpPr>
            <a:spLocks noGrp="1"/>
          </p:cNvSpPr>
          <p:nvPr>
            <p:ph type="subTitle" idx="1"/>
          </p:nvPr>
        </p:nvSpPr>
        <p:spPr>
          <a:xfrm>
            <a:off x="2956561" y="3837772"/>
            <a:ext cx="5247978" cy="1843938"/>
          </a:xfrm>
        </p:spPr>
        <p:txBody>
          <a:bodyPr anchor="ctr" anchorCtr="1">
            <a:normAutofit/>
          </a:bodyPr>
          <a:lstStyle>
            <a:lvl1pPr marL="0" indent="0" algn="l">
              <a:buNone/>
              <a:defRPr sz="20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900114" y="1516828"/>
            <a:ext cx="2133600" cy="750981"/>
          </a:xfrm>
        </p:spPr>
        <p:txBody>
          <a:bodyPr anchor="b"/>
          <a:lstStyle>
            <a:lvl1pPr algn="l">
              <a:defRPr sz="2400"/>
            </a:lvl1pPr>
          </a:lstStyle>
          <a:p>
            <a:fld id="{9AFB2CA1-FF45-40AE-8272-00D1550F0CD9}" type="datetimeFigureOut">
              <a:rPr lang="en-US" smtClean="0"/>
              <a:pPr/>
              <a:t>1/24/2025</a:t>
            </a:fld>
            <a:endParaRPr lang="en-US"/>
          </a:p>
        </p:txBody>
      </p:sp>
      <p:sp>
        <p:nvSpPr>
          <p:cNvPr id="50" name="Rectangle 49"/>
          <p:cNvSpPr/>
          <p:nvPr/>
        </p:nvSpPr>
        <p:spPr>
          <a:xfrm>
            <a:off x="1967459" y="5834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781779" y="369052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91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pSp>
        <p:nvGrpSpPr>
          <p:cNvPr id="43" name="Group 42"/>
          <p:cNvGrpSpPr/>
          <p:nvPr userDrawn="1"/>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userDrawn="1"/>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p:cNvSpPr/>
          <p:nvPr/>
        </p:nvSpPr>
        <p:spPr>
          <a:xfrm>
            <a:off x="6035040" y="2036905"/>
            <a:ext cx="3108960" cy="118991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78335" y="1303528"/>
            <a:ext cx="6951825" cy="801201"/>
          </a:xfrm>
          <a:prstGeom prst="round2DiagRect">
            <a:avLst/>
          </a:prstGeom>
          <a:ln>
            <a:noFill/>
          </a:ln>
          <a:effectLst>
            <a:innerShdw blurRad="63500" dist="50800" dir="8100000">
              <a:prstClr val="black">
                <a:alpha val="50000"/>
              </a:prstClr>
            </a:innerShdw>
          </a:effectLst>
        </p:spPr>
        <p:style>
          <a:lnRef idx="1">
            <a:schemeClr val="accent1"/>
          </a:lnRef>
          <a:fillRef idx="1002">
            <a:schemeClr val="lt2"/>
          </a:fillRef>
          <a:effectRef idx="1">
            <a:schemeClr val="accent1"/>
          </a:effectRef>
          <a:fontRef idx="none"/>
        </p:style>
        <p:txBody>
          <a:bodyPr anchor="ctr">
            <a:normAutofit/>
          </a:bodyPr>
          <a:lstStyle>
            <a:lvl1pPr>
              <a:defRPr sz="3200" b="0">
                <a:solidFill>
                  <a:schemeClr val="accent2">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588927" y="2332060"/>
            <a:ext cx="5133185" cy="1737020"/>
          </a:xfrm>
        </p:spPr>
        <p:txBody>
          <a:bodyPr>
            <a:normAutofit/>
          </a:bodyPr>
          <a:lstStyle>
            <a:lvl1pPr marL="0" indent="0" algn="l">
              <a:buNone/>
              <a:defRPr sz="2400" b="1">
                <a:solidFill>
                  <a:schemeClr val="tx1"/>
                </a:solidFill>
              </a:defRPr>
            </a:lvl1pPr>
            <a:lvl2pPr marL="457200" indent="0" algn="l">
              <a:buNone/>
              <a:defRPr>
                <a:solidFill>
                  <a:schemeClr val="tx1"/>
                </a:solidFill>
              </a:defRPr>
            </a:lvl2pPr>
            <a:lvl3pPr marL="914400" indent="0" algn="l">
              <a:buNone/>
              <a:defRPr>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US" dirty="0"/>
          </a:p>
          <a:p>
            <a:pPr lvl="2"/>
            <a:endParaRPr lang="en-US" dirty="0"/>
          </a:p>
        </p:txBody>
      </p:sp>
      <p:sp>
        <p:nvSpPr>
          <p:cNvPr id="89" name="Rectangle 88"/>
          <p:cNvSpPr/>
          <p:nvPr/>
        </p:nvSpPr>
        <p:spPr>
          <a:xfrm>
            <a:off x="5096739" y="2231548"/>
            <a:ext cx="36576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142240" y="161369"/>
            <a:ext cx="3108960" cy="118991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p:cNvSpPr/>
          <p:nvPr/>
        </p:nvSpPr>
        <p:spPr>
          <a:xfrm>
            <a:off x="347472" y="1069244"/>
            <a:ext cx="36576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79"/>
          <p:cNvSpPr>
            <a:spLocks noGrp="1"/>
          </p:cNvSpPr>
          <p:nvPr>
            <p:ph type="body" sz="quarter" idx="10"/>
          </p:nvPr>
        </p:nvSpPr>
        <p:spPr>
          <a:xfrm>
            <a:off x="1371600" y="4078224"/>
            <a:ext cx="4099560" cy="1838325"/>
          </a:xfrm>
        </p:spPr>
        <p:txBody>
          <a:bodyPr>
            <a:noAutofit/>
          </a:bodyPr>
          <a:lstStyle>
            <a:lvl1pPr>
              <a:buNone/>
              <a:defRPr sz="2000" b="1" i="1">
                <a:solidFill>
                  <a:schemeClr val="accent4">
                    <a:lumMod val="50000"/>
                  </a:schemeClr>
                </a:solidFill>
              </a:defRPr>
            </a:lvl1pPr>
            <a:lvl2pPr>
              <a:buNone/>
              <a:defRPr sz="2000" b="1">
                <a:solidFill>
                  <a:schemeClr val="accent4">
                    <a:lumMod val="50000"/>
                  </a:schemeClr>
                </a:solidFill>
              </a:defRPr>
            </a:lvl2pPr>
            <a:lvl3pPr>
              <a:buNone/>
              <a:defRPr sz="1600"/>
            </a:lvl3pPr>
            <a:lvl4pPr>
              <a:buNone/>
              <a:defRPr sz="1600"/>
            </a:lvl4pPr>
            <a:lvl5pPr>
              <a:buNone/>
              <a:defRPr sz="1600"/>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12825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3537" y="663008"/>
            <a:ext cx="7024744" cy="433137"/>
          </a:xfrm>
        </p:spPr>
        <p:txBody>
          <a:bodyPr>
            <a:noAutofit/>
          </a:bodyPr>
          <a:lstStyle>
            <a:lvl1pPr>
              <a:defRPr sz="2400" b="1"/>
            </a:lvl1pPr>
          </a:lstStyle>
          <a:p>
            <a:r>
              <a:rPr lang="en-US" dirty="0"/>
              <a:t>Click to edit Master title style</a:t>
            </a:r>
          </a:p>
        </p:txBody>
      </p:sp>
      <p:sp>
        <p:nvSpPr>
          <p:cNvPr id="3" name="Content Placeholder 2"/>
          <p:cNvSpPr>
            <a:spLocks noGrp="1"/>
          </p:cNvSpPr>
          <p:nvPr>
            <p:ph idx="1"/>
          </p:nvPr>
        </p:nvSpPr>
        <p:spPr>
          <a:xfrm>
            <a:off x="703384" y="1134080"/>
            <a:ext cx="7737231" cy="4860758"/>
          </a:xfrm>
        </p:spPr>
        <p:txBody>
          <a:bodyPr/>
          <a:lstStyle>
            <a:lvl1pPr marL="68580" indent="0">
              <a:buNone/>
              <a:defRPr sz="2200"/>
            </a:lvl1pPr>
            <a:lvl2pPr marL="365760" indent="0">
              <a:buNone/>
              <a:defRPr sz="2000"/>
            </a:lvl2pPr>
            <a:lvl3pPr marL="685800" indent="0">
              <a:buNone/>
              <a:defRPr sz="1800"/>
            </a:lvl3pPr>
            <a:lvl4pPr marL="896112" indent="0">
              <a:buNone/>
              <a:defRPr sz="1800"/>
            </a:lvl4pPr>
            <a:lvl5pPr marL="1097280" indent="0">
              <a:buNone/>
              <a:defRPr sz="1600"/>
            </a:lvl5pPr>
            <a:lvl6pPr>
              <a:buNone/>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5" name="Footer Placeholder 4"/>
          <p:cNvSpPr>
            <a:spLocks noGrp="1"/>
          </p:cNvSpPr>
          <p:nvPr>
            <p:ph type="ftr" sz="quarter" idx="11"/>
          </p:nvPr>
        </p:nvSpPr>
        <p:spPr>
          <a:xfrm>
            <a:off x="2983832" y="6131292"/>
            <a:ext cx="5708408" cy="365125"/>
          </a:xfrm>
          <a:prstGeom prst="rect">
            <a:avLst/>
          </a:prstGeom>
        </p:spPr>
        <p:txBody>
          <a:bodyPr/>
          <a:lstStyle/>
          <a:p>
            <a:endParaRPr lang="en-US"/>
          </a:p>
        </p:txBody>
      </p:sp>
      <p:sp>
        <p:nvSpPr>
          <p:cNvPr id="6" name="Rectangle 5"/>
          <p:cNvSpPr/>
          <p:nvPr userDrawn="1">
            <p:custDataLst>
              <p:tags r:id="rId1"/>
            </p:custDataLst>
          </p:nvPr>
        </p:nvSpPr>
        <p:spPr>
          <a:xfrm>
            <a:off x="4020827" y="95042"/>
            <a:ext cx="3374642" cy="461665"/>
          </a:xfrm>
          <a:prstGeom prst="rect">
            <a:avLst/>
          </a:prstGeom>
          <a:noFill/>
        </p:spPr>
        <p:txBody>
          <a:bodyPr wrap="none" lIns="91440" tIns="45720" rIns="91440" bIns="45720">
            <a:spAutoFit/>
          </a:bodyPr>
          <a:lstStyle/>
          <a:p>
            <a:pPr algn="ctr"/>
            <a:r>
              <a:rPr lang="en-US" sz="2400" b="1" cap="none" spc="0" dirty="0">
                <a:ln w="1905"/>
                <a:solidFill>
                  <a:srgbClr val="0000FF"/>
                </a:solidFill>
                <a:effectLst>
                  <a:innerShdw blurRad="69850" dist="43180" dir="5400000">
                    <a:srgbClr val="000000">
                      <a:alpha val="65000"/>
                    </a:srgbClr>
                  </a:innerShdw>
                </a:effectLst>
              </a:rPr>
              <a:t>II. Unwritten Rights</a:t>
            </a:r>
          </a:p>
        </p:txBody>
      </p:sp>
      <p:sp>
        <p:nvSpPr>
          <p:cNvPr id="7" name="Footer Placeholder 4"/>
          <p:cNvSpPr txBox="1">
            <a:spLocks/>
          </p:cNvSpPr>
          <p:nvPr userDrawn="1"/>
        </p:nvSpPr>
        <p:spPr>
          <a:xfrm>
            <a:off x="7472320" y="6492875"/>
            <a:ext cx="1671680" cy="365125"/>
          </a:xfrm>
          <a:prstGeom prst="rect">
            <a:avLst/>
          </a:prstGeom>
        </p:spPr>
        <p:txBody>
          <a:bodyPr vert="horz" lIns="91440" tIns="45720" rIns="91440" bIns="45720" rtlCol="0" anchor="ctr"/>
          <a:lstStyle>
            <a:lvl1pPr algn="r">
              <a:defRPr sz="1000" i="1">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1">
                    <a:lumMod val="50000"/>
                  </a:schemeClr>
                </a:solidFill>
                <a:effectLst/>
                <a:uLnTx/>
                <a:uFillTx/>
                <a:latin typeface="+mn-lt"/>
                <a:ea typeface="+mn-ea"/>
                <a:cs typeface="+mn-cs"/>
              </a:rPr>
              <a:t>©2025, Jerry Mahun</a:t>
            </a:r>
          </a:p>
        </p:txBody>
      </p:sp>
    </p:spTree>
    <p:extLst>
      <p:ext uri="{BB962C8B-B14F-4D97-AF65-F5344CB8AC3E}">
        <p14:creationId xmlns:p14="http://schemas.microsoft.com/office/powerpoint/2010/main" val="52132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rotWithShape="1">
          <a:gsLst>
            <a:gs pos="0">
              <a:srgbClr val="FFFF00"/>
            </a:gs>
            <a:gs pos="27000">
              <a:srgbClr val="92D05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3537" y="663008"/>
            <a:ext cx="7024744" cy="433137"/>
          </a:xfrm>
        </p:spPr>
        <p:txBody>
          <a:bodyPr>
            <a:noAutofit/>
          </a:bodyPr>
          <a:lstStyle>
            <a:lvl1pPr>
              <a:defRPr sz="2400" b="1"/>
            </a:lvl1pPr>
          </a:lstStyle>
          <a:p>
            <a:r>
              <a:rPr lang="en-US" dirty="0"/>
              <a:t>Click to edit Master title style</a:t>
            </a:r>
          </a:p>
        </p:txBody>
      </p:sp>
      <p:sp>
        <p:nvSpPr>
          <p:cNvPr id="3" name="Content Placeholder 2"/>
          <p:cNvSpPr>
            <a:spLocks noGrp="1"/>
          </p:cNvSpPr>
          <p:nvPr>
            <p:ph idx="1"/>
          </p:nvPr>
        </p:nvSpPr>
        <p:spPr>
          <a:xfrm>
            <a:off x="703384" y="1134080"/>
            <a:ext cx="7737231" cy="4860758"/>
          </a:xfrm>
        </p:spPr>
        <p:txBody>
          <a:bodyPr/>
          <a:lstStyle>
            <a:lvl1pPr marL="68580" indent="0">
              <a:buNone/>
              <a:defRPr sz="2200"/>
            </a:lvl1pPr>
            <a:lvl2pPr marL="365760" indent="0">
              <a:buNone/>
              <a:defRPr sz="2000"/>
            </a:lvl2pPr>
            <a:lvl3pPr marL="685800" indent="0">
              <a:buNone/>
              <a:defRPr sz="1800"/>
            </a:lvl3pPr>
            <a:lvl4pPr marL="896112" indent="0">
              <a:buNone/>
              <a:defRPr sz="1800"/>
            </a:lvl4pPr>
            <a:lvl5pPr marL="1097280" indent="0">
              <a:buNone/>
              <a:defRPr sz="1600"/>
            </a:lvl5pPr>
            <a:lvl6pPr>
              <a:buNone/>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5" name="Footer Placeholder 4"/>
          <p:cNvSpPr>
            <a:spLocks noGrp="1"/>
          </p:cNvSpPr>
          <p:nvPr>
            <p:ph type="ftr" sz="quarter" idx="11"/>
          </p:nvPr>
        </p:nvSpPr>
        <p:spPr>
          <a:xfrm>
            <a:off x="2983832" y="6131292"/>
            <a:ext cx="5708408" cy="365125"/>
          </a:xfrm>
          <a:prstGeom prst="rect">
            <a:avLst/>
          </a:prstGeom>
        </p:spPr>
        <p:txBody>
          <a:bodyPr/>
          <a:lstStyle/>
          <a:p>
            <a:endParaRPr lang="en-US"/>
          </a:p>
        </p:txBody>
      </p:sp>
      <p:sp>
        <p:nvSpPr>
          <p:cNvPr id="6" name="Rectangle 5"/>
          <p:cNvSpPr/>
          <p:nvPr userDrawn="1">
            <p:custDataLst>
              <p:tags r:id="rId1"/>
            </p:custDataLst>
          </p:nvPr>
        </p:nvSpPr>
        <p:spPr>
          <a:xfrm>
            <a:off x="4788667" y="95042"/>
            <a:ext cx="1838966" cy="461665"/>
          </a:xfrm>
          <a:prstGeom prst="rect">
            <a:avLst/>
          </a:prstGeom>
          <a:noFill/>
        </p:spPr>
        <p:txBody>
          <a:bodyPr wrap="none" lIns="91440" tIns="45720" rIns="91440" bIns="45720">
            <a:spAutoFit/>
          </a:bodyPr>
          <a:lstStyle/>
          <a:p>
            <a:pPr algn="ctr"/>
            <a:r>
              <a:rPr lang="en-US" sz="2400" b="1" cap="none" spc="0" dirty="0">
                <a:ln w="1905"/>
                <a:solidFill>
                  <a:srgbClr val="0000FF"/>
                </a:solidFill>
                <a:effectLst>
                  <a:innerShdw blurRad="69850" dist="43180" dir="5400000">
                    <a:srgbClr val="000000">
                      <a:alpha val="65000"/>
                    </a:srgbClr>
                  </a:innerShdw>
                </a:effectLst>
              </a:rPr>
              <a:t>Pop Quiz!!</a:t>
            </a:r>
          </a:p>
        </p:txBody>
      </p:sp>
      <p:sp>
        <p:nvSpPr>
          <p:cNvPr id="7" name="Footer Placeholder 4"/>
          <p:cNvSpPr txBox="1">
            <a:spLocks/>
          </p:cNvSpPr>
          <p:nvPr userDrawn="1"/>
        </p:nvSpPr>
        <p:spPr>
          <a:xfrm>
            <a:off x="7472320" y="6492875"/>
            <a:ext cx="1671680" cy="365125"/>
          </a:xfrm>
          <a:prstGeom prst="rect">
            <a:avLst/>
          </a:prstGeom>
        </p:spPr>
        <p:txBody>
          <a:bodyPr vert="horz" lIns="91440" tIns="45720" rIns="91440" bIns="45720" rtlCol="0" anchor="ctr"/>
          <a:lstStyle>
            <a:lvl1pPr algn="r">
              <a:defRPr sz="1000" i="1">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accent1">
                    <a:lumMod val="50000"/>
                  </a:schemeClr>
                </a:solidFill>
                <a:effectLst/>
                <a:uLnTx/>
                <a:uFillTx/>
                <a:latin typeface="+mn-lt"/>
                <a:ea typeface="+mn-ea"/>
                <a:cs typeface="+mn-cs"/>
              </a:rPr>
              <a:t>©2025, Jerry Mahun</a:t>
            </a:r>
          </a:p>
        </p:txBody>
      </p:sp>
      <p:sp>
        <p:nvSpPr>
          <p:cNvPr id="4" name="Rectangle 3">
            <a:extLst>
              <a:ext uri="{FF2B5EF4-FFF2-40B4-BE49-F238E27FC236}">
                <a16:creationId xmlns:a16="http://schemas.microsoft.com/office/drawing/2014/main" id="{2B729345-F665-B9D2-276A-615A525F1465}"/>
              </a:ext>
            </a:extLst>
          </p:cNvPr>
          <p:cNvSpPr/>
          <p:nvPr userDrawn="1"/>
        </p:nvSpPr>
        <p:spPr>
          <a:xfrm>
            <a:off x="3127664" y="103909"/>
            <a:ext cx="5195454" cy="467591"/>
          </a:xfrm>
          <a:prstGeom prst="rect">
            <a:avLst/>
          </a:prstGeom>
          <a:gradFill>
            <a:gsLst>
              <a:gs pos="0">
                <a:srgbClr val="FFFF00"/>
              </a:gs>
              <a:gs pos="98601">
                <a:srgbClr val="00B050"/>
              </a:gs>
              <a:gs pos="57000">
                <a:srgbClr val="FFFF00"/>
              </a:gs>
              <a:gs pos="0">
                <a:srgbClr val="92D050"/>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9E0000"/>
                </a:solidFill>
                <a:latin typeface="Americana XBd BT" panose="02020804070706020304" pitchFamily="18" charset="0"/>
              </a:rPr>
              <a:t>Pop Quiz!!!</a:t>
            </a:r>
          </a:p>
        </p:txBody>
      </p:sp>
    </p:spTree>
    <p:extLst>
      <p:ext uri="{BB962C8B-B14F-4D97-AF65-F5344CB8AC3E}">
        <p14:creationId xmlns:p14="http://schemas.microsoft.com/office/powerpoint/2010/main" val="2285083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8328"/>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custDataLst>
              <p:tags r:id="rId5"/>
            </p:custDataLst>
          </p:nvPr>
        </p:nvSpPr>
        <p:spPr>
          <a:xfrm>
            <a:off x="3058160" y="54378"/>
            <a:ext cx="5343568" cy="569566"/>
          </a:xfrm>
          <a:prstGeom prst="rect">
            <a:avLst/>
          </a:prstGeom>
          <a:solidFill>
            <a:srgbClr val="F5F5F5"/>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139440" y="122865"/>
            <a:ext cx="5176226" cy="415017"/>
          </a:xfrm>
          <a:prstGeom prst="rect">
            <a:avLst/>
          </a:prstGeom>
          <a:gradFill flip="none" rotWithShape="1">
            <a:gsLst>
              <a:gs pos="0">
                <a:schemeClr val="tx2">
                  <a:lumMod val="75000"/>
                  <a:lumOff val="25000"/>
                </a:schemeClr>
              </a:gs>
              <a:gs pos="30000">
                <a:srgbClr val="D49E6C"/>
              </a:gs>
              <a:gs pos="70000">
                <a:srgbClr val="A65528"/>
              </a:gs>
              <a:gs pos="100000">
                <a:srgbClr val="6630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875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AFB2CA1-FF45-40AE-8272-00D1550F0CD9}" type="datetimeFigureOut">
              <a:rPr lang="en-US" smtClean="0"/>
              <a:pPr/>
              <a:t>1/24/2025</a:t>
            </a:fld>
            <a:endParaRPr lang="en-US"/>
          </a:p>
        </p:txBody>
      </p:sp>
      <p:sp>
        <p:nvSpPr>
          <p:cNvPr id="6" name="Slide Number Placeholder 5"/>
          <p:cNvSpPr>
            <a:spLocks noGrp="1"/>
          </p:cNvSpPr>
          <p:nvPr>
            <p:ph type="sldNum" sz="quarter" idx="4"/>
          </p:nvPr>
        </p:nvSpPr>
        <p:spPr>
          <a:xfrm>
            <a:off x="481046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5322EDB-3FB8-4B93-99D9-5E059F85F4B3}" type="slidenum">
              <a:rPr lang="en-US" smtClean="0"/>
              <a:pPr/>
              <a:t>‹#›</a:t>
            </a:fld>
            <a:endParaRPr lang="en-US"/>
          </a:p>
        </p:txBody>
      </p:sp>
      <p:grpSp>
        <p:nvGrpSpPr>
          <p:cNvPr id="8" name="Group 7">
            <a:extLst>
              <a:ext uri="{FF2B5EF4-FFF2-40B4-BE49-F238E27FC236}">
                <a16:creationId xmlns:a16="http://schemas.microsoft.com/office/drawing/2014/main" id="{82D18E72-C479-6130-C9F5-EF19D0FB2976}"/>
              </a:ext>
            </a:extLst>
          </p:cNvPr>
          <p:cNvGrpSpPr/>
          <p:nvPr userDrawn="1"/>
        </p:nvGrpSpPr>
        <p:grpSpPr>
          <a:xfrm>
            <a:off x="0" y="6081433"/>
            <a:ext cx="761340" cy="776567"/>
            <a:chOff x="6411329" y="4912512"/>
            <a:chExt cx="761340" cy="776567"/>
          </a:xfrm>
        </p:grpSpPr>
        <p:sp>
          <p:nvSpPr>
            <p:cNvPr id="7" name="Oval 6">
              <a:extLst>
                <a:ext uri="{FF2B5EF4-FFF2-40B4-BE49-F238E27FC236}">
                  <a16:creationId xmlns:a16="http://schemas.microsoft.com/office/drawing/2014/main" id="{BDC619A4-1AD2-FC76-7579-EFF142249857}"/>
                </a:ext>
              </a:extLst>
            </p:cNvPr>
            <p:cNvSpPr/>
            <p:nvPr userDrawn="1"/>
          </p:nvSpPr>
          <p:spPr>
            <a:xfrm>
              <a:off x="6431507" y="4940001"/>
              <a:ext cx="720985" cy="7215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BC0265CD-AEC4-17F3-E6B5-7E68EDA70D45}"/>
                </a:ext>
              </a:extLst>
            </p:cNvPr>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6411329" y="4912512"/>
              <a:ext cx="761340" cy="776567"/>
            </a:xfrm>
            <a:prstGeom prst="rect">
              <a:avLst/>
            </a:prstGeom>
            <a:noFill/>
            <a:ln w="9525">
              <a:noFill/>
              <a:miter lim="800000"/>
              <a:headEnd/>
              <a:tailEnd/>
            </a:ln>
          </p:spPr>
        </p:pic>
      </p:grpSp>
      <p:sp>
        <p:nvSpPr>
          <p:cNvPr id="10" name="TextBox 9">
            <a:extLst>
              <a:ext uri="{FF2B5EF4-FFF2-40B4-BE49-F238E27FC236}">
                <a16:creationId xmlns:a16="http://schemas.microsoft.com/office/drawing/2014/main" id="{4F894F61-A475-3556-A821-5E2838C58FBD}"/>
              </a:ext>
            </a:extLst>
          </p:cNvPr>
          <p:cNvSpPr txBox="1"/>
          <p:nvPr userDrawn="1"/>
        </p:nvSpPr>
        <p:spPr>
          <a:xfrm>
            <a:off x="656117" y="6485699"/>
            <a:ext cx="1681352" cy="369332"/>
          </a:xfrm>
          <a:prstGeom prst="rect">
            <a:avLst/>
          </a:prstGeom>
          <a:noFill/>
        </p:spPr>
        <p:txBody>
          <a:bodyPr wrap="square" rtlCol="0">
            <a:spAutoFit/>
          </a:bodyPr>
          <a:lstStyle/>
          <a:p>
            <a:pPr algn="ctr"/>
            <a:r>
              <a:rPr lang="en-US" dirty="0"/>
              <a:t> Slide </a:t>
            </a:r>
            <a:fld id="{69F52EAA-41C9-4FD7-9765-D509BD796AB4}" type="slidenum">
              <a:rPr lang="en-US" smtClean="0"/>
              <a:pPr algn="ctr"/>
              <a:t>‹#›</a:t>
            </a:fld>
            <a:r>
              <a:rPr lang="en-US" dirty="0"/>
              <a:t>/70</a:t>
            </a:r>
          </a:p>
        </p:txBody>
      </p:sp>
    </p:spTree>
  </p:cSld>
  <p:clrMap bg1="lt1" tx1="dk1" bg2="lt2" tx2="dk2" accent1="accent1" accent2="accent2" accent3="accent3" accent4="accent4" accent5="accent5" accent6="accent6" hlink="hlink" folHlink="folHlink"/>
  <p:sldLayoutIdLst>
    <p:sldLayoutId id="2147484033" r:id="rId1"/>
    <p:sldLayoutId id="2147484044" r:id="rId2"/>
    <p:sldLayoutId id="2147484034" r:id="rId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 indent="0" algn="l" defTabSz="914400" rtl="0" eaLnBrk="1" latinLnBrk="0" hangingPunct="1">
        <a:spcBef>
          <a:spcPct val="20000"/>
        </a:spcBef>
        <a:buClr>
          <a:schemeClr val="accent1"/>
        </a:buClr>
        <a:buSzPct val="76000"/>
        <a:buFont typeface="Wingdings 2" pitchFamily="18" charset="2"/>
        <a:buNone/>
        <a:defRPr sz="2400" kern="1200">
          <a:solidFill>
            <a:schemeClr val="tx2"/>
          </a:solidFill>
          <a:latin typeface="+mn-lt"/>
          <a:ea typeface="+mn-ea"/>
          <a:cs typeface="+mn-cs"/>
        </a:defRPr>
      </a:lvl1pPr>
      <a:lvl2pPr marL="365760" indent="0" algn="l" defTabSz="914400" rtl="0" eaLnBrk="1" latinLnBrk="0" hangingPunct="1">
        <a:spcBef>
          <a:spcPct val="20000"/>
        </a:spcBef>
        <a:buClr>
          <a:schemeClr val="accent1"/>
        </a:buClr>
        <a:buSzPct val="76000"/>
        <a:buFont typeface="Wingdings 2" pitchFamily="18" charset="2"/>
        <a:buNone/>
        <a:defRPr sz="2200" kern="1200">
          <a:solidFill>
            <a:schemeClr val="tx2"/>
          </a:solidFill>
          <a:latin typeface="+mn-lt"/>
          <a:ea typeface="+mn-ea"/>
          <a:cs typeface="+mn-cs"/>
        </a:defRPr>
      </a:lvl2pPr>
      <a:lvl3pPr marL="6858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3pPr>
      <a:lvl4pPr marL="896112" indent="0" algn="l" defTabSz="914400" rtl="0" eaLnBrk="1" latinLnBrk="0" hangingPunct="1">
        <a:spcBef>
          <a:spcPct val="20000"/>
        </a:spcBef>
        <a:buClr>
          <a:schemeClr val="accent1"/>
        </a:buClr>
        <a:buSzPct val="76000"/>
        <a:buFont typeface="Wingdings 2" pitchFamily="18" charset="2"/>
        <a:buNone/>
        <a:defRPr sz="1800" kern="1200">
          <a:solidFill>
            <a:schemeClr val="tx2"/>
          </a:solidFill>
          <a:latin typeface="+mn-lt"/>
          <a:ea typeface="+mn-ea"/>
          <a:cs typeface="+mn-cs"/>
        </a:defRPr>
      </a:lvl4pPr>
      <a:lvl5pPr marL="1097280" indent="0" algn="l" defTabSz="914400" rtl="0" eaLnBrk="1" latinLnBrk="0" hangingPunct="1">
        <a:spcBef>
          <a:spcPct val="20000"/>
        </a:spcBef>
        <a:buClr>
          <a:schemeClr val="accent1"/>
        </a:buClr>
        <a:buSzPct val="76000"/>
        <a:buFont typeface="Wingdings 2" pitchFamily="18" charset="2"/>
        <a:buNone/>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custDataLst>
              <p:tags r:id="rId6"/>
            </p:custDataLst>
          </p:nvPr>
        </p:nvSpPr>
        <p:spPr>
          <a:xfrm>
            <a:off x="3058160" y="54378"/>
            <a:ext cx="5343568" cy="569566"/>
          </a:xfrm>
          <a:prstGeom prst="rect">
            <a:avLst/>
          </a:prstGeom>
          <a:solidFill>
            <a:srgbClr val="F5F5F5"/>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139440" y="122865"/>
            <a:ext cx="5176226" cy="415017"/>
          </a:xfrm>
          <a:prstGeom prst="rect">
            <a:avLst/>
          </a:prstGeom>
          <a:gradFill flip="none" rotWithShape="1">
            <a:gsLst>
              <a:gs pos="0">
                <a:schemeClr val="accent3">
                  <a:lumMod val="0"/>
                  <a:lumOff val="100000"/>
                </a:schemeClr>
              </a:gs>
              <a:gs pos="56000">
                <a:schemeClr val="accent2">
                  <a:lumMod val="40000"/>
                  <a:lumOff val="60000"/>
                </a:schemeClr>
              </a:gs>
              <a:gs pos="100000">
                <a:srgbClr val="0000FF"/>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875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AFB2CA1-FF45-40AE-8272-00D1550F0CD9}" type="datetimeFigureOut">
              <a:rPr lang="en-US" smtClean="0"/>
              <a:pPr/>
              <a:t>1/24/2025</a:t>
            </a:fld>
            <a:endParaRPr lang="en-US"/>
          </a:p>
        </p:txBody>
      </p:sp>
      <p:sp>
        <p:nvSpPr>
          <p:cNvPr id="6" name="Slide Number Placeholder 5"/>
          <p:cNvSpPr>
            <a:spLocks noGrp="1"/>
          </p:cNvSpPr>
          <p:nvPr>
            <p:ph type="sldNum" sz="quarter" idx="4"/>
          </p:nvPr>
        </p:nvSpPr>
        <p:spPr>
          <a:xfrm>
            <a:off x="481046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5322EDB-3FB8-4B93-99D9-5E059F85F4B3}" type="slidenum">
              <a:rPr lang="en-US" smtClean="0"/>
              <a:pPr/>
              <a:t>‹#›</a:t>
            </a:fld>
            <a:endParaRPr lang="en-US"/>
          </a:p>
        </p:txBody>
      </p:sp>
      <p:grpSp>
        <p:nvGrpSpPr>
          <p:cNvPr id="5" name="Group 4">
            <a:extLst>
              <a:ext uri="{FF2B5EF4-FFF2-40B4-BE49-F238E27FC236}">
                <a16:creationId xmlns:a16="http://schemas.microsoft.com/office/drawing/2014/main" id="{17AD571C-21A9-FBDA-5B10-94B1DF49DC8D}"/>
              </a:ext>
            </a:extLst>
          </p:cNvPr>
          <p:cNvGrpSpPr/>
          <p:nvPr userDrawn="1"/>
        </p:nvGrpSpPr>
        <p:grpSpPr>
          <a:xfrm>
            <a:off x="0" y="6081433"/>
            <a:ext cx="761340" cy="776567"/>
            <a:chOff x="6411329" y="4912512"/>
            <a:chExt cx="761340" cy="776567"/>
          </a:xfrm>
        </p:grpSpPr>
        <p:sp>
          <p:nvSpPr>
            <p:cNvPr id="7" name="Oval 6">
              <a:extLst>
                <a:ext uri="{FF2B5EF4-FFF2-40B4-BE49-F238E27FC236}">
                  <a16:creationId xmlns:a16="http://schemas.microsoft.com/office/drawing/2014/main" id="{99D11F9C-8BC6-390F-4DB1-4F01615C7944}"/>
                </a:ext>
              </a:extLst>
            </p:cNvPr>
            <p:cNvSpPr/>
            <p:nvPr userDrawn="1"/>
          </p:nvSpPr>
          <p:spPr>
            <a:xfrm>
              <a:off x="6431507" y="4940001"/>
              <a:ext cx="720985" cy="7215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B5C01E95-FE0C-7D80-600B-875CE1514037}"/>
                </a:ext>
              </a:extLst>
            </p:cNvPr>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6411329" y="4912512"/>
              <a:ext cx="761340" cy="776567"/>
            </a:xfrm>
            <a:prstGeom prst="rect">
              <a:avLst/>
            </a:prstGeom>
            <a:noFill/>
            <a:ln w="9525">
              <a:noFill/>
              <a:miter lim="800000"/>
              <a:headEnd/>
              <a:tailEnd/>
            </a:ln>
          </p:spPr>
        </p:pic>
      </p:grpSp>
      <p:sp>
        <p:nvSpPr>
          <p:cNvPr id="10" name="TextBox 9">
            <a:extLst>
              <a:ext uri="{FF2B5EF4-FFF2-40B4-BE49-F238E27FC236}">
                <a16:creationId xmlns:a16="http://schemas.microsoft.com/office/drawing/2014/main" id="{FC004F5D-36FD-AA2C-706F-4CAF2D791FFC}"/>
              </a:ext>
            </a:extLst>
          </p:cNvPr>
          <p:cNvSpPr txBox="1"/>
          <p:nvPr userDrawn="1"/>
        </p:nvSpPr>
        <p:spPr>
          <a:xfrm>
            <a:off x="656117" y="6485699"/>
            <a:ext cx="1681352" cy="369332"/>
          </a:xfrm>
          <a:prstGeom prst="rect">
            <a:avLst/>
          </a:prstGeom>
          <a:noFill/>
        </p:spPr>
        <p:txBody>
          <a:bodyPr wrap="square" rtlCol="0">
            <a:spAutoFit/>
          </a:bodyPr>
          <a:lstStyle/>
          <a:p>
            <a:pPr algn="ctr"/>
            <a:r>
              <a:rPr lang="en-US" dirty="0">
                <a:solidFill>
                  <a:schemeClr val="bg1"/>
                </a:solidFill>
              </a:rPr>
              <a:t> Slide </a:t>
            </a:r>
            <a:fld id="{69F52EAA-41C9-4FD7-9765-D509BD796AB4}" type="slidenum">
              <a:rPr lang="en-US" smtClean="0">
                <a:solidFill>
                  <a:schemeClr val="bg1"/>
                </a:solidFill>
              </a:rPr>
              <a:pPr algn="ctr"/>
              <a:t>‹#›</a:t>
            </a:fld>
            <a:r>
              <a:rPr lang="en-US" dirty="0">
                <a:solidFill>
                  <a:schemeClr val="bg1"/>
                </a:solidFill>
              </a:rPr>
              <a:t>/70</a:t>
            </a:r>
          </a:p>
        </p:txBody>
      </p:sp>
    </p:spTree>
    <p:extLst>
      <p:ext uri="{BB962C8B-B14F-4D97-AF65-F5344CB8AC3E}">
        <p14:creationId xmlns:p14="http://schemas.microsoft.com/office/powerpoint/2010/main" val="3134792072"/>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 indent="0" algn="l" defTabSz="914400" rtl="0" eaLnBrk="1" latinLnBrk="0" hangingPunct="1">
        <a:spcBef>
          <a:spcPct val="20000"/>
        </a:spcBef>
        <a:buClr>
          <a:schemeClr val="accent1"/>
        </a:buClr>
        <a:buSzPct val="76000"/>
        <a:buFont typeface="Wingdings 2" pitchFamily="18" charset="2"/>
        <a:buNone/>
        <a:defRPr sz="2400" kern="1200">
          <a:solidFill>
            <a:schemeClr val="tx2"/>
          </a:solidFill>
          <a:latin typeface="+mn-lt"/>
          <a:ea typeface="+mn-ea"/>
          <a:cs typeface="+mn-cs"/>
        </a:defRPr>
      </a:lvl1pPr>
      <a:lvl2pPr marL="365760" indent="0" algn="l" defTabSz="914400" rtl="0" eaLnBrk="1" latinLnBrk="0" hangingPunct="1">
        <a:spcBef>
          <a:spcPct val="20000"/>
        </a:spcBef>
        <a:buClr>
          <a:schemeClr val="accent1"/>
        </a:buClr>
        <a:buSzPct val="76000"/>
        <a:buFont typeface="Wingdings 2" pitchFamily="18" charset="2"/>
        <a:buNone/>
        <a:defRPr sz="2200" kern="1200">
          <a:solidFill>
            <a:schemeClr val="tx2"/>
          </a:solidFill>
          <a:latin typeface="+mn-lt"/>
          <a:ea typeface="+mn-ea"/>
          <a:cs typeface="+mn-cs"/>
        </a:defRPr>
      </a:lvl2pPr>
      <a:lvl3pPr marL="6858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3pPr>
      <a:lvl4pPr marL="896112" indent="0" algn="l" defTabSz="914400" rtl="0" eaLnBrk="1" latinLnBrk="0" hangingPunct="1">
        <a:spcBef>
          <a:spcPct val="20000"/>
        </a:spcBef>
        <a:buClr>
          <a:schemeClr val="accent1"/>
        </a:buClr>
        <a:buSzPct val="76000"/>
        <a:buFont typeface="Wingdings 2" pitchFamily="18" charset="2"/>
        <a:buNone/>
        <a:defRPr sz="1800" kern="1200">
          <a:solidFill>
            <a:schemeClr val="tx2"/>
          </a:solidFill>
          <a:latin typeface="+mn-lt"/>
          <a:ea typeface="+mn-ea"/>
          <a:cs typeface="+mn-cs"/>
        </a:defRPr>
      </a:lvl4pPr>
      <a:lvl5pPr marL="1097280" indent="0" algn="l" defTabSz="914400" rtl="0" eaLnBrk="1" latinLnBrk="0" hangingPunct="1">
        <a:spcBef>
          <a:spcPct val="20000"/>
        </a:spcBef>
        <a:buClr>
          <a:schemeClr val="accent1"/>
        </a:buClr>
        <a:buSzPct val="76000"/>
        <a:buFont typeface="Wingdings 2" pitchFamily="18" charset="2"/>
        <a:buNone/>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6.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3.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3.xml"/><Relationship Id="rId5" Type="http://schemas.openxmlformats.org/officeDocument/2006/relationships/image" Target="../media/image24.wmf"/><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wmf"/><Relationship Id="rId1" Type="http://schemas.openxmlformats.org/officeDocument/2006/relationships/slideLayout" Target="../slideLayouts/slideLayout6.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1394-F83A-B8BF-DC55-46A22B48AE44}"/>
              </a:ext>
            </a:extLst>
          </p:cNvPr>
          <p:cNvSpPr>
            <a:spLocks noGrp="1"/>
          </p:cNvSpPr>
          <p:nvPr>
            <p:ph type="ctrTitle"/>
          </p:nvPr>
        </p:nvSpPr>
        <p:spPr/>
        <p:txBody>
          <a:bodyPr/>
          <a:lstStyle/>
          <a:p>
            <a:r>
              <a:rPr lang="en-US" dirty="0"/>
              <a:t>Principles of Adverse Possession</a:t>
            </a:r>
          </a:p>
        </p:txBody>
      </p:sp>
      <p:sp>
        <p:nvSpPr>
          <p:cNvPr id="3" name="Subtitle 2">
            <a:extLst>
              <a:ext uri="{FF2B5EF4-FFF2-40B4-BE49-F238E27FC236}">
                <a16:creationId xmlns:a16="http://schemas.microsoft.com/office/drawing/2014/main" id="{AE12AA6C-C15D-362E-6F0B-021D6A43296C}"/>
              </a:ext>
            </a:extLst>
          </p:cNvPr>
          <p:cNvSpPr>
            <a:spLocks noGrp="1"/>
          </p:cNvSpPr>
          <p:nvPr>
            <p:ph type="subTitle" idx="1"/>
          </p:nvPr>
        </p:nvSpPr>
        <p:spPr/>
        <p:txBody>
          <a:bodyPr/>
          <a:lstStyle/>
          <a:p>
            <a:r>
              <a:rPr lang="en-US" dirty="0"/>
              <a:t>Session 7</a:t>
            </a:r>
          </a:p>
          <a:p>
            <a:r>
              <a:rPr lang="en-US" dirty="0"/>
              <a:t>76th Surveyor's Institute</a:t>
            </a:r>
          </a:p>
          <a:p>
            <a:pPr lvl="1"/>
            <a:r>
              <a:rPr lang="en-US" dirty="0"/>
              <a:t>Wed 22 Jan 2025</a:t>
            </a:r>
          </a:p>
        </p:txBody>
      </p:sp>
      <p:sp>
        <p:nvSpPr>
          <p:cNvPr id="4" name="Text Placeholder 3">
            <a:extLst>
              <a:ext uri="{FF2B5EF4-FFF2-40B4-BE49-F238E27FC236}">
                <a16:creationId xmlns:a16="http://schemas.microsoft.com/office/drawing/2014/main" id="{0CB2E3D6-8586-A189-1964-145B28D1D693}"/>
              </a:ext>
            </a:extLst>
          </p:cNvPr>
          <p:cNvSpPr>
            <a:spLocks noGrp="1"/>
          </p:cNvSpPr>
          <p:nvPr>
            <p:ph type="body" sz="quarter" idx="10"/>
          </p:nvPr>
        </p:nvSpPr>
        <p:spPr/>
        <p:txBody>
          <a:bodyPr/>
          <a:lstStyle/>
          <a:p>
            <a:r>
              <a:rPr lang="en-US" dirty="0"/>
              <a:t>Jerry Mahun, PLS</a:t>
            </a:r>
          </a:p>
          <a:p>
            <a:pPr lvl="1"/>
            <a:r>
              <a:rPr lang="en-US" dirty="0"/>
              <a:t>Retired, retired, retired...</a:t>
            </a:r>
          </a:p>
          <a:p>
            <a:pPr lvl="1"/>
            <a:r>
              <a:rPr lang="en-US" dirty="0"/>
              <a:t>jerry.mahun@gmail.com</a:t>
            </a:r>
          </a:p>
          <a:p>
            <a:pPr lvl="1"/>
            <a:r>
              <a:rPr lang="en-US" dirty="0"/>
              <a:t>715-896-3178</a:t>
            </a:r>
          </a:p>
          <a:p>
            <a:pPr lvl="1"/>
            <a:r>
              <a:rPr lang="en-US" dirty="0"/>
              <a:t>jerrymahun.com</a:t>
            </a:r>
          </a:p>
          <a:p>
            <a:endParaRPr lang="en-US" dirty="0"/>
          </a:p>
        </p:txBody>
      </p:sp>
      <p:pic>
        <p:nvPicPr>
          <p:cNvPr id="6" name="Graphic 5">
            <a:extLst>
              <a:ext uri="{FF2B5EF4-FFF2-40B4-BE49-F238E27FC236}">
                <a16:creationId xmlns:a16="http://schemas.microsoft.com/office/drawing/2014/main" id="{0CB884F7-EBFB-4F2B-DA04-961371FFF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9458" y="2553733"/>
            <a:ext cx="1101332" cy="391489"/>
          </a:xfrm>
          <a:prstGeom prst="rect">
            <a:avLst/>
          </a:prstGeom>
        </p:spPr>
      </p:pic>
    </p:spTree>
    <p:extLst>
      <p:ext uri="{BB962C8B-B14F-4D97-AF65-F5344CB8AC3E}">
        <p14:creationId xmlns:p14="http://schemas.microsoft.com/office/powerpoint/2010/main" val="24467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C0E72-E89C-E2E1-0567-2585C87E6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AF880-3350-7495-98A1-8C0A64C500FE}"/>
              </a:ext>
            </a:extLst>
          </p:cNvPr>
          <p:cNvSpPr>
            <a:spLocks noGrp="1"/>
          </p:cNvSpPr>
          <p:nvPr>
            <p:ph type="title"/>
          </p:nvPr>
        </p:nvSpPr>
        <p:spPr/>
        <p:txBody>
          <a:bodyPr>
            <a:noAutofit/>
          </a:bodyPr>
          <a:lstStyle/>
          <a:p>
            <a:r>
              <a:rPr lang="en-US" dirty="0"/>
              <a:t>A. Title, Ownership, &amp; Possession</a:t>
            </a:r>
          </a:p>
        </p:txBody>
      </p:sp>
      <p:sp>
        <p:nvSpPr>
          <p:cNvPr id="3" name="Content Placeholder 2">
            <a:extLst>
              <a:ext uri="{FF2B5EF4-FFF2-40B4-BE49-F238E27FC236}">
                <a16:creationId xmlns:a16="http://schemas.microsoft.com/office/drawing/2014/main" id="{F781978E-AF19-5594-748C-EC22F331F65D}"/>
              </a:ext>
            </a:extLst>
          </p:cNvPr>
          <p:cNvSpPr>
            <a:spLocks noGrp="1"/>
          </p:cNvSpPr>
          <p:nvPr>
            <p:ph idx="1"/>
          </p:nvPr>
        </p:nvSpPr>
        <p:spPr/>
        <p:txBody>
          <a:bodyPr/>
          <a:lstStyle/>
          <a:p>
            <a:r>
              <a:rPr lang="en-US" dirty="0"/>
              <a:t>Title, Ownership, Possession</a:t>
            </a:r>
          </a:p>
          <a:p>
            <a:pPr lvl="1"/>
            <a:r>
              <a:rPr lang="en-US" dirty="0"/>
              <a:t>Example</a:t>
            </a:r>
          </a:p>
          <a:p>
            <a:pPr lvl="2"/>
            <a:r>
              <a:rPr lang="en-US" dirty="0"/>
              <a:t>I buy a truck – receive written </a:t>
            </a:r>
            <a:r>
              <a:rPr lang="en-US" i="1" dirty="0"/>
              <a:t>title</a:t>
            </a:r>
            <a:r>
              <a:rPr lang="en-US" dirty="0"/>
              <a:t>.</a:t>
            </a:r>
          </a:p>
          <a:p>
            <a:pPr lvl="2"/>
            <a:r>
              <a:rPr lang="en-US" dirty="0"/>
              <a:t>Who </a:t>
            </a:r>
            <a:r>
              <a:rPr lang="en-US" i="1" dirty="0"/>
              <a:t>owns</a:t>
            </a:r>
            <a:r>
              <a:rPr lang="en-US" dirty="0"/>
              <a:t> the truck?</a:t>
            </a:r>
          </a:p>
          <a:p>
            <a:pPr lvl="2"/>
            <a:r>
              <a:rPr lang="en-US" dirty="0"/>
              <a:t>Who </a:t>
            </a:r>
            <a:r>
              <a:rPr lang="en-US" i="1" dirty="0"/>
              <a:t>possesses</a:t>
            </a:r>
            <a:r>
              <a:rPr lang="en-US" dirty="0"/>
              <a:t> the truck? Me.</a:t>
            </a:r>
          </a:p>
          <a:p>
            <a:pPr lvl="3"/>
            <a:r>
              <a:rPr lang="en-US" dirty="0"/>
              <a:t>I have title, ownership, and possession.</a:t>
            </a:r>
          </a:p>
          <a:p>
            <a:pPr lvl="2"/>
            <a:endParaRPr lang="en-US" dirty="0"/>
          </a:p>
        </p:txBody>
      </p:sp>
      <p:pic>
        <p:nvPicPr>
          <p:cNvPr id="19" name="Picture 18">
            <a:extLst>
              <a:ext uri="{FF2B5EF4-FFF2-40B4-BE49-F238E27FC236}">
                <a16:creationId xmlns:a16="http://schemas.microsoft.com/office/drawing/2014/main" id="{0803E489-B90E-FEF2-615D-BA8BBAB8E05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0841" y="3600447"/>
            <a:ext cx="3884706" cy="2286000"/>
          </a:xfrm>
          <a:prstGeom prst="rect">
            <a:avLst/>
          </a:prstGeom>
        </p:spPr>
      </p:pic>
      <p:grpSp>
        <p:nvGrpSpPr>
          <p:cNvPr id="20" name="Group 19">
            <a:extLst>
              <a:ext uri="{FF2B5EF4-FFF2-40B4-BE49-F238E27FC236}">
                <a16:creationId xmlns:a16="http://schemas.microsoft.com/office/drawing/2014/main" id="{614B0DB5-6283-1346-9322-A6D09B890002}"/>
              </a:ext>
            </a:extLst>
          </p:cNvPr>
          <p:cNvGrpSpPr>
            <a:grpSpLocks noChangeAspect="1"/>
          </p:cNvGrpSpPr>
          <p:nvPr/>
        </p:nvGrpSpPr>
        <p:grpSpPr>
          <a:xfrm>
            <a:off x="3832337" y="4210309"/>
            <a:ext cx="1352870" cy="1537932"/>
            <a:chOff x="6253200" y="3883026"/>
            <a:chExt cx="2460588" cy="2797175"/>
          </a:xfrm>
        </p:grpSpPr>
        <p:sp>
          <p:nvSpPr>
            <p:cNvPr id="21" name="Freeform 13">
              <a:extLst>
                <a:ext uri="{FF2B5EF4-FFF2-40B4-BE49-F238E27FC236}">
                  <a16:creationId xmlns:a16="http://schemas.microsoft.com/office/drawing/2014/main" id="{A6E3540F-F034-52ED-5639-B77CFF6574FE}"/>
                </a:ext>
              </a:extLst>
            </p:cNvPr>
            <p:cNvSpPr>
              <a:spLocks/>
            </p:cNvSpPr>
            <p:nvPr/>
          </p:nvSpPr>
          <p:spPr bwMode="auto">
            <a:xfrm rot="780623">
              <a:off x="6253200" y="4135358"/>
              <a:ext cx="1250950" cy="257175"/>
            </a:xfrm>
            <a:custGeom>
              <a:avLst/>
              <a:gdLst>
                <a:gd name="T0" fmla="*/ 42 w 788"/>
                <a:gd name="T1" fmla="*/ 91 h 162"/>
                <a:gd name="T2" fmla="*/ 2 w 788"/>
                <a:gd name="T3" fmla="*/ 126 h 162"/>
                <a:gd name="T4" fmla="*/ 0 w 788"/>
                <a:gd name="T5" fmla="*/ 136 h 162"/>
                <a:gd name="T6" fmla="*/ 12 w 788"/>
                <a:gd name="T7" fmla="*/ 158 h 162"/>
                <a:gd name="T8" fmla="*/ 22 w 788"/>
                <a:gd name="T9" fmla="*/ 162 h 162"/>
                <a:gd name="T10" fmla="*/ 43 w 788"/>
                <a:gd name="T11" fmla="*/ 155 h 162"/>
                <a:gd name="T12" fmla="*/ 61 w 788"/>
                <a:gd name="T13" fmla="*/ 141 h 162"/>
                <a:gd name="T14" fmla="*/ 80 w 788"/>
                <a:gd name="T15" fmla="*/ 128 h 162"/>
                <a:gd name="T16" fmla="*/ 100 w 788"/>
                <a:gd name="T17" fmla="*/ 121 h 162"/>
                <a:gd name="T18" fmla="*/ 163 w 788"/>
                <a:gd name="T19" fmla="*/ 129 h 162"/>
                <a:gd name="T20" fmla="*/ 221 w 788"/>
                <a:gd name="T21" fmla="*/ 126 h 162"/>
                <a:gd name="T22" fmla="*/ 284 w 788"/>
                <a:gd name="T23" fmla="*/ 105 h 162"/>
                <a:gd name="T24" fmla="*/ 327 w 788"/>
                <a:gd name="T25" fmla="*/ 92 h 162"/>
                <a:gd name="T26" fmla="*/ 370 w 788"/>
                <a:gd name="T27" fmla="*/ 81 h 162"/>
                <a:gd name="T28" fmla="*/ 414 w 788"/>
                <a:gd name="T29" fmla="*/ 72 h 162"/>
                <a:gd name="T30" fmla="*/ 457 w 788"/>
                <a:gd name="T31" fmla="*/ 65 h 162"/>
                <a:gd name="T32" fmla="*/ 501 w 788"/>
                <a:gd name="T33" fmla="*/ 61 h 162"/>
                <a:gd name="T34" fmla="*/ 538 w 788"/>
                <a:gd name="T35" fmla="*/ 60 h 162"/>
                <a:gd name="T36" fmla="*/ 567 w 788"/>
                <a:gd name="T37" fmla="*/ 60 h 162"/>
                <a:gd name="T38" fmla="*/ 597 w 788"/>
                <a:gd name="T39" fmla="*/ 63 h 162"/>
                <a:gd name="T40" fmla="*/ 626 w 788"/>
                <a:gd name="T41" fmla="*/ 68 h 162"/>
                <a:gd name="T42" fmla="*/ 655 w 788"/>
                <a:gd name="T43" fmla="*/ 75 h 162"/>
                <a:gd name="T44" fmla="*/ 682 w 788"/>
                <a:gd name="T45" fmla="*/ 85 h 162"/>
                <a:gd name="T46" fmla="*/ 708 w 788"/>
                <a:gd name="T47" fmla="*/ 97 h 162"/>
                <a:gd name="T48" fmla="*/ 722 w 788"/>
                <a:gd name="T49" fmla="*/ 89 h 162"/>
                <a:gd name="T50" fmla="*/ 781 w 788"/>
                <a:gd name="T51" fmla="*/ 38 h 162"/>
                <a:gd name="T52" fmla="*/ 787 w 788"/>
                <a:gd name="T53" fmla="*/ 34 h 162"/>
                <a:gd name="T54" fmla="*/ 663 w 788"/>
                <a:gd name="T55" fmla="*/ 5 h 162"/>
                <a:gd name="T56" fmla="*/ 537 w 788"/>
                <a:gd name="T57" fmla="*/ 0 h 162"/>
                <a:gd name="T58" fmla="*/ 399 w 788"/>
                <a:gd name="T59" fmla="*/ 20 h 162"/>
                <a:gd name="T60" fmla="*/ 252 w 788"/>
                <a:gd name="T61" fmla="*/ 64 h 162"/>
                <a:gd name="T62" fmla="*/ 165 w 788"/>
                <a:gd name="T63" fmla="*/ 81 h 162"/>
                <a:gd name="T64" fmla="*/ 115 w 788"/>
                <a:gd name="T65" fmla="*/ 70 h 162"/>
                <a:gd name="T66" fmla="*/ 66 w 788"/>
                <a:gd name="T67" fmla="*/ 7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162">
                  <a:moveTo>
                    <a:pt x="66" y="79"/>
                  </a:moveTo>
                  <a:lnTo>
                    <a:pt x="42" y="91"/>
                  </a:lnTo>
                  <a:lnTo>
                    <a:pt x="20" y="107"/>
                  </a:lnTo>
                  <a:lnTo>
                    <a:pt x="2" y="126"/>
                  </a:lnTo>
                  <a:lnTo>
                    <a:pt x="0" y="130"/>
                  </a:lnTo>
                  <a:lnTo>
                    <a:pt x="0" y="136"/>
                  </a:lnTo>
                  <a:lnTo>
                    <a:pt x="4" y="148"/>
                  </a:lnTo>
                  <a:lnTo>
                    <a:pt x="12" y="158"/>
                  </a:lnTo>
                  <a:lnTo>
                    <a:pt x="17" y="161"/>
                  </a:lnTo>
                  <a:lnTo>
                    <a:pt x="22" y="162"/>
                  </a:lnTo>
                  <a:lnTo>
                    <a:pt x="33" y="160"/>
                  </a:lnTo>
                  <a:lnTo>
                    <a:pt x="43" y="155"/>
                  </a:lnTo>
                  <a:lnTo>
                    <a:pt x="52" y="149"/>
                  </a:lnTo>
                  <a:lnTo>
                    <a:pt x="61" y="141"/>
                  </a:lnTo>
                  <a:lnTo>
                    <a:pt x="70" y="134"/>
                  </a:lnTo>
                  <a:lnTo>
                    <a:pt x="80" y="128"/>
                  </a:lnTo>
                  <a:lnTo>
                    <a:pt x="90" y="123"/>
                  </a:lnTo>
                  <a:lnTo>
                    <a:pt x="100" y="121"/>
                  </a:lnTo>
                  <a:lnTo>
                    <a:pt x="132" y="122"/>
                  </a:lnTo>
                  <a:lnTo>
                    <a:pt x="163" y="129"/>
                  </a:lnTo>
                  <a:lnTo>
                    <a:pt x="188" y="138"/>
                  </a:lnTo>
                  <a:lnTo>
                    <a:pt x="221" y="126"/>
                  </a:lnTo>
                  <a:lnTo>
                    <a:pt x="263" y="112"/>
                  </a:lnTo>
                  <a:lnTo>
                    <a:pt x="284" y="105"/>
                  </a:lnTo>
                  <a:lnTo>
                    <a:pt x="305" y="99"/>
                  </a:lnTo>
                  <a:lnTo>
                    <a:pt x="327" y="92"/>
                  </a:lnTo>
                  <a:lnTo>
                    <a:pt x="348" y="87"/>
                  </a:lnTo>
                  <a:lnTo>
                    <a:pt x="370" y="81"/>
                  </a:lnTo>
                  <a:lnTo>
                    <a:pt x="392" y="77"/>
                  </a:lnTo>
                  <a:lnTo>
                    <a:pt x="414" y="72"/>
                  </a:lnTo>
                  <a:lnTo>
                    <a:pt x="435" y="69"/>
                  </a:lnTo>
                  <a:lnTo>
                    <a:pt x="457" y="65"/>
                  </a:lnTo>
                  <a:lnTo>
                    <a:pt x="479" y="63"/>
                  </a:lnTo>
                  <a:lnTo>
                    <a:pt x="501" y="61"/>
                  </a:lnTo>
                  <a:lnTo>
                    <a:pt x="524" y="60"/>
                  </a:lnTo>
                  <a:lnTo>
                    <a:pt x="538" y="60"/>
                  </a:lnTo>
                  <a:lnTo>
                    <a:pt x="552" y="60"/>
                  </a:lnTo>
                  <a:lnTo>
                    <a:pt x="567" y="60"/>
                  </a:lnTo>
                  <a:lnTo>
                    <a:pt x="582" y="61"/>
                  </a:lnTo>
                  <a:lnTo>
                    <a:pt x="597" y="63"/>
                  </a:lnTo>
                  <a:lnTo>
                    <a:pt x="611" y="65"/>
                  </a:lnTo>
                  <a:lnTo>
                    <a:pt x="626" y="68"/>
                  </a:lnTo>
                  <a:lnTo>
                    <a:pt x="640" y="71"/>
                  </a:lnTo>
                  <a:lnTo>
                    <a:pt x="655" y="75"/>
                  </a:lnTo>
                  <a:lnTo>
                    <a:pt x="668" y="79"/>
                  </a:lnTo>
                  <a:lnTo>
                    <a:pt x="682" y="85"/>
                  </a:lnTo>
                  <a:lnTo>
                    <a:pt x="695" y="90"/>
                  </a:lnTo>
                  <a:lnTo>
                    <a:pt x="708" y="97"/>
                  </a:lnTo>
                  <a:lnTo>
                    <a:pt x="713" y="100"/>
                  </a:lnTo>
                  <a:lnTo>
                    <a:pt x="722" y="89"/>
                  </a:lnTo>
                  <a:lnTo>
                    <a:pt x="750" y="61"/>
                  </a:lnTo>
                  <a:lnTo>
                    <a:pt x="781" y="38"/>
                  </a:lnTo>
                  <a:lnTo>
                    <a:pt x="788" y="34"/>
                  </a:lnTo>
                  <a:lnTo>
                    <a:pt x="787" y="34"/>
                  </a:lnTo>
                  <a:lnTo>
                    <a:pt x="724" y="16"/>
                  </a:lnTo>
                  <a:lnTo>
                    <a:pt x="663" y="5"/>
                  </a:lnTo>
                  <a:lnTo>
                    <a:pt x="600" y="0"/>
                  </a:lnTo>
                  <a:lnTo>
                    <a:pt x="537" y="0"/>
                  </a:lnTo>
                  <a:lnTo>
                    <a:pt x="475" y="6"/>
                  </a:lnTo>
                  <a:lnTo>
                    <a:pt x="399" y="20"/>
                  </a:lnTo>
                  <a:lnTo>
                    <a:pt x="325" y="39"/>
                  </a:lnTo>
                  <a:lnTo>
                    <a:pt x="252" y="64"/>
                  </a:lnTo>
                  <a:lnTo>
                    <a:pt x="185" y="90"/>
                  </a:lnTo>
                  <a:lnTo>
                    <a:pt x="165" y="81"/>
                  </a:lnTo>
                  <a:lnTo>
                    <a:pt x="141" y="74"/>
                  </a:lnTo>
                  <a:lnTo>
                    <a:pt x="115" y="70"/>
                  </a:lnTo>
                  <a:lnTo>
                    <a:pt x="91" y="72"/>
                  </a:lnTo>
                  <a:lnTo>
                    <a:pt x="66" y="79"/>
                  </a:lnTo>
                  <a:close/>
                </a:path>
              </a:pathLst>
            </a:custGeom>
            <a:solidFill>
              <a:schemeClr val="tx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22" name="Freeform 14">
              <a:extLst>
                <a:ext uri="{FF2B5EF4-FFF2-40B4-BE49-F238E27FC236}">
                  <a16:creationId xmlns:a16="http://schemas.microsoft.com/office/drawing/2014/main" id="{1BC3552E-DAA7-C26D-9EA3-01A3299A5A0F}"/>
                </a:ext>
              </a:extLst>
            </p:cNvPr>
            <p:cNvSpPr>
              <a:spLocks/>
            </p:cNvSpPr>
            <p:nvPr/>
          </p:nvSpPr>
          <p:spPr bwMode="auto">
            <a:xfrm>
              <a:off x="8243888" y="5321301"/>
              <a:ext cx="469900" cy="1358900"/>
            </a:xfrm>
            <a:custGeom>
              <a:avLst/>
              <a:gdLst>
                <a:gd name="T0" fmla="*/ 171 w 296"/>
                <a:gd name="T1" fmla="*/ 129 h 856"/>
                <a:gd name="T2" fmla="*/ 89 w 296"/>
                <a:gd name="T3" fmla="*/ 21 h 856"/>
                <a:gd name="T4" fmla="*/ 50 w 296"/>
                <a:gd name="T5" fmla="*/ 48 h 856"/>
                <a:gd name="T6" fmla="*/ 22 w 296"/>
                <a:gd name="T7" fmla="*/ 102 h 856"/>
                <a:gd name="T8" fmla="*/ 94 w 296"/>
                <a:gd name="T9" fmla="*/ 220 h 856"/>
                <a:gd name="T10" fmla="*/ 159 w 296"/>
                <a:gd name="T11" fmla="*/ 309 h 856"/>
                <a:gd name="T12" fmla="*/ 173 w 296"/>
                <a:gd name="T13" fmla="*/ 359 h 856"/>
                <a:gd name="T14" fmla="*/ 169 w 296"/>
                <a:gd name="T15" fmla="*/ 409 h 856"/>
                <a:gd name="T16" fmla="*/ 138 w 296"/>
                <a:gd name="T17" fmla="*/ 492 h 856"/>
                <a:gd name="T18" fmla="*/ 78 w 296"/>
                <a:gd name="T19" fmla="*/ 573 h 856"/>
                <a:gd name="T20" fmla="*/ 28 w 296"/>
                <a:gd name="T21" fmla="*/ 653 h 856"/>
                <a:gd name="T22" fmla="*/ 14 w 296"/>
                <a:gd name="T23" fmla="*/ 677 h 856"/>
                <a:gd name="T24" fmla="*/ 7 w 296"/>
                <a:gd name="T25" fmla="*/ 692 h 856"/>
                <a:gd name="T26" fmla="*/ 2 w 296"/>
                <a:gd name="T27" fmla="*/ 709 h 856"/>
                <a:gd name="T28" fmla="*/ 0 w 296"/>
                <a:gd name="T29" fmla="*/ 722 h 856"/>
                <a:gd name="T30" fmla="*/ 0 w 296"/>
                <a:gd name="T31" fmla="*/ 731 h 856"/>
                <a:gd name="T32" fmla="*/ 1 w 296"/>
                <a:gd name="T33" fmla="*/ 735 h 856"/>
                <a:gd name="T34" fmla="*/ 3 w 296"/>
                <a:gd name="T35" fmla="*/ 739 h 856"/>
                <a:gd name="T36" fmla="*/ 7 w 296"/>
                <a:gd name="T37" fmla="*/ 744 h 856"/>
                <a:gd name="T38" fmla="*/ 14 w 296"/>
                <a:gd name="T39" fmla="*/ 751 h 856"/>
                <a:gd name="T40" fmla="*/ 26 w 296"/>
                <a:gd name="T41" fmla="*/ 758 h 856"/>
                <a:gd name="T42" fmla="*/ 38 w 296"/>
                <a:gd name="T43" fmla="*/ 764 h 856"/>
                <a:gd name="T44" fmla="*/ 43 w 296"/>
                <a:gd name="T45" fmla="*/ 766 h 856"/>
                <a:gd name="T46" fmla="*/ 49 w 296"/>
                <a:gd name="T47" fmla="*/ 767 h 856"/>
                <a:gd name="T48" fmla="*/ 60 w 296"/>
                <a:gd name="T49" fmla="*/ 768 h 856"/>
                <a:gd name="T50" fmla="*/ 71 w 296"/>
                <a:gd name="T51" fmla="*/ 769 h 856"/>
                <a:gd name="T52" fmla="*/ 87 w 296"/>
                <a:gd name="T53" fmla="*/ 770 h 856"/>
                <a:gd name="T54" fmla="*/ 98 w 296"/>
                <a:gd name="T55" fmla="*/ 773 h 856"/>
                <a:gd name="T56" fmla="*/ 113 w 296"/>
                <a:gd name="T57" fmla="*/ 778 h 856"/>
                <a:gd name="T58" fmla="*/ 133 w 296"/>
                <a:gd name="T59" fmla="*/ 787 h 856"/>
                <a:gd name="T60" fmla="*/ 170 w 296"/>
                <a:gd name="T61" fmla="*/ 804 h 856"/>
                <a:gd name="T62" fmla="*/ 207 w 296"/>
                <a:gd name="T63" fmla="*/ 821 h 856"/>
                <a:gd name="T64" fmla="*/ 221 w 296"/>
                <a:gd name="T65" fmla="*/ 829 h 856"/>
                <a:gd name="T66" fmla="*/ 234 w 296"/>
                <a:gd name="T67" fmla="*/ 839 h 856"/>
                <a:gd name="T68" fmla="*/ 248 w 296"/>
                <a:gd name="T69" fmla="*/ 848 h 856"/>
                <a:gd name="T70" fmla="*/ 257 w 296"/>
                <a:gd name="T71" fmla="*/ 852 h 856"/>
                <a:gd name="T72" fmla="*/ 264 w 296"/>
                <a:gd name="T73" fmla="*/ 854 h 856"/>
                <a:gd name="T74" fmla="*/ 272 w 296"/>
                <a:gd name="T75" fmla="*/ 856 h 856"/>
                <a:gd name="T76" fmla="*/ 278 w 296"/>
                <a:gd name="T77" fmla="*/ 856 h 856"/>
                <a:gd name="T78" fmla="*/ 282 w 296"/>
                <a:gd name="T79" fmla="*/ 854 h 856"/>
                <a:gd name="T80" fmla="*/ 286 w 296"/>
                <a:gd name="T81" fmla="*/ 852 h 856"/>
                <a:gd name="T82" fmla="*/ 289 w 296"/>
                <a:gd name="T83" fmla="*/ 849 h 856"/>
                <a:gd name="T84" fmla="*/ 293 w 296"/>
                <a:gd name="T85" fmla="*/ 840 h 856"/>
                <a:gd name="T86" fmla="*/ 296 w 296"/>
                <a:gd name="T87" fmla="*/ 830 h 856"/>
                <a:gd name="T88" fmla="*/ 295 w 296"/>
                <a:gd name="T89" fmla="*/ 821 h 856"/>
                <a:gd name="T90" fmla="*/ 290 w 296"/>
                <a:gd name="T91" fmla="*/ 809 h 856"/>
                <a:gd name="T92" fmla="*/ 277 w 296"/>
                <a:gd name="T93" fmla="*/ 792 h 856"/>
                <a:gd name="T94" fmla="*/ 263 w 296"/>
                <a:gd name="T95" fmla="*/ 776 h 856"/>
                <a:gd name="T96" fmla="*/ 247 w 296"/>
                <a:gd name="T97" fmla="*/ 762 h 856"/>
                <a:gd name="T98" fmla="*/ 230 w 296"/>
                <a:gd name="T99" fmla="*/ 749 h 856"/>
                <a:gd name="T100" fmla="*/ 212 w 296"/>
                <a:gd name="T101" fmla="*/ 738 h 856"/>
                <a:gd name="T102" fmla="*/ 197 w 296"/>
                <a:gd name="T103" fmla="*/ 731 h 856"/>
                <a:gd name="T104" fmla="*/ 175 w 296"/>
                <a:gd name="T105" fmla="*/ 722 h 856"/>
                <a:gd name="T106" fmla="*/ 152 w 296"/>
                <a:gd name="T107" fmla="*/ 715 h 856"/>
                <a:gd name="T108" fmla="*/ 113 w 296"/>
                <a:gd name="T109" fmla="*/ 704 h 856"/>
                <a:gd name="T110" fmla="*/ 89 w 296"/>
                <a:gd name="T111" fmla="*/ 698 h 856"/>
                <a:gd name="T112" fmla="*/ 74 w 296"/>
                <a:gd name="T113" fmla="*/ 693 h 856"/>
                <a:gd name="T114" fmla="*/ 104 w 296"/>
                <a:gd name="T115" fmla="*/ 638 h 856"/>
                <a:gd name="T116" fmla="*/ 183 w 296"/>
                <a:gd name="T117" fmla="*/ 517 h 856"/>
                <a:gd name="T118" fmla="*/ 230 w 296"/>
                <a:gd name="T119" fmla="*/ 407 h 856"/>
                <a:gd name="T120" fmla="*/ 242 w 296"/>
                <a:gd name="T121" fmla="*/ 343 h 856"/>
                <a:gd name="T122" fmla="*/ 234 w 296"/>
                <a:gd name="T123" fmla="*/ 27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856">
                  <a:moveTo>
                    <a:pt x="217" y="222"/>
                  </a:moveTo>
                  <a:lnTo>
                    <a:pt x="196" y="175"/>
                  </a:lnTo>
                  <a:lnTo>
                    <a:pt x="171" y="129"/>
                  </a:lnTo>
                  <a:lnTo>
                    <a:pt x="147" y="91"/>
                  </a:lnTo>
                  <a:lnTo>
                    <a:pt x="119" y="55"/>
                  </a:lnTo>
                  <a:lnTo>
                    <a:pt x="89" y="21"/>
                  </a:lnTo>
                  <a:lnTo>
                    <a:pt x="64" y="0"/>
                  </a:lnTo>
                  <a:lnTo>
                    <a:pt x="57" y="29"/>
                  </a:lnTo>
                  <a:lnTo>
                    <a:pt x="50" y="48"/>
                  </a:lnTo>
                  <a:lnTo>
                    <a:pt x="43" y="68"/>
                  </a:lnTo>
                  <a:lnTo>
                    <a:pt x="33" y="86"/>
                  </a:lnTo>
                  <a:lnTo>
                    <a:pt x="22" y="102"/>
                  </a:lnTo>
                  <a:lnTo>
                    <a:pt x="10" y="115"/>
                  </a:lnTo>
                  <a:lnTo>
                    <a:pt x="44" y="155"/>
                  </a:lnTo>
                  <a:lnTo>
                    <a:pt x="94" y="220"/>
                  </a:lnTo>
                  <a:lnTo>
                    <a:pt x="116" y="249"/>
                  </a:lnTo>
                  <a:lnTo>
                    <a:pt x="139" y="278"/>
                  </a:lnTo>
                  <a:lnTo>
                    <a:pt x="159" y="309"/>
                  </a:lnTo>
                  <a:lnTo>
                    <a:pt x="166" y="325"/>
                  </a:lnTo>
                  <a:lnTo>
                    <a:pt x="171" y="342"/>
                  </a:lnTo>
                  <a:lnTo>
                    <a:pt x="173" y="359"/>
                  </a:lnTo>
                  <a:lnTo>
                    <a:pt x="174" y="376"/>
                  </a:lnTo>
                  <a:lnTo>
                    <a:pt x="172" y="393"/>
                  </a:lnTo>
                  <a:lnTo>
                    <a:pt x="169" y="409"/>
                  </a:lnTo>
                  <a:lnTo>
                    <a:pt x="159" y="442"/>
                  </a:lnTo>
                  <a:lnTo>
                    <a:pt x="147" y="474"/>
                  </a:lnTo>
                  <a:lnTo>
                    <a:pt x="138" y="492"/>
                  </a:lnTo>
                  <a:lnTo>
                    <a:pt x="127" y="509"/>
                  </a:lnTo>
                  <a:lnTo>
                    <a:pt x="103" y="541"/>
                  </a:lnTo>
                  <a:lnTo>
                    <a:pt x="78" y="573"/>
                  </a:lnTo>
                  <a:lnTo>
                    <a:pt x="55" y="606"/>
                  </a:lnTo>
                  <a:lnTo>
                    <a:pt x="33" y="642"/>
                  </a:lnTo>
                  <a:lnTo>
                    <a:pt x="28" y="653"/>
                  </a:lnTo>
                  <a:lnTo>
                    <a:pt x="26" y="656"/>
                  </a:lnTo>
                  <a:lnTo>
                    <a:pt x="20" y="666"/>
                  </a:lnTo>
                  <a:lnTo>
                    <a:pt x="14" y="677"/>
                  </a:lnTo>
                  <a:lnTo>
                    <a:pt x="12" y="682"/>
                  </a:lnTo>
                  <a:lnTo>
                    <a:pt x="9" y="687"/>
                  </a:lnTo>
                  <a:lnTo>
                    <a:pt x="7" y="692"/>
                  </a:lnTo>
                  <a:lnTo>
                    <a:pt x="5" y="698"/>
                  </a:lnTo>
                  <a:lnTo>
                    <a:pt x="4" y="703"/>
                  </a:lnTo>
                  <a:lnTo>
                    <a:pt x="2" y="709"/>
                  </a:lnTo>
                  <a:lnTo>
                    <a:pt x="1" y="714"/>
                  </a:lnTo>
                  <a:lnTo>
                    <a:pt x="0" y="719"/>
                  </a:lnTo>
                  <a:lnTo>
                    <a:pt x="0" y="722"/>
                  </a:lnTo>
                  <a:lnTo>
                    <a:pt x="0" y="725"/>
                  </a:lnTo>
                  <a:lnTo>
                    <a:pt x="0" y="728"/>
                  </a:lnTo>
                  <a:lnTo>
                    <a:pt x="0" y="731"/>
                  </a:lnTo>
                  <a:lnTo>
                    <a:pt x="0" y="732"/>
                  </a:lnTo>
                  <a:lnTo>
                    <a:pt x="1" y="734"/>
                  </a:lnTo>
                  <a:lnTo>
                    <a:pt x="1" y="735"/>
                  </a:lnTo>
                  <a:lnTo>
                    <a:pt x="2" y="737"/>
                  </a:lnTo>
                  <a:lnTo>
                    <a:pt x="2" y="738"/>
                  </a:lnTo>
                  <a:lnTo>
                    <a:pt x="3" y="739"/>
                  </a:lnTo>
                  <a:lnTo>
                    <a:pt x="4" y="740"/>
                  </a:lnTo>
                  <a:lnTo>
                    <a:pt x="5" y="742"/>
                  </a:lnTo>
                  <a:lnTo>
                    <a:pt x="7" y="744"/>
                  </a:lnTo>
                  <a:lnTo>
                    <a:pt x="9" y="746"/>
                  </a:lnTo>
                  <a:lnTo>
                    <a:pt x="11" y="748"/>
                  </a:lnTo>
                  <a:lnTo>
                    <a:pt x="14" y="751"/>
                  </a:lnTo>
                  <a:lnTo>
                    <a:pt x="17" y="752"/>
                  </a:lnTo>
                  <a:lnTo>
                    <a:pt x="20" y="754"/>
                  </a:lnTo>
                  <a:lnTo>
                    <a:pt x="26" y="758"/>
                  </a:lnTo>
                  <a:lnTo>
                    <a:pt x="33" y="761"/>
                  </a:lnTo>
                  <a:lnTo>
                    <a:pt x="36" y="762"/>
                  </a:lnTo>
                  <a:lnTo>
                    <a:pt x="38" y="764"/>
                  </a:lnTo>
                  <a:lnTo>
                    <a:pt x="40" y="765"/>
                  </a:lnTo>
                  <a:lnTo>
                    <a:pt x="42" y="766"/>
                  </a:lnTo>
                  <a:lnTo>
                    <a:pt x="43" y="766"/>
                  </a:lnTo>
                  <a:lnTo>
                    <a:pt x="45" y="767"/>
                  </a:lnTo>
                  <a:lnTo>
                    <a:pt x="47" y="767"/>
                  </a:lnTo>
                  <a:lnTo>
                    <a:pt x="49" y="767"/>
                  </a:lnTo>
                  <a:lnTo>
                    <a:pt x="52" y="768"/>
                  </a:lnTo>
                  <a:lnTo>
                    <a:pt x="56" y="768"/>
                  </a:lnTo>
                  <a:lnTo>
                    <a:pt x="60" y="768"/>
                  </a:lnTo>
                  <a:lnTo>
                    <a:pt x="63" y="768"/>
                  </a:lnTo>
                  <a:lnTo>
                    <a:pt x="67" y="769"/>
                  </a:lnTo>
                  <a:lnTo>
                    <a:pt x="71" y="769"/>
                  </a:lnTo>
                  <a:lnTo>
                    <a:pt x="75" y="769"/>
                  </a:lnTo>
                  <a:lnTo>
                    <a:pt x="83" y="770"/>
                  </a:lnTo>
                  <a:lnTo>
                    <a:pt x="87" y="770"/>
                  </a:lnTo>
                  <a:lnTo>
                    <a:pt x="90" y="771"/>
                  </a:lnTo>
                  <a:lnTo>
                    <a:pt x="94" y="772"/>
                  </a:lnTo>
                  <a:lnTo>
                    <a:pt x="98" y="773"/>
                  </a:lnTo>
                  <a:lnTo>
                    <a:pt x="103" y="774"/>
                  </a:lnTo>
                  <a:lnTo>
                    <a:pt x="108" y="776"/>
                  </a:lnTo>
                  <a:lnTo>
                    <a:pt x="113" y="778"/>
                  </a:lnTo>
                  <a:lnTo>
                    <a:pt x="118" y="780"/>
                  </a:lnTo>
                  <a:lnTo>
                    <a:pt x="128" y="785"/>
                  </a:lnTo>
                  <a:lnTo>
                    <a:pt x="133" y="787"/>
                  </a:lnTo>
                  <a:lnTo>
                    <a:pt x="138" y="790"/>
                  </a:lnTo>
                  <a:lnTo>
                    <a:pt x="154" y="797"/>
                  </a:lnTo>
                  <a:lnTo>
                    <a:pt x="170" y="804"/>
                  </a:lnTo>
                  <a:lnTo>
                    <a:pt x="186" y="811"/>
                  </a:lnTo>
                  <a:lnTo>
                    <a:pt x="202" y="818"/>
                  </a:lnTo>
                  <a:lnTo>
                    <a:pt x="207" y="821"/>
                  </a:lnTo>
                  <a:lnTo>
                    <a:pt x="212" y="824"/>
                  </a:lnTo>
                  <a:lnTo>
                    <a:pt x="216" y="826"/>
                  </a:lnTo>
                  <a:lnTo>
                    <a:pt x="221" y="829"/>
                  </a:lnTo>
                  <a:lnTo>
                    <a:pt x="225" y="833"/>
                  </a:lnTo>
                  <a:lnTo>
                    <a:pt x="230" y="836"/>
                  </a:lnTo>
                  <a:lnTo>
                    <a:pt x="234" y="839"/>
                  </a:lnTo>
                  <a:lnTo>
                    <a:pt x="239" y="842"/>
                  </a:lnTo>
                  <a:lnTo>
                    <a:pt x="243" y="845"/>
                  </a:lnTo>
                  <a:lnTo>
                    <a:pt x="248" y="848"/>
                  </a:lnTo>
                  <a:lnTo>
                    <a:pt x="252" y="850"/>
                  </a:lnTo>
                  <a:lnTo>
                    <a:pt x="255" y="851"/>
                  </a:lnTo>
                  <a:lnTo>
                    <a:pt x="257" y="852"/>
                  </a:lnTo>
                  <a:lnTo>
                    <a:pt x="260" y="853"/>
                  </a:lnTo>
                  <a:lnTo>
                    <a:pt x="262" y="854"/>
                  </a:lnTo>
                  <a:lnTo>
                    <a:pt x="264" y="854"/>
                  </a:lnTo>
                  <a:lnTo>
                    <a:pt x="267" y="855"/>
                  </a:lnTo>
                  <a:lnTo>
                    <a:pt x="269" y="855"/>
                  </a:lnTo>
                  <a:lnTo>
                    <a:pt x="272" y="856"/>
                  </a:lnTo>
                  <a:lnTo>
                    <a:pt x="274" y="856"/>
                  </a:lnTo>
                  <a:lnTo>
                    <a:pt x="277" y="856"/>
                  </a:lnTo>
                  <a:lnTo>
                    <a:pt x="278" y="856"/>
                  </a:lnTo>
                  <a:lnTo>
                    <a:pt x="280" y="855"/>
                  </a:lnTo>
                  <a:lnTo>
                    <a:pt x="281" y="855"/>
                  </a:lnTo>
                  <a:lnTo>
                    <a:pt x="282" y="854"/>
                  </a:lnTo>
                  <a:lnTo>
                    <a:pt x="283" y="854"/>
                  </a:lnTo>
                  <a:lnTo>
                    <a:pt x="285" y="853"/>
                  </a:lnTo>
                  <a:lnTo>
                    <a:pt x="286" y="852"/>
                  </a:lnTo>
                  <a:lnTo>
                    <a:pt x="287" y="851"/>
                  </a:lnTo>
                  <a:lnTo>
                    <a:pt x="288" y="850"/>
                  </a:lnTo>
                  <a:lnTo>
                    <a:pt x="289" y="849"/>
                  </a:lnTo>
                  <a:lnTo>
                    <a:pt x="290" y="846"/>
                  </a:lnTo>
                  <a:lnTo>
                    <a:pt x="292" y="843"/>
                  </a:lnTo>
                  <a:lnTo>
                    <a:pt x="293" y="840"/>
                  </a:lnTo>
                  <a:lnTo>
                    <a:pt x="294" y="837"/>
                  </a:lnTo>
                  <a:lnTo>
                    <a:pt x="295" y="834"/>
                  </a:lnTo>
                  <a:lnTo>
                    <a:pt x="296" y="830"/>
                  </a:lnTo>
                  <a:lnTo>
                    <a:pt x="296" y="827"/>
                  </a:lnTo>
                  <a:lnTo>
                    <a:pt x="296" y="824"/>
                  </a:lnTo>
                  <a:lnTo>
                    <a:pt x="295" y="821"/>
                  </a:lnTo>
                  <a:lnTo>
                    <a:pt x="294" y="818"/>
                  </a:lnTo>
                  <a:lnTo>
                    <a:pt x="293" y="815"/>
                  </a:lnTo>
                  <a:lnTo>
                    <a:pt x="290" y="809"/>
                  </a:lnTo>
                  <a:lnTo>
                    <a:pt x="286" y="803"/>
                  </a:lnTo>
                  <a:lnTo>
                    <a:pt x="282" y="798"/>
                  </a:lnTo>
                  <a:lnTo>
                    <a:pt x="277" y="792"/>
                  </a:lnTo>
                  <a:lnTo>
                    <a:pt x="273" y="787"/>
                  </a:lnTo>
                  <a:lnTo>
                    <a:pt x="268" y="781"/>
                  </a:lnTo>
                  <a:lnTo>
                    <a:pt x="263" y="776"/>
                  </a:lnTo>
                  <a:lnTo>
                    <a:pt x="258" y="771"/>
                  </a:lnTo>
                  <a:lnTo>
                    <a:pt x="253" y="767"/>
                  </a:lnTo>
                  <a:lnTo>
                    <a:pt x="247" y="762"/>
                  </a:lnTo>
                  <a:lnTo>
                    <a:pt x="241" y="758"/>
                  </a:lnTo>
                  <a:lnTo>
                    <a:pt x="236" y="753"/>
                  </a:lnTo>
                  <a:lnTo>
                    <a:pt x="230" y="749"/>
                  </a:lnTo>
                  <a:lnTo>
                    <a:pt x="224" y="745"/>
                  </a:lnTo>
                  <a:lnTo>
                    <a:pt x="218" y="742"/>
                  </a:lnTo>
                  <a:lnTo>
                    <a:pt x="212" y="738"/>
                  </a:lnTo>
                  <a:lnTo>
                    <a:pt x="208" y="736"/>
                  </a:lnTo>
                  <a:lnTo>
                    <a:pt x="205" y="734"/>
                  </a:lnTo>
                  <a:lnTo>
                    <a:pt x="197" y="731"/>
                  </a:lnTo>
                  <a:lnTo>
                    <a:pt x="190" y="728"/>
                  </a:lnTo>
                  <a:lnTo>
                    <a:pt x="183" y="725"/>
                  </a:lnTo>
                  <a:lnTo>
                    <a:pt x="175" y="722"/>
                  </a:lnTo>
                  <a:lnTo>
                    <a:pt x="167" y="719"/>
                  </a:lnTo>
                  <a:lnTo>
                    <a:pt x="160" y="717"/>
                  </a:lnTo>
                  <a:lnTo>
                    <a:pt x="152" y="715"/>
                  </a:lnTo>
                  <a:lnTo>
                    <a:pt x="136" y="711"/>
                  </a:lnTo>
                  <a:lnTo>
                    <a:pt x="121" y="707"/>
                  </a:lnTo>
                  <a:lnTo>
                    <a:pt x="113" y="704"/>
                  </a:lnTo>
                  <a:lnTo>
                    <a:pt x="105" y="702"/>
                  </a:lnTo>
                  <a:lnTo>
                    <a:pt x="97" y="700"/>
                  </a:lnTo>
                  <a:lnTo>
                    <a:pt x="89" y="698"/>
                  </a:lnTo>
                  <a:lnTo>
                    <a:pt x="84" y="696"/>
                  </a:lnTo>
                  <a:lnTo>
                    <a:pt x="78" y="694"/>
                  </a:lnTo>
                  <a:lnTo>
                    <a:pt x="74" y="693"/>
                  </a:lnTo>
                  <a:lnTo>
                    <a:pt x="76" y="689"/>
                  </a:lnTo>
                  <a:lnTo>
                    <a:pt x="79" y="681"/>
                  </a:lnTo>
                  <a:lnTo>
                    <a:pt x="104" y="638"/>
                  </a:lnTo>
                  <a:lnTo>
                    <a:pt x="130" y="596"/>
                  </a:lnTo>
                  <a:lnTo>
                    <a:pt x="166" y="543"/>
                  </a:lnTo>
                  <a:lnTo>
                    <a:pt x="183" y="517"/>
                  </a:lnTo>
                  <a:lnTo>
                    <a:pt x="197" y="488"/>
                  </a:lnTo>
                  <a:lnTo>
                    <a:pt x="214" y="448"/>
                  </a:lnTo>
                  <a:lnTo>
                    <a:pt x="230" y="407"/>
                  </a:lnTo>
                  <a:lnTo>
                    <a:pt x="236" y="386"/>
                  </a:lnTo>
                  <a:lnTo>
                    <a:pt x="240" y="365"/>
                  </a:lnTo>
                  <a:lnTo>
                    <a:pt x="242" y="343"/>
                  </a:lnTo>
                  <a:lnTo>
                    <a:pt x="242" y="322"/>
                  </a:lnTo>
                  <a:lnTo>
                    <a:pt x="239" y="297"/>
                  </a:lnTo>
                  <a:lnTo>
                    <a:pt x="234" y="271"/>
                  </a:lnTo>
                  <a:lnTo>
                    <a:pt x="217" y="222"/>
                  </a:lnTo>
                  <a:close/>
                </a:path>
              </a:pathLst>
            </a:custGeom>
            <a:solidFill>
              <a:schemeClr val="tx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3" name="Freeform 15">
              <a:extLst>
                <a:ext uri="{FF2B5EF4-FFF2-40B4-BE49-F238E27FC236}">
                  <a16:creationId xmlns:a16="http://schemas.microsoft.com/office/drawing/2014/main" id="{F021BB5B-3C46-02FC-E179-B43CECD014EC}"/>
                </a:ext>
              </a:extLst>
            </p:cNvPr>
            <p:cNvSpPr>
              <a:spLocks/>
            </p:cNvSpPr>
            <p:nvPr/>
          </p:nvSpPr>
          <p:spPr bwMode="auto">
            <a:xfrm>
              <a:off x="7418388" y="5335588"/>
              <a:ext cx="635000" cy="1200150"/>
            </a:xfrm>
            <a:custGeom>
              <a:avLst/>
              <a:gdLst>
                <a:gd name="T0" fmla="*/ 296 w 400"/>
                <a:gd name="T1" fmla="*/ 121 h 756"/>
                <a:gd name="T2" fmla="*/ 318 w 400"/>
                <a:gd name="T3" fmla="*/ 100 h 756"/>
                <a:gd name="T4" fmla="*/ 299 w 400"/>
                <a:gd name="T5" fmla="*/ 79 h 756"/>
                <a:gd name="T6" fmla="*/ 262 w 400"/>
                <a:gd name="T7" fmla="*/ 14 h 756"/>
                <a:gd name="T8" fmla="*/ 243 w 400"/>
                <a:gd name="T9" fmla="*/ 15 h 756"/>
                <a:gd name="T10" fmla="*/ 216 w 400"/>
                <a:gd name="T11" fmla="*/ 52 h 756"/>
                <a:gd name="T12" fmla="*/ 194 w 400"/>
                <a:gd name="T13" fmla="*/ 94 h 756"/>
                <a:gd name="T14" fmla="*/ 180 w 400"/>
                <a:gd name="T15" fmla="*/ 138 h 756"/>
                <a:gd name="T16" fmla="*/ 171 w 400"/>
                <a:gd name="T17" fmla="*/ 190 h 756"/>
                <a:gd name="T18" fmla="*/ 170 w 400"/>
                <a:gd name="T19" fmla="*/ 248 h 756"/>
                <a:gd name="T20" fmla="*/ 175 w 400"/>
                <a:gd name="T21" fmla="*/ 307 h 756"/>
                <a:gd name="T22" fmla="*/ 192 w 400"/>
                <a:gd name="T23" fmla="*/ 394 h 756"/>
                <a:gd name="T24" fmla="*/ 207 w 400"/>
                <a:gd name="T25" fmla="*/ 437 h 756"/>
                <a:gd name="T26" fmla="*/ 230 w 400"/>
                <a:gd name="T27" fmla="*/ 478 h 756"/>
                <a:gd name="T28" fmla="*/ 273 w 400"/>
                <a:gd name="T29" fmla="*/ 561 h 756"/>
                <a:gd name="T30" fmla="*/ 298 w 400"/>
                <a:gd name="T31" fmla="*/ 648 h 756"/>
                <a:gd name="T32" fmla="*/ 289 w 400"/>
                <a:gd name="T33" fmla="*/ 665 h 756"/>
                <a:gd name="T34" fmla="*/ 251 w 400"/>
                <a:gd name="T35" fmla="*/ 660 h 756"/>
                <a:gd name="T36" fmla="*/ 214 w 400"/>
                <a:gd name="T37" fmla="*/ 657 h 756"/>
                <a:gd name="T38" fmla="*/ 176 w 400"/>
                <a:gd name="T39" fmla="*/ 657 h 756"/>
                <a:gd name="T40" fmla="*/ 137 w 400"/>
                <a:gd name="T41" fmla="*/ 659 h 756"/>
                <a:gd name="T42" fmla="*/ 96 w 400"/>
                <a:gd name="T43" fmla="*/ 660 h 756"/>
                <a:gd name="T44" fmla="*/ 55 w 400"/>
                <a:gd name="T45" fmla="*/ 664 h 756"/>
                <a:gd name="T46" fmla="*/ 36 w 400"/>
                <a:gd name="T47" fmla="*/ 669 h 756"/>
                <a:gd name="T48" fmla="*/ 19 w 400"/>
                <a:gd name="T49" fmla="*/ 677 h 756"/>
                <a:gd name="T50" fmla="*/ 4 w 400"/>
                <a:gd name="T51" fmla="*/ 689 h 756"/>
                <a:gd name="T52" fmla="*/ 0 w 400"/>
                <a:gd name="T53" fmla="*/ 696 h 756"/>
                <a:gd name="T54" fmla="*/ 2 w 400"/>
                <a:gd name="T55" fmla="*/ 703 h 756"/>
                <a:gd name="T56" fmla="*/ 8 w 400"/>
                <a:gd name="T57" fmla="*/ 711 h 756"/>
                <a:gd name="T58" fmla="*/ 18 w 400"/>
                <a:gd name="T59" fmla="*/ 718 h 756"/>
                <a:gd name="T60" fmla="*/ 43 w 400"/>
                <a:gd name="T61" fmla="*/ 733 h 756"/>
                <a:gd name="T62" fmla="*/ 65 w 400"/>
                <a:gd name="T63" fmla="*/ 745 h 756"/>
                <a:gd name="T64" fmla="*/ 85 w 400"/>
                <a:gd name="T65" fmla="*/ 754 h 756"/>
                <a:gd name="T66" fmla="*/ 101 w 400"/>
                <a:gd name="T67" fmla="*/ 756 h 756"/>
                <a:gd name="T68" fmla="*/ 121 w 400"/>
                <a:gd name="T69" fmla="*/ 752 h 756"/>
                <a:gd name="T70" fmla="*/ 150 w 400"/>
                <a:gd name="T71" fmla="*/ 742 h 756"/>
                <a:gd name="T72" fmla="*/ 178 w 400"/>
                <a:gd name="T73" fmla="*/ 731 h 756"/>
                <a:gd name="T74" fmla="*/ 207 w 400"/>
                <a:gd name="T75" fmla="*/ 722 h 756"/>
                <a:gd name="T76" fmla="*/ 240 w 400"/>
                <a:gd name="T77" fmla="*/ 717 h 756"/>
                <a:gd name="T78" fmla="*/ 277 w 400"/>
                <a:gd name="T79" fmla="*/ 718 h 756"/>
                <a:gd name="T80" fmla="*/ 314 w 400"/>
                <a:gd name="T81" fmla="*/ 721 h 756"/>
                <a:gd name="T82" fmla="*/ 351 w 400"/>
                <a:gd name="T83" fmla="*/ 721 h 756"/>
                <a:gd name="T84" fmla="*/ 369 w 400"/>
                <a:gd name="T85" fmla="*/ 719 h 756"/>
                <a:gd name="T86" fmla="*/ 380 w 400"/>
                <a:gd name="T87" fmla="*/ 715 h 756"/>
                <a:gd name="T88" fmla="*/ 390 w 400"/>
                <a:gd name="T89" fmla="*/ 706 h 756"/>
                <a:gd name="T90" fmla="*/ 397 w 400"/>
                <a:gd name="T91" fmla="*/ 696 h 756"/>
                <a:gd name="T92" fmla="*/ 400 w 400"/>
                <a:gd name="T93" fmla="*/ 684 h 756"/>
                <a:gd name="T94" fmla="*/ 395 w 400"/>
                <a:gd name="T95" fmla="*/ 674 h 756"/>
                <a:gd name="T96" fmla="*/ 386 w 400"/>
                <a:gd name="T97" fmla="*/ 666 h 756"/>
                <a:gd name="T98" fmla="*/ 374 w 400"/>
                <a:gd name="T99" fmla="*/ 660 h 756"/>
                <a:gd name="T100" fmla="*/ 369 w 400"/>
                <a:gd name="T101" fmla="*/ 655 h 756"/>
                <a:gd name="T102" fmla="*/ 345 w 400"/>
                <a:gd name="T103" fmla="*/ 581 h 756"/>
                <a:gd name="T104" fmla="*/ 324 w 400"/>
                <a:gd name="T105" fmla="*/ 520 h 756"/>
                <a:gd name="T106" fmla="*/ 286 w 400"/>
                <a:gd name="T107" fmla="*/ 448 h 756"/>
                <a:gd name="T108" fmla="*/ 269 w 400"/>
                <a:gd name="T109" fmla="*/ 412 h 756"/>
                <a:gd name="T110" fmla="*/ 257 w 400"/>
                <a:gd name="T111" fmla="*/ 374 h 756"/>
                <a:gd name="T112" fmla="*/ 249 w 400"/>
                <a:gd name="T113" fmla="*/ 301 h 756"/>
                <a:gd name="T114" fmla="*/ 249 w 400"/>
                <a:gd name="T115" fmla="*/ 252 h 756"/>
                <a:gd name="T116" fmla="*/ 257 w 400"/>
                <a:gd name="T117" fmla="*/ 204 h 756"/>
                <a:gd name="T118" fmla="*/ 269 w 400"/>
                <a:gd name="T119" fmla="*/ 16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756">
                  <a:moveTo>
                    <a:pt x="277" y="150"/>
                  </a:moveTo>
                  <a:lnTo>
                    <a:pt x="296" y="121"/>
                  </a:lnTo>
                  <a:lnTo>
                    <a:pt x="308" y="108"/>
                  </a:lnTo>
                  <a:lnTo>
                    <a:pt x="318" y="100"/>
                  </a:lnTo>
                  <a:lnTo>
                    <a:pt x="311" y="93"/>
                  </a:lnTo>
                  <a:lnTo>
                    <a:pt x="299" y="79"/>
                  </a:lnTo>
                  <a:lnTo>
                    <a:pt x="278" y="48"/>
                  </a:lnTo>
                  <a:lnTo>
                    <a:pt x="262" y="14"/>
                  </a:lnTo>
                  <a:lnTo>
                    <a:pt x="257" y="0"/>
                  </a:lnTo>
                  <a:lnTo>
                    <a:pt x="243" y="15"/>
                  </a:lnTo>
                  <a:lnTo>
                    <a:pt x="228" y="33"/>
                  </a:lnTo>
                  <a:lnTo>
                    <a:pt x="216" y="52"/>
                  </a:lnTo>
                  <a:lnTo>
                    <a:pt x="204" y="73"/>
                  </a:lnTo>
                  <a:lnTo>
                    <a:pt x="194" y="94"/>
                  </a:lnTo>
                  <a:lnTo>
                    <a:pt x="186" y="116"/>
                  </a:lnTo>
                  <a:lnTo>
                    <a:pt x="180" y="138"/>
                  </a:lnTo>
                  <a:lnTo>
                    <a:pt x="175" y="161"/>
                  </a:lnTo>
                  <a:lnTo>
                    <a:pt x="171" y="190"/>
                  </a:lnTo>
                  <a:lnTo>
                    <a:pt x="170" y="219"/>
                  </a:lnTo>
                  <a:lnTo>
                    <a:pt x="170" y="248"/>
                  </a:lnTo>
                  <a:lnTo>
                    <a:pt x="171" y="278"/>
                  </a:lnTo>
                  <a:lnTo>
                    <a:pt x="175" y="307"/>
                  </a:lnTo>
                  <a:lnTo>
                    <a:pt x="179" y="336"/>
                  </a:lnTo>
                  <a:lnTo>
                    <a:pt x="192" y="394"/>
                  </a:lnTo>
                  <a:lnTo>
                    <a:pt x="198" y="416"/>
                  </a:lnTo>
                  <a:lnTo>
                    <a:pt x="207" y="437"/>
                  </a:lnTo>
                  <a:lnTo>
                    <a:pt x="218" y="458"/>
                  </a:lnTo>
                  <a:lnTo>
                    <a:pt x="230" y="478"/>
                  </a:lnTo>
                  <a:lnTo>
                    <a:pt x="253" y="519"/>
                  </a:lnTo>
                  <a:lnTo>
                    <a:pt x="273" y="561"/>
                  </a:lnTo>
                  <a:lnTo>
                    <a:pt x="292" y="619"/>
                  </a:lnTo>
                  <a:lnTo>
                    <a:pt x="298" y="648"/>
                  </a:lnTo>
                  <a:lnTo>
                    <a:pt x="299" y="667"/>
                  </a:lnTo>
                  <a:lnTo>
                    <a:pt x="289" y="665"/>
                  </a:lnTo>
                  <a:lnTo>
                    <a:pt x="270" y="662"/>
                  </a:lnTo>
                  <a:lnTo>
                    <a:pt x="251" y="660"/>
                  </a:lnTo>
                  <a:lnTo>
                    <a:pt x="233" y="658"/>
                  </a:lnTo>
                  <a:lnTo>
                    <a:pt x="214" y="657"/>
                  </a:lnTo>
                  <a:lnTo>
                    <a:pt x="195" y="657"/>
                  </a:lnTo>
                  <a:lnTo>
                    <a:pt x="176" y="657"/>
                  </a:lnTo>
                  <a:lnTo>
                    <a:pt x="157" y="658"/>
                  </a:lnTo>
                  <a:lnTo>
                    <a:pt x="137" y="659"/>
                  </a:lnTo>
                  <a:lnTo>
                    <a:pt x="116" y="659"/>
                  </a:lnTo>
                  <a:lnTo>
                    <a:pt x="96" y="660"/>
                  </a:lnTo>
                  <a:lnTo>
                    <a:pt x="75" y="661"/>
                  </a:lnTo>
                  <a:lnTo>
                    <a:pt x="55" y="664"/>
                  </a:lnTo>
                  <a:lnTo>
                    <a:pt x="46" y="666"/>
                  </a:lnTo>
                  <a:lnTo>
                    <a:pt x="36" y="669"/>
                  </a:lnTo>
                  <a:lnTo>
                    <a:pt x="27" y="673"/>
                  </a:lnTo>
                  <a:lnTo>
                    <a:pt x="19" y="677"/>
                  </a:lnTo>
                  <a:lnTo>
                    <a:pt x="11" y="682"/>
                  </a:lnTo>
                  <a:lnTo>
                    <a:pt x="4" y="689"/>
                  </a:lnTo>
                  <a:lnTo>
                    <a:pt x="1" y="692"/>
                  </a:lnTo>
                  <a:lnTo>
                    <a:pt x="0" y="696"/>
                  </a:lnTo>
                  <a:lnTo>
                    <a:pt x="0" y="700"/>
                  </a:lnTo>
                  <a:lnTo>
                    <a:pt x="2" y="703"/>
                  </a:lnTo>
                  <a:lnTo>
                    <a:pt x="4" y="707"/>
                  </a:lnTo>
                  <a:lnTo>
                    <a:pt x="8" y="711"/>
                  </a:lnTo>
                  <a:lnTo>
                    <a:pt x="13" y="715"/>
                  </a:lnTo>
                  <a:lnTo>
                    <a:pt x="18" y="718"/>
                  </a:lnTo>
                  <a:lnTo>
                    <a:pt x="30" y="726"/>
                  </a:lnTo>
                  <a:lnTo>
                    <a:pt x="43" y="733"/>
                  </a:lnTo>
                  <a:lnTo>
                    <a:pt x="55" y="739"/>
                  </a:lnTo>
                  <a:lnTo>
                    <a:pt x="65" y="745"/>
                  </a:lnTo>
                  <a:lnTo>
                    <a:pt x="74" y="751"/>
                  </a:lnTo>
                  <a:lnTo>
                    <a:pt x="85" y="754"/>
                  </a:lnTo>
                  <a:lnTo>
                    <a:pt x="95" y="756"/>
                  </a:lnTo>
                  <a:lnTo>
                    <a:pt x="101" y="756"/>
                  </a:lnTo>
                  <a:lnTo>
                    <a:pt x="106" y="755"/>
                  </a:lnTo>
                  <a:lnTo>
                    <a:pt x="121" y="752"/>
                  </a:lnTo>
                  <a:lnTo>
                    <a:pt x="135" y="748"/>
                  </a:lnTo>
                  <a:lnTo>
                    <a:pt x="150" y="742"/>
                  </a:lnTo>
                  <a:lnTo>
                    <a:pt x="164" y="737"/>
                  </a:lnTo>
                  <a:lnTo>
                    <a:pt x="178" y="731"/>
                  </a:lnTo>
                  <a:lnTo>
                    <a:pt x="193" y="726"/>
                  </a:lnTo>
                  <a:lnTo>
                    <a:pt x="207" y="722"/>
                  </a:lnTo>
                  <a:lnTo>
                    <a:pt x="222" y="719"/>
                  </a:lnTo>
                  <a:lnTo>
                    <a:pt x="240" y="717"/>
                  </a:lnTo>
                  <a:lnTo>
                    <a:pt x="259" y="717"/>
                  </a:lnTo>
                  <a:lnTo>
                    <a:pt x="277" y="718"/>
                  </a:lnTo>
                  <a:lnTo>
                    <a:pt x="296" y="720"/>
                  </a:lnTo>
                  <a:lnTo>
                    <a:pt x="314" y="721"/>
                  </a:lnTo>
                  <a:lnTo>
                    <a:pt x="332" y="722"/>
                  </a:lnTo>
                  <a:lnTo>
                    <a:pt x="351" y="721"/>
                  </a:lnTo>
                  <a:lnTo>
                    <a:pt x="360" y="720"/>
                  </a:lnTo>
                  <a:lnTo>
                    <a:pt x="369" y="719"/>
                  </a:lnTo>
                  <a:lnTo>
                    <a:pt x="375" y="717"/>
                  </a:lnTo>
                  <a:lnTo>
                    <a:pt x="380" y="715"/>
                  </a:lnTo>
                  <a:lnTo>
                    <a:pt x="386" y="711"/>
                  </a:lnTo>
                  <a:lnTo>
                    <a:pt x="390" y="706"/>
                  </a:lnTo>
                  <a:lnTo>
                    <a:pt x="394" y="701"/>
                  </a:lnTo>
                  <a:lnTo>
                    <a:pt x="397" y="696"/>
                  </a:lnTo>
                  <a:lnTo>
                    <a:pt x="399" y="690"/>
                  </a:lnTo>
                  <a:lnTo>
                    <a:pt x="400" y="684"/>
                  </a:lnTo>
                  <a:lnTo>
                    <a:pt x="398" y="679"/>
                  </a:lnTo>
                  <a:lnTo>
                    <a:pt x="395" y="674"/>
                  </a:lnTo>
                  <a:lnTo>
                    <a:pt x="391" y="670"/>
                  </a:lnTo>
                  <a:lnTo>
                    <a:pt x="386" y="666"/>
                  </a:lnTo>
                  <a:lnTo>
                    <a:pt x="380" y="663"/>
                  </a:lnTo>
                  <a:lnTo>
                    <a:pt x="374" y="660"/>
                  </a:lnTo>
                  <a:lnTo>
                    <a:pt x="370" y="658"/>
                  </a:lnTo>
                  <a:lnTo>
                    <a:pt x="369" y="655"/>
                  </a:lnTo>
                  <a:lnTo>
                    <a:pt x="365" y="642"/>
                  </a:lnTo>
                  <a:lnTo>
                    <a:pt x="345" y="581"/>
                  </a:lnTo>
                  <a:lnTo>
                    <a:pt x="335" y="550"/>
                  </a:lnTo>
                  <a:lnTo>
                    <a:pt x="324" y="520"/>
                  </a:lnTo>
                  <a:lnTo>
                    <a:pt x="306" y="484"/>
                  </a:lnTo>
                  <a:lnTo>
                    <a:pt x="286" y="448"/>
                  </a:lnTo>
                  <a:lnTo>
                    <a:pt x="277" y="430"/>
                  </a:lnTo>
                  <a:lnTo>
                    <a:pt x="269" y="412"/>
                  </a:lnTo>
                  <a:lnTo>
                    <a:pt x="262" y="393"/>
                  </a:lnTo>
                  <a:lnTo>
                    <a:pt x="257" y="374"/>
                  </a:lnTo>
                  <a:lnTo>
                    <a:pt x="250" y="326"/>
                  </a:lnTo>
                  <a:lnTo>
                    <a:pt x="249" y="301"/>
                  </a:lnTo>
                  <a:lnTo>
                    <a:pt x="248" y="277"/>
                  </a:lnTo>
                  <a:lnTo>
                    <a:pt x="249" y="252"/>
                  </a:lnTo>
                  <a:lnTo>
                    <a:pt x="252" y="228"/>
                  </a:lnTo>
                  <a:lnTo>
                    <a:pt x="257" y="204"/>
                  </a:lnTo>
                  <a:lnTo>
                    <a:pt x="263" y="181"/>
                  </a:lnTo>
                  <a:lnTo>
                    <a:pt x="269" y="165"/>
                  </a:lnTo>
                  <a:lnTo>
                    <a:pt x="277" y="150"/>
                  </a:lnTo>
                  <a:close/>
                </a:path>
              </a:pathLst>
            </a:custGeom>
            <a:solidFill>
              <a:schemeClr val="tx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Freeform 16">
              <a:extLst>
                <a:ext uri="{FF2B5EF4-FFF2-40B4-BE49-F238E27FC236}">
                  <a16:creationId xmlns:a16="http://schemas.microsoft.com/office/drawing/2014/main" id="{20D4FE88-6557-B045-A0D6-2604A7C09B26}"/>
                </a:ext>
              </a:extLst>
            </p:cNvPr>
            <p:cNvSpPr>
              <a:spLocks/>
            </p:cNvSpPr>
            <p:nvPr/>
          </p:nvSpPr>
          <p:spPr bwMode="auto">
            <a:xfrm>
              <a:off x="6948488" y="3883026"/>
              <a:ext cx="749300" cy="787400"/>
            </a:xfrm>
            <a:custGeom>
              <a:avLst/>
              <a:gdLst>
                <a:gd name="T0" fmla="*/ 223 w 472"/>
                <a:gd name="T1" fmla="*/ 38 h 496"/>
                <a:gd name="T2" fmla="*/ 192 w 472"/>
                <a:gd name="T3" fmla="*/ 61 h 496"/>
                <a:gd name="T4" fmla="*/ 164 w 472"/>
                <a:gd name="T5" fmla="*/ 89 h 496"/>
                <a:gd name="T6" fmla="*/ 155 w 472"/>
                <a:gd name="T7" fmla="*/ 100 h 496"/>
                <a:gd name="T8" fmla="*/ 139 w 472"/>
                <a:gd name="T9" fmla="*/ 120 h 496"/>
                <a:gd name="T10" fmla="*/ 120 w 472"/>
                <a:gd name="T11" fmla="*/ 154 h 496"/>
                <a:gd name="T12" fmla="*/ 105 w 472"/>
                <a:gd name="T13" fmla="*/ 189 h 496"/>
                <a:gd name="T14" fmla="*/ 97 w 472"/>
                <a:gd name="T15" fmla="*/ 223 h 496"/>
                <a:gd name="T16" fmla="*/ 94 w 472"/>
                <a:gd name="T17" fmla="*/ 257 h 496"/>
                <a:gd name="T18" fmla="*/ 98 w 472"/>
                <a:gd name="T19" fmla="*/ 289 h 496"/>
                <a:gd name="T20" fmla="*/ 108 w 472"/>
                <a:gd name="T21" fmla="*/ 318 h 496"/>
                <a:gd name="T22" fmla="*/ 119 w 472"/>
                <a:gd name="T23" fmla="*/ 336 h 496"/>
                <a:gd name="T24" fmla="*/ 102 w 472"/>
                <a:gd name="T25" fmla="*/ 350 h 496"/>
                <a:gd name="T26" fmla="*/ 84 w 472"/>
                <a:gd name="T27" fmla="*/ 365 h 496"/>
                <a:gd name="T28" fmla="*/ 67 w 472"/>
                <a:gd name="T29" fmla="*/ 382 h 496"/>
                <a:gd name="T30" fmla="*/ 51 w 472"/>
                <a:gd name="T31" fmla="*/ 398 h 496"/>
                <a:gd name="T32" fmla="*/ 37 w 472"/>
                <a:gd name="T33" fmla="*/ 415 h 496"/>
                <a:gd name="T34" fmla="*/ 25 w 472"/>
                <a:gd name="T35" fmla="*/ 430 h 496"/>
                <a:gd name="T36" fmla="*/ 14 w 472"/>
                <a:gd name="T37" fmla="*/ 445 h 496"/>
                <a:gd name="T38" fmla="*/ 7 w 472"/>
                <a:gd name="T39" fmla="*/ 459 h 496"/>
                <a:gd name="T40" fmla="*/ 2 w 472"/>
                <a:gd name="T41" fmla="*/ 471 h 496"/>
                <a:gd name="T42" fmla="*/ 0 w 472"/>
                <a:gd name="T43" fmla="*/ 480 h 496"/>
                <a:gd name="T44" fmla="*/ 1 w 472"/>
                <a:gd name="T45" fmla="*/ 488 h 496"/>
                <a:gd name="T46" fmla="*/ 5 w 472"/>
                <a:gd name="T47" fmla="*/ 493 h 496"/>
                <a:gd name="T48" fmla="*/ 11 w 472"/>
                <a:gd name="T49" fmla="*/ 496 h 496"/>
                <a:gd name="T50" fmla="*/ 20 w 472"/>
                <a:gd name="T51" fmla="*/ 496 h 496"/>
                <a:gd name="T52" fmla="*/ 32 w 472"/>
                <a:gd name="T53" fmla="*/ 493 h 496"/>
                <a:gd name="T54" fmla="*/ 45 w 472"/>
                <a:gd name="T55" fmla="*/ 488 h 496"/>
                <a:gd name="T56" fmla="*/ 60 w 472"/>
                <a:gd name="T57" fmla="*/ 481 h 496"/>
                <a:gd name="T58" fmla="*/ 77 w 472"/>
                <a:gd name="T59" fmla="*/ 471 h 496"/>
                <a:gd name="T60" fmla="*/ 95 w 472"/>
                <a:gd name="T61" fmla="*/ 459 h 496"/>
                <a:gd name="T62" fmla="*/ 113 w 472"/>
                <a:gd name="T63" fmla="*/ 445 h 496"/>
                <a:gd name="T64" fmla="*/ 131 w 472"/>
                <a:gd name="T65" fmla="*/ 431 h 496"/>
                <a:gd name="T66" fmla="*/ 148 w 472"/>
                <a:gd name="T67" fmla="*/ 415 h 496"/>
                <a:gd name="T68" fmla="*/ 165 w 472"/>
                <a:gd name="T69" fmla="*/ 398 h 496"/>
                <a:gd name="T70" fmla="*/ 180 w 472"/>
                <a:gd name="T71" fmla="*/ 382 h 496"/>
                <a:gd name="T72" fmla="*/ 181 w 472"/>
                <a:gd name="T73" fmla="*/ 381 h 496"/>
                <a:gd name="T74" fmla="*/ 193 w 472"/>
                <a:gd name="T75" fmla="*/ 385 h 496"/>
                <a:gd name="T76" fmla="*/ 224 w 472"/>
                <a:gd name="T77" fmla="*/ 388 h 496"/>
                <a:gd name="T78" fmla="*/ 257 w 472"/>
                <a:gd name="T79" fmla="*/ 385 h 496"/>
                <a:gd name="T80" fmla="*/ 291 w 472"/>
                <a:gd name="T81" fmla="*/ 376 h 496"/>
                <a:gd name="T82" fmla="*/ 325 w 472"/>
                <a:gd name="T83" fmla="*/ 360 h 496"/>
                <a:gd name="T84" fmla="*/ 358 w 472"/>
                <a:gd name="T85" fmla="*/ 340 h 496"/>
                <a:gd name="T86" fmla="*/ 388 w 472"/>
                <a:gd name="T87" fmla="*/ 315 h 496"/>
                <a:gd name="T88" fmla="*/ 403 w 472"/>
                <a:gd name="T89" fmla="*/ 298 h 496"/>
                <a:gd name="T90" fmla="*/ 414 w 472"/>
                <a:gd name="T91" fmla="*/ 285 h 496"/>
                <a:gd name="T92" fmla="*/ 437 w 472"/>
                <a:gd name="T93" fmla="*/ 253 h 496"/>
                <a:gd name="T94" fmla="*/ 454 w 472"/>
                <a:gd name="T95" fmla="*/ 219 h 496"/>
                <a:gd name="T96" fmla="*/ 466 w 472"/>
                <a:gd name="T97" fmla="*/ 184 h 496"/>
                <a:gd name="T98" fmla="*/ 467 w 472"/>
                <a:gd name="T99" fmla="*/ 179 h 496"/>
                <a:gd name="T100" fmla="*/ 472 w 472"/>
                <a:gd name="T101" fmla="*/ 149 h 496"/>
                <a:gd name="T102" fmla="*/ 472 w 472"/>
                <a:gd name="T103" fmla="*/ 116 h 496"/>
                <a:gd name="T104" fmla="*/ 466 w 472"/>
                <a:gd name="T105" fmla="*/ 86 h 496"/>
                <a:gd name="T106" fmla="*/ 453 w 472"/>
                <a:gd name="T107" fmla="*/ 58 h 496"/>
                <a:gd name="T108" fmla="*/ 436 w 472"/>
                <a:gd name="T109" fmla="*/ 36 h 496"/>
                <a:gd name="T110" fmla="*/ 413 w 472"/>
                <a:gd name="T111" fmla="*/ 18 h 496"/>
                <a:gd name="T112" fmla="*/ 387 w 472"/>
                <a:gd name="T113" fmla="*/ 6 h 496"/>
                <a:gd name="T114" fmla="*/ 356 w 472"/>
                <a:gd name="T115" fmla="*/ 0 h 496"/>
                <a:gd name="T116" fmla="*/ 324 w 472"/>
                <a:gd name="T117" fmla="*/ 0 h 496"/>
                <a:gd name="T118" fmla="*/ 290 w 472"/>
                <a:gd name="T119" fmla="*/ 7 h 496"/>
                <a:gd name="T120" fmla="*/ 256 w 472"/>
                <a:gd name="T121" fmla="*/ 20 h 496"/>
                <a:gd name="T122" fmla="*/ 230 w 472"/>
                <a:gd name="T123" fmla="*/ 34 h 496"/>
                <a:gd name="T124" fmla="*/ 223 w 472"/>
                <a:gd name="T125" fmla="*/ 3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496">
                  <a:moveTo>
                    <a:pt x="223" y="38"/>
                  </a:moveTo>
                  <a:lnTo>
                    <a:pt x="192" y="61"/>
                  </a:lnTo>
                  <a:lnTo>
                    <a:pt x="164" y="89"/>
                  </a:lnTo>
                  <a:lnTo>
                    <a:pt x="155" y="100"/>
                  </a:lnTo>
                  <a:lnTo>
                    <a:pt x="139" y="120"/>
                  </a:lnTo>
                  <a:lnTo>
                    <a:pt x="120" y="154"/>
                  </a:lnTo>
                  <a:lnTo>
                    <a:pt x="105" y="189"/>
                  </a:lnTo>
                  <a:lnTo>
                    <a:pt x="97" y="223"/>
                  </a:lnTo>
                  <a:lnTo>
                    <a:pt x="94" y="257"/>
                  </a:lnTo>
                  <a:lnTo>
                    <a:pt x="98" y="289"/>
                  </a:lnTo>
                  <a:lnTo>
                    <a:pt x="108" y="318"/>
                  </a:lnTo>
                  <a:lnTo>
                    <a:pt x="119" y="336"/>
                  </a:lnTo>
                  <a:lnTo>
                    <a:pt x="102" y="350"/>
                  </a:lnTo>
                  <a:lnTo>
                    <a:pt x="84" y="365"/>
                  </a:lnTo>
                  <a:lnTo>
                    <a:pt x="67" y="382"/>
                  </a:lnTo>
                  <a:lnTo>
                    <a:pt x="51" y="398"/>
                  </a:lnTo>
                  <a:lnTo>
                    <a:pt x="37" y="415"/>
                  </a:lnTo>
                  <a:lnTo>
                    <a:pt x="25" y="430"/>
                  </a:lnTo>
                  <a:lnTo>
                    <a:pt x="14" y="445"/>
                  </a:lnTo>
                  <a:lnTo>
                    <a:pt x="7" y="459"/>
                  </a:lnTo>
                  <a:lnTo>
                    <a:pt x="2" y="471"/>
                  </a:lnTo>
                  <a:lnTo>
                    <a:pt x="0" y="480"/>
                  </a:lnTo>
                  <a:lnTo>
                    <a:pt x="1" y="488"/>
                  </a:lnTo>
                  <a:lnTo>
                    <a:pt x="5" y="493"/>
                  </a:lnTo>
                  <a:lnTo>
                    <a:pt x="11" y="496"/>
                  </a:lnTo>
                  <a:lnTo>
                    <a:pt x="20" y="496"/>
                  </a:lnTo>
                  <a:lnTo>
                    <a:pt x="32" y="493"/>
                  </a:lnTo>
                  <a:lnTo>
                    <a:pt x="45" y="488"/>
                  </a:lnTo>
                  <a:lnTo>
                    <a:pt x="60" y="481"/>
                  </a:lnTo>
                  <a:lnTo>
                    <a:pt x="77" y="471"/>
                  </a:lnTo>
                  <a:lnTo>
                    <a:pt x="95" y="459"/>
                  </a:lnTo>
                  <a:lnTo>
                    <a:pt x="113" y="445"/>
                  </a:lnTo>
                  <a:lnTo>
                    <a:pt x="131" y="431"/>
                  </a:lnTo>
                  <a:lnTo>
                    <a:pt x="148" y="415"/>
                  </a:lnTo>
                  <a:lnTo>
                    <a:pt x="165" y="398"/>
                  </a:lnTo>
                  <a:lnTo>
                    <a:pt x="180" y="382"/>
                  </a:lnTo>
                  <a:lnTo>
                    <a:pt x="181" y="381"/>
                  </a:lnTo>
                  <a:lnTo>
                    <a:pt x="193" y="385"/>
                  </a:lnTo>
                  <a:lnTo>
                    <a:pt x="224" y="388"/>
                  </a:lnTo>
                  <a:lnTo>
                    <a:pt x="257" y="385"/>
                  </a:lnTo>
                  <a:lnTo>
                    <a:pt x="291" y="376"/>
                  </a:lnTo>
                  <a:lnTo>
                    <a:pt x="325" y="360"/>
                  </a:lnTo>
                  <a:lnTo>
                    <a:pt x="358" y="340"/>
                  </a:lnTo>
                  <a:lnTo>
                    <a:pt x="388" y="315"/>
                  </a:lnTo>
                  <a:lnTo>
                    <a:pt x="403" y="298"/>
                  </a:lnTo>
                  <a:lnTo>
                    <a:pt x="414" y="285"/>
                  </a:lnTo>
                  <a:lnTo>
                    <a:pt x="437" y="253"/>
                  </a:lnTo>
                  <a:lnTo>
                    <a:pt x="454" y="219"/>
                  </a:lnTo>
                  <a:lnTo>
                    <a:pt x="466" y="184"/>
                  </a:lnTo>
                  <a:lnTo>
                    <a:pt x="467" y="179"/>
                  </a:lnTo>
                  <a:lnTo>
                    <a:pt x="472" y="149"/>
                  </a:lnTo>
                  <a:lnTo>
                    <a:pt x="472" y="116"/>
                  </a:lnTo>
                  <a:lnTo>
                    <a:pt x="466" y="86"/>
                  </a:lnTo>
                  <a:lnTo>
                    <a:pt x="453" y="58"/>
                  </a:lnTo>
                  <a:lnTo>
                    <a:pt x="436" y="36"/>
                  </a:lnTo>
                  <a:lnTo>
                    <a:pt x="413" y="18"/>
                  </a:lnTo>
                  <a:lnTo>
                    <a:pt x="387" y="6"/>
                  </a:lnTo>
                  <a:lnTo>
                    <a:pt x="356" y="0"/>
                  </a:lnTo>
                  <a:lnTo>
                    <a:pt x="324" y="0"/>
                  </a:lnTo>
                  <a:lnTo>
                    <a:pt x="290" y="7"/>
                  </a:lnTo>
                  <a:lnTo>
                    <a:pt x="256" y="20"/>
                  </a:lnTo>
                  <a:lnTo>
                    <a:pt x="230" y="34"/>
                  </a:lnTo>
                  <a:lnTo>
                    <a:pt x="223" y="38"/>
                  </a:lnTo>
                  <a:close/>
                </a:path>
              </a:pathLst>
            </a:custGeom>
            <a:solidFill>
              <a:schemeClr val="tx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5" name="Line 17">
              <a:extLst>
                <a:ext uri="{FF2B5EF4-FFF2-40B4-BE49-F238E27FC236}">
                  <a16:creationId xmlns:a16="http://schemas.microsoft.com/office/drawing/2014/main" id="{37D4FB02-2EF9-4CB4-B5EB-511C28AE0DCF}"/>
                </a:ext>
              </a:extLst>
            </p:cNvPr>
            <p:cNvSpPr>
              <a:spLocks noChangeShapeType="1"/>
            </p:cNvSpPr>
            <p:nvPr/>
          </p:nvSpPr>
          <p:spPr bwMode="auto">
            <a:xfrm flipH="1" flipV="1">
              <a:off x="7893050" y="4335463"/>
              <a:ext cx="50800" cy="114300"/>
            </a:xfrm>
            <a:prstGeom prst="line">
              <a:avLst/>
            </a:prstGeom>
            <a:noFill/>
            <a:ln w="4763">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 name="Line 18">
              <a:extLst>
                <a:ext uri="{FF2B5EF4-FFF2-40B4-BE49-F238E27FC236}">
                  <a16:creationId xmlns:a16="http://schemas.microsoft.com/office/drawing/2014/main" id="{60F922BD-62C3-91CF-7BB6-DF299AC4ABF1}"/>
                </a:ext>
              </a:extLst>
            </p:cNvPr>
            <p:cNvSpPr>
              <a:spLocks noChangeShapeType="1"/>
            </p:cNvSpPr>
            <p:nvPr/>
          </p:nvSpPr>
          <p:spPr bwMode="auto">
            <a:xfrm flipH="1" flipV="1">
              <a:off x="7720013" y="4310063"/>
              <a:ext cx="173037" cy="25400"/>
            </a:xfrm>
            <a:prstGeom prst="line">
              <a:avLst/>
            </a:prstGeom>
            <a:noFill/>
            <a:ln w="4763">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 name="Freeform 20">
              <a:extLst>
                <a:ext uri="{FF2B5EF4-FFF2-40B4-BE49-F238E27FC236}">
                  <a16:creationId xmlns:a16="http://schemas.microsoft.com/office/drawing/2014/main" id="{27421C86-0B20-A58F-6026-5B1EB669BF28}"/>
                </a:ext>
              </a:extLst>
            </p:cNvPr>
            <p:cNvSpPr>
              <a:spLocks/>
            </p:cNvSpPr>
            <p:nvPr/>
          </p:nvSpPr>
          <p:spPr bwMode="auto">
            <a:xfrm>
              <a:off x="7567614" y="4165602"/>
              <a:ext cx="801687" cy="1392239"/>
            </a:xfrm>
            <a:custGeom>
              <a:avLst/>
              <a:gdLst>
                <a:gd name="T0" fmla="*/ 485 w 505"/>
                <a:gd name="T1" fmla="*/ 410 h 877"/>
                <a:gd name="T2" fmla="*/ 473 w 505"/>
                <a:gd name="T3" fmla="*/ 359 h 877"/>
                <a:gd name="T4" fmla="*/ 456 w 505"/>
                <a:gd name="T5" fmla="*/ 308 h 877"/>
                <a:gd name="T6" fmla="*/ 439 w 505"/>
                <a:gd name="T7" fmla="*/ 268 h 877"/>
                <a:gd name="T8" fmla="*/ 418 w 505"/>
                <a:gd name="T9" fmla="*/ 229 h 877"/>
                <a:gd name="T10" fmla="*/ 368 w 505"/>
                <a:gd name="T11" fmla="*/ 155 h 877"/>
                <a:gd name="T12" fmla="*/ 324 w 505"/>
                <a:gd name="T13" fmla="*/ 104 h 877"/>
                <a:gd name="T14" fmla="*/ 272 w 505"/>
                <a:gd name="T15" fmla="*/ 60 h 877"/>
                <a:gd name="T16" fmla="*/ 229 w 505"/>
                <a:gd name="T17" fmla="*/ 33 h 877"/>
                <a:gd name="T18" fmla="*/ 199 w 505"/>
                <a:gd name="T19" fmla="*/ 18 h 877"/>
                <a:gd name="T20" fmla="*/ 167 w 505"/>
                <a:gd name="T21" fmla="*/ 7 h 877"/>
                <a:gd name="T22" fmla="*/ 129 w 505"/>
                <a:gd name="T23" fmla="*/ 1 h 877"/>
                <a:gd name="T24" fmla="*/ 86 w 505"/>
                <a:gd name="T25" fmla="*/ 0 h 877"/>
                <a:gd name="T26" fmla="*/ 76 w 505"/>
                <a:gd name="T27" fmla="*/ 6 h 877"/>
                <a:gd name="T28" fmla="*/ 47 w 505"/>
                <a:gd name="T29" fmla="*/ 75 h 877"/>
                <a:gd name="T30" fmla="*/ 0 w 505"/>
                <a:gd name="T31" fmla="*/ 134 h 877"/>
                <a:gd name="T32" fmla="*/ 39 w 505"/>
                <a:gd name="T33" fmla="*/ 145 h 877"/>
                <a:gd name="T34" fmla="*/ 82 w 505"/>
                <a:gd name="T35" fmla="*/ 167 h 877"/>
                <a:gd name="T36" fmla="*/ 118 w 505"/>
                <a:gd name="T37" fmla="*/ 196 h 877"/>
                <a:gd name="T38" fmla="*/ 139 w 505"/>
                <a:gd name="T39" fmla="*/ 225 h 877"/>
                <a:gd name="T40" fmla="*/ 150 w 505"/>
                <a:gd name="T41" fmla="*/ 249 h 877"/>
                <a:gd name="T42" fmla="*/ 161 w 505"/>
                <a:gd name="T43" fmla="*/ 287 h 877"/>
                <a:gd name="T44" fmla="*/ 167 w 505"/>
                <a:gd name="T45" fmla="*/ 341 h 877"/>
                <a:gd name="T46" fmla="*/ 169 w 505"/>
                <a:gd name="T47" fmla="*/ 396 h 877"/>
                <a:gd name="T48" fmla="*/ 170 w 505"/>
                <a:gd name="T49" fmla="*/ 446 h 877"/>
                <a:gd name="T50" fmla="*/ 165 w 505"/>
                <a:gd name="T51" fmla="*/ 494 h 877"/>
                <a:gd name="T52" fmla="*/ 150 w 505"/>
                <a:gd name="T53" fmla="*/ 613 h 877"/>
                <a:gd name="T54" fmla="*/ 152 w 505"/>
                <a:gd name="T55" fmla="*/ 684 h 877"/>
                <a:gd name="T56" fmla="*/ 157 w 505"/>
                <a:gd name="T57" fmla="*/ 718 h 877"/>
                <a:gd name="T58" fmla="*/ 162 w 505"/>
                <a:gd name="T59" fmla="*/ 738 h 877"/>
                <a:gd name="T60" fmla="*/ 175 w 505"/>
                <a:gd name="T61" fmla="*/ 768 h 877"/>
                <a:gd name="T62" fmla="*/ 194 w 505"/>
                <a:gd name="T63" fmla="*/ 801 h 877"/>
                <a:gd name="T64" fmla="*/ 217 w 505"/>
                <a:gd name="T65" fmla="*/ 830 h 877"/>
                <a:gd name="T66" fmla="*/ 230 w 505"/>
                <a:gd name="T67" fmla="*/ 843 h 877"/>
                <a:gd name="T68" fmla="*/ 261 w 505"/>
                <a:gd name="T69" fmla="*/ 861 h 877"/>
                <a:gd name="T70" fmla="*/ 300 w 505"/>
                <a:gd name="T71" fmla="*/ 873 h 877"/>
                <a:gd name="T72" fmla="*/ 341 w 505"/>
                <a:gd name="T73" fmla="*/ 877 h 877"/>
                <a:gd name="T74" fmla="*/ 383 w 505"/>
                <a:gd name="T75" fmla="*/ 872 h 877"/>
                <a:gd name="T76" fmla="*/ 420 w 505"/>
                <a:gd name="T77" fmla="*/ 856 h 877"/>
                <a:gd name="T78" fmla="*/ 436 w 505"/>
                <a:gd name="T79" fmla="*/ 843 h 877"/>
                <a:gd name="T80" fmla="*/ 459 w 505"/>
                <a:gd name="T81" fmla="*/ 814 h 877"/>
                <a:gd name="T82" fmla="*/ 476 w 505"/>
                <a:gd name="T83" fmla="*/ 776 h 877"/>
                <a:gd name="T84" fmla="*/ 488 w 505"/>
                <a:gd name="T85" fmla="*/ 737 h 877"/>
                <a:gd name="T86" fmla="*/ 493 w 505"/>
                <a:gd name="T87" fmla="*/ 718 h 877"/>
                <a:gd name="T88" fmla="*/ 502 w 505"/>
                <a:gd name="T89" fmla="*/ 668 h 877"/>
                <a:gd name="T90" fmla="*/ 505 w 505"/>
                <a:gd name="T91" fmla="*/ 617 h 877"/>
                <a:gd name="T92" fmla="*/ 504 w 505"/>
                <a:gd name="T93" fmla="*/ 566 h 877"/>
                <a:gd name="T94" fmla="*/ 494 w 505"/>
                <a:gd name="T95" fmla="*/ 46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5" h="877">
                  <a:moveTo>
                    <a:pt x="494" y="463"/>
                  </a:moveTo>
                  <a:lnTo>
                    <a:pt x="485" y="410"/>
                  </a:lnTo>
                  <a:lnTo>
                    <a:pt x="479" y="384"/>
                  </a:lnTo>
                  <a:lnTo>
                    <a:pt x="473" y="359"/>
                  </a:lnTo>
                  <a:lnTo>
                    <a:pt x="465" y="333"/>
                  </a:lnTo>
                  <a:lnTo>
                    <a:pt x="456" y="308"/>
                  </a:lnTo>
                  <a:lnTo>
                    <a:pt x="448" y="288"/>
                  </a:lnTo>
                  <a:lnTo>
                    <a:pt x="439" y="268"/>
                  </a:lnTo>
                  <a:lnTo>
                    <a:pt x="429" y="248"/>
                  </a:lnTo>
                  <a:lnTo>
                    <a:pt x="418" y="229"/>
                  </a:lnTo>
                  <a:lnTo>
                    <a:pt x="394" y="191"/>
                  </a:lnTo>
                  <a:lnTo>
                    <a:pt x="368" y="155"/>
                  </a:lnTo>
                  <a:lnTo>
                    <a:pt x="347" y="129"/>
                  </a:lnTo>
                  <a:lnTo>
                    <a:pt x="324" y="104"/>
                  </a:lnTo>
                  <a:lnTo>
                    <a:pt x="299" y="80"/>
                  </a:lnTo>
                  <a:lnTo>
                    <a:pt x="272" y="60"/>
                  </a:lnTo>
                  <a:lnTo>
                    <a:pt x="244" y="41"/>
                  </a:lnTo>
                  <a:lnTo>
                    <a:pt x="229" y="33"/>
                  </a:lnTo>
                  <a:lnTo>
                    <a:pt x="214" y="25"/>
                  </a:lnTo>
                  <a:lnTo>
                    <a:pt x="199" y="18"/>
                  </a:lnTo>
                  <a:lnTo>
                    <a:pt x="183" y="12"/>
                  </a:lnTo>
                  <a:lnTo>
                    <a:pt x="167" y="7"/>
                  </a:lnTo>
                  <a:lnTo>
                    <a:pt x="150" y="4"/>
                  </a:lnTo>
                  <a:lnTo>
                    <a:pt x="129" y="1"/>
                  </a:lnTo>
                  <a:lnTo>
                    <a:pt x="108" y="0"/>
                  </a:lnTo>
                  <a:lnTo>
                    <a:pt x="86" y="0"/>
                  </a:lnTo>
                  <a:lnTo>
                    <a:pt x="77" y="1"/>
                  </a:lnTo>
                  <a:lnTo>
                    <a:pt x="76" y="6"/>
                  </a:lnTo>
                  <a:lnTo>
                    <a:pt x="64" y="41"/>
                  </a:lnTo>
                  <a:lnTo>
                    <a:pt x="47" y="75"/>
                  </a:lnTo>
                  <a:lnTo>
                    <a:pt x="24" y="107"/>
                  </a:lnTo>
                  <a:lnTo>
                    <a:pt x="0" y="134"/>
                  </a:lnTo>
                  <a:lnTo>
                    <a:pt x="16" y="138"/>
                  </a:lnTo>
                  <a:lnTo>
                    <a:pt x="39" y="145"/>
                  </a:lnTo>
                  <a:lnTo>
                    <a:pt x="61" y="155"/>
                  </a:lnTo>
                  <a:lnTo>
                    <a:pt x="82" y="167"/>
                  </a:lnTo>
                  <a:lnTo>
                    <a:pt x="101" y="180"/>
                  </a:lnTo>
                  <a:lnTo>
                    <a:pt x="118" y="196"/>
                  </a:lnTo>
                  <a:lnTo>
                    <a:pt x="132" y="214"/>
                  </a:lnTo>
                  <a:lnTo>
                    <a:pt x="139" y="225"/>
                  </a:lnTo>
                  <a:lnTo>
                    <a:pt x="145" y="237"/>
                  </a:lnTo>
                  <a:lnTo>
                    <a:pt x="150" y="249"/>
                  </a:lnTo>
                  <a:lnTo>
                    <a:pt x="154" y="262"/>
                  </a:lnTo>
                  <a:lnTo>
                    <a:pt x="161" y="287"/>
                  </a:lnTo>
                  <a:lnTo>
                    <a:pt x="165" y="314"/>
                  </a:lnTo>
                  <a:lnTo>
                    <a:pt x="167" y="341"/>
                  </a:lnTo>
                  <a:lnTo>
                    <a:pt x="168" y="369"/>
                  </a:lnTo>
                  <a:lnTo>
                    <a:pt x="169" y="396"/>
                  </a:lnTo>
                  <a:lnTo>
                    <a:pt x="170" y="423"/>
                  </a:lnTo>
                  <a:lnTo>
                    <a:pt x="170" y="446"/>
                  </a:lnTo>
                  <a:lnTo>
                    <a:pt x="168" y="470"/>
                  </a:lnTo>
                  <a:lnTo>
                    <a:pt x="165" y="494"/>
                  </a:lnTo>
                  <a:lnTo>
                    <a:pt x="162" y="518"/>
                  </a:lnTo>
                  <a:lnTo>
                    <a:pt x="150" y="613"/>
                  </a:lnTo>
                  <a:lnTo>
                    <a:pt x="150" y="648"/>
                  </a:lnTo>
                  <a:lnTo>
                    <a:pt x="152" y="684"/>
                  </a:lnTo>
                  <a:lnTo>
                    <a:pt x="154" y="701"/>
                  </a:lnTo>
                  <a:lnTo>
                    <a:pt x="157" y="718"/>
                  </a:lnTo>
                  <a:lnTo>
                    <a:pt x="161" y="735"/>
                  </a:lnTo>
                  <a:lnTo>
                    <a:pt x="162" y="738"/>
                  </a:lnTo>
                  <a:lnTo>
                    <a:pt x="168" y="751"/>
                  </a:lnTo>
                  <a:lnTo>
                    <a:pt x="175" y="768"/>
                  </a:lnTo>
                  <a:lnTo>
                    <a:pt x="184" y="785"/>
                  </a:lnTo>
                  <a:lnTo>
                    <a:pt x="194" y="801"/>
                  </a:lnTo>
                  <a:lnTo>
                    <a:pt x="205" y="816"/>
                  </a:lnTo>
                  <a:lnTo>
                    <a:pt x="217" y="830"/>
                  </a:lnTo>
                  <a:lnTo>
                    <a:pt x="224" y="837"/>
                  </a:lnTo>
                  <a:lnTo>
                    <a:pt x="230" y="843"/>
                  </a:lnTo>
                  <a:lnTo>
                    <a:pt x="245" y="853"/>
                  </a:lnTo>
                  <a:lnTo>
                    <a:pt x="261" y="861"/>
                  </a:lnTo>
                  <a:lnTo>
                    <a:pt x="280" y="868"/>
                  </a:lnTo>
                  <a:lnTo>
                    <a:pt x="300" y="873"/>
                  </a:lnTo>
                  <a:lnTo>
                    <a:pt x="321" y="876"/>
                  </a:lnTo>
                  <a:lnTo>
                    <a:pt x="341" y="877"/>
                  </a:lnTo>
                  <a:lnTo>
                    <a:pt x="362" y="875"/>
                  </a:lnTo>
                  <a:lnTo>
                    <a:pt x="383" y="872"/>
                  </a:lnTo>
                  <a:lnTo>
                    <a:pt x="402" y="865"/>
                  </a:lnTo>
                  <a:lnTo>
                    <a:pt x="420" y="856"/>
                  </a:lnTo>
                  <a:lnTo>
                    <a:pt x="435" y="845"/>
                  </a:lnTo>
                  <a:lnTo>
                    <a:pt x="436" y="843"/>
                  </a:lnTo>
                  <a:lnTo>
                    <a:pt x="448" y="830"/>
                  </a:lnTo>
                  <a:lnTo>
                    <a:pt x="459" y="814"/>
                  </a:lnTo>
                  <a:lnTo>
                    <a:pt x="469" y="796"/>
                  </a:lnTo>
                  <a:lnTo>
                    <a:pt x="476" y="776"/>
                  </a:lnTo>
                  <a:lnTo>
                    <a:pt x="483" y="757"/>
                  </a:lnTo>
                  <a:lnTo>
                    <a:pt x="488" y="737"/>
                  </a:lnTo>
                  <a:lnTo>
                    <a:pt x="491" y="728"/>
                  </a:lnTo>
                  <a:lnTo>
                    <a:pt x="493" y="718"/>
                  </a:lnTo>
                  <a:lnTo>
                    <a:pt x="498" y="693"/>
                  </a:lnTo>
                  <a:lnTo>
                    <a:pt x="502" y="668"/>
                  </a:lnTo>
                  <a:lnTo>
                    <a:pt x="504" y="642"/>
                  </a:lnTo>
                  <a:lnTo>
                    <a:pt x="505" y="617"/>
                  </a:lnTo>
                  <a:lnTo>
                    <a:pt x="505" y="592"/>
                  </a:lnTo>
                  <a:lnTo>
                    <a:pt x="504" y="566"/>
                  </a:lnTo>
                  <a:lnTo>
                    <a:pt x="500" y="515"/>
                  </a:lnTo>
                  <a:lnTo>
                    <a:pt x="494" y="463"/>
                  </a:lnTo>
                  <a:close/>
                </a:path>
              </a:pathLst>
            </a:custGeom>
            <a:solidFill>
              <a:schemeClr val="tx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28" name="Freeform 19">
              <a:extLst>
                <a:ext uri="{FF2B5EF4-FFF2-40B4-BE49-F238E27FC236}">
                  <a16:creationId xmlns:a16="http://schemas.microsoft.com/office/drawing/2014/main" id="{84146F7A-251D-B225-BABF-23E994C3075D}"/>
                </a:ext>
              </a:extLst>
            </p:cNvPr>
            <p:cNvSpPr>
              <a:spLocks/>
            </p:cNvSpPr>
            <p:nvPr/>
          </p:nvSpPr>
          <p:spPr bwMode="auto">
            <a:xfrm rot="1341682">
              <a:off x="6800850" y="4066597"/>
              <a:ext cx="1143000" cy="1281114"/>
            </a:xfrm>
            <a:custGeom>
              <a:avLst/>
              <a:gdLst>
                <a:gd name="T0" fmla="*/ 610 w 720"/>
                <a:gd name="T1" fmla="*/ 354 h 807"/>
                <a:gd name="T2" fmla="*/ 118 w 720"/>
                <a:gd name="T3" fmla="*/ 612 h 807"/>
                <a:gd name="T4" fmla="*/ 114 w 720"/>
                <a:gd name="T5" fmla="*/ 612 h 807"/>
                <a:gd name="T6" fmla="*/ 28 w 720"/>
                <a:gd name="T7" fmla="*/ 578 h 807"/>
                <a:gd name="T8" fmla="*/ 24 w 720"/>
                <a:gd name="T9" fmla="*/ 578 h 807"/>
                <a:gd name="T10" fmla="*/ 19 w 720"/>
                <a:gd name="T11" fmla="*/ 580 h 807"/>
                <a:gd name="T12" fmla="*/ 15 w 720"/>
                <a:gd name="T13" fmla="*/ 583 h 807"/>
                <a:gd name="T14" fmla="*/ 13 w 720"/>
                <a:gd name="T15" fmla="*/ 587 h 807"/>
                <a:gd name="T16" fmla="*/ 11 w 720"/>
                <a:gd name="T17" fmla="*/ 598 h 807"/>
                <a:gd name="T18" fmla="*/ 12 w 720"/>
                <a:gd name="T19" fmla="*/ 603 h 807"/>
                <a:gd name="T20" fmla="*/ 14 w 720"/>
                <a:gd name="T21" fmla="*/ 607 h 807"/>
                <a:gd name="T22" fmla="*/ 18 w 720"/>
                <a:gd name="T23" fmla="*/ 610 h 807"/>
                <a:gd name="T24" fmla="*/ 79 w 720"/>
                <a:gd name="T25" fmla="*/ 628 h 807"/>
                <a:gd name="T26" fmla="*/ 83 w 720"/>
                <a:gd name="T27" fmla="*/ 631 h 807"/>
                <a:gd name="T28" fmla="*/ 85 w 720"/>
                <a:gd name="T29" fmla="*/ 635 h 807"/>
                <a:gd name="T30" fmla="*/ 86 w 720"/>
                <a:gd name="T31" fmla="*/ 640 h 807"/>
                <a:gd name="T32" fmla="*/ 85 w 720"/>
                <a:gd name="T33" fmla="*/ 645 h 807"/>
                <a:gd name="T34" fmla="*/ 83 w 720"/>
                <a:gd name="T35" fmla="*/ 649 h 807"/>
                <a:gd name="T36" fmla="*/ 79 w 720"/>
                <a:gd name="T37" fmla="*/ 652 h 807"/>
                <a:gd name="T38" fmla="*/ 5 w 720"/>
                <a:gd name="T39" fmla="*/ 683 h 807"/>
                <a:gd name="T40" fmla="*/ 2 w 720"/>
                <a:gd name="T41" fmla="*/ 687 h 807"/>
                <a:gd name="T42" fmla="*/ 0 w 720"/>
                <a:gd name="T43" fmla="*/ 691 h 807"/>
                <a:gd name="T44" fmla="*/ 0 w 720"/>
                <a:gd name="T45" fmla="*/ 696 h 807"/>
                <a:gd name="T46" fmla="*/ 3 w 720"/>
                <a:gd name="T47" fmla="*/ 710 h 807"/>
                <a:gd name="T48" fmla="*/ 6 w 720"/>
                <a:gd name="T49" fmla="*/ 713 h 807"/>
                <a:gd name="T50" fmla="*/ 10 w 720"/>
                <a:gd name="T51" fmla="*/ 716 h 807"/>
                <a:gd name="T52" fmla="*/ 15 w 720"/>
                <a:gd name="T53" fmla="*/ 717 h 807"/>
                <a:gd name="T54" fmla="*/ 19 w 720"/>
                <a:gd name="T55" fmla="*/ 716 h 807"/>
                <a:gd name="T56" fmla="*/ 105 w 720"/>
                <a:gd name="T57" fmla="*/ 680 h 807"/>
                <a:gd name="T58" fmla="*/ 110 w 720"/>
                <a:gd name="T59" fmla="*/ 680 h 807"/>
                <a:gd name="T60" fmla="*/ 109 w 720"/>
                <a:gd name="T61" fmla="*/ 685 h 807"/>
                <a:gd name="T62" fmla="*/ 107 w 720"/>
                <a:gd name="T63" fmla="*/ 689 h 807"/>
                <a:gd name="T64" fmla="*/ 49 w 720"/>
                <a:gd name="T65" fmla="*/ 752 h 807"/>
                <a:gd name="T66" fmla="*/ 47 w 720"/>
                <a:gd name="T67" fmla="*/ 756 h 807"/>
                <a:gd name="T68" fmla="*/ 48 w 720"/>
                <a:gd name="T69" fmla="*/ 761 h 807"/>
                <a:gd name="T70" fmla="*/ 49 w 720"/>
                <a:gd name="T71" fmla="*/ 765 h 807"/>
                <a:gd name="T72" fmla="*/ 64 w 720"/>
                <a:gd name="T73" fmla="*/ 778 h 807"/>
                <a:gd name="T74" fmla="*/ 68 w 720"/>
                <a:gd name="T75" fmla="*/ 781 h 807"/>
                <a:gd name="T76" fmla="*/ 73 w 720"/>
                <a:gd name="T77" fmla="*/ 781 h 807"/>
                <a:gd name="T78" fmla="*/ 77 w 720"/>
                <a:gd name="T79" fmla="*/ 780 h 807"/>
                <a:gd name="T80" fmla="*/ 81 w 720"/>
                <a:gd name="T81" fmla="*/ 777 h 807"/>
                <a:gd name="T82" fmla="*/ 116 w 720"/>
                <a:gd name="T83" fmla="*/ 723 h 807"/>
                <a:gd name="T84" fmla="*/ 120 w 720"/>
                <a:gd name="T85" fmla="*/ 720 h 807"/>
                <a:gd name="T86" fmla="*/ 124 w 720"/>
                <a:gd name="T87" fmla="*/ 718 h 807"/>
                <a:gd name="T88" fmla="*/ 129 w 720"/>
                <a:gd name="T89" fmla="*/ 718 h 807"/>
                <a:gd name="T90" fmla="*/ 133 w 720"/>
                <a:gd name="T91" fmla="*/ 720 h 807"/>
                <a:gd name="T92" fmla="*/ 137 w 720"/>
                <a:gd name="T93" fmla="*/ 723 h 807"/>
                <a:gd name="T94" fmla="*/ 139 w 720"/>
                <a:gd name="T95" fmla="*/ 728 h 807"/>
                <a:gd name="T96" fmla="*/ 143 w 720"/>
                <a:gd name="T97" fmla="*/ 796 h 807"/>
                <a:gd name="T98" fmla="*/ 144 w 720"/>
                <a:gd name="T99" fmla="*/ 801 h 807"/>
                <a:gd name="T100" fmla="*/ 147 w 720"/>
                <a:gd name="T101" fmla="*/ 804 h 807"/>
                <a:gd name="T102" fmla="*/ 151 w 720"/>
                <a:gd name="T103" fmla="*/ 807 h 807"/>
                <a:gd name="T104" fmla="*/ 156 w 720"/>
                <a:gd name="T105" fmla="*/ 807 h 807"/>
                <a:gd name="T106" fmla="*/ 162 w 720"/>
                <a:gd name="T107" fmla="*/ 807 h 807"/>
                <a:gd name="T108" fmla="*/ 166 w 720"/>
                <a:gd name="T109" fmla="*/ 804 h 807"/>
                <a:gd name="T110" fmla="*/ 169 w 720"/>
                <a:gd name="T111" fmla="*/ 801 h 807"/>
                <a:gd name="T112" fmla="*/ 170 w 720"/>
                <a:gd name="T113" fmla="*/ 796 h 807"/>
                <a:gd name="T114" fmla="*/ 174 w 720"/>
                <a:gd name="T115" fmla="*/ 671 h 807"/>
                <a:gd name="T116" fmla="*/ 176 w 720"/>
                <a:gd name="T117" fmla="*/ 666 h 807"/>
                <a:gd name="T118" fmla="*/ 179 w 720"/>
                <a:gd name="T119" fmla="*/ 663 h 807"/>
                <a:gd name="T120" fmla="*/ 183 w 720"/>
                <a:gd name="T121" fmla="*/ 661 h 807"/>
                <a:gd name="T122" fmla="*/ 634 w 720"/>
                <a:gd name="T123" fmla="*/ 484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0" h="807">
                  <a:moveTo>
                    <a:pt x="720" y="88"/>
                  </a:moveTo>
                  <a:lnTo>
                    <a:pt x="688" y="16"/>
                  </a:lnTo>
                  <a:lnTo>
                    <a:pt x="579" y="0"/>
                  </a:lnTo>
                  <a:lnTo>
                    <a:pt x="612" y="126"/>
                  </a:lnTo>
                  <a:lnTo>
                    <a:pt x="624" y="254"/>
                  </a:lnTo>
                  <a:lnTo>
                    <a:pt x="610" y="354"/>
                  </a:lnTo>
                  <a:lnTo>
                    <a:pt x="569" y="443"/>
                  </a:lnTo>
                  <a:lnTo>
                    <a:pt x="533" y="481"/>
                  </a:lnTo>
                  <a:lnTo>
                    <a:pt x="491" y="513"/>
                  </a:lnTo>
                  <a:lnTo>
                    <a:pt x="395" y="559"/>
                  </a:lnTo>
                  <a:lnTo>
                    <a:pt x="254" y="596"/>
                  </a:lnTo>
                  <a:lnTo>
                    <a:pt x="118" y="612"/>
                  </a:lnTo>
                  <a:lnTo>
                    <a:pt x="117" y="612"/>
                  </a:lnTo>
                  <a:lnTo>
                    <a:pt x="117" y="612"/>
                  </a:lnTo>
                  <a:lnTo>
                    <a:pt x="116" y="612"/>
                  </a:lnTo>
                  <a:lnTo>
                    <a:pt x="115" y="612"/>
                  </a:lnTo>
                  <a:lnTo>
                    <a:pt x="114" y="612"/>
                  </a:lnTo>
                  <a:lnTo>
                    <a:pt x="114" y="612"/>
                  </a:lnTo>
                  <a:lnTo>
                    <a:pt x="113" y="612"/>
                  </a:lnTo>
                  <a:lnTo>
                    <a:pt x="112" y="612"/>
                  </a:lnTo>
                  <a:lnTo>
                    <a:pt x="112" y="611"/>
                  </a:lnTo>
                  <a:lnTo>
                    <a:pt x="30" y="579"/>
                  </a:lnTo>
                  <a:lnTo>
                    <a:pt x="29" y="579"/>
                  </a:lnTo>
                  <a:lnTo>
                    <a:pt x="28" y="578"/>
                  </a:lnTo>
                  <a:lnTo>
                    <a:pt x="28" y="578"/>
                  </a:lnTo>
                  <a:lnTo>
                    <a:pt x="27" y="578"/>
                  </a:lnTo>
                  <a:lnTo>
                    <a:pt x="26" y="578"/>
                  </a:lnTo>
                  <a:lnTo>
                    <a:pt x="25" y="578"/>
                  </a:lnTo>
                  <a:lnTo>
                    <a:pt x="25" y="578"/>
                  </a:lnTo>
                  <a:lnTo>
                    <a:pt x="24" y="578"/>
                  </a:lnTo>
                  <a:lnTo>
                    <a:pt x="23" y="578"/>
                  </a:lnTo>
                  <a:lnTo>
                    <a:pt x="22" y="579"/>
                  </a:lnTo>
                  <a:lnTo>
                    <a:pt x="21" y="579"/>
                  </a:lnTo>
                  <a:lnTo>
                    <a:pt x="20" y="579"/>
                  </a:lnTo>
                  <a:lnTo>
                    <a:pt x="20" y="579"/>
                  </a:lnTo>
                  <a:lnTo>
                    <a:pt x="19" y="580"/>
                  </a:lnTo>
                  <a:lnTo>
                    <a:pt x="18" y="580"/>
                  </a:lnTo>
                  <a:lnTo>
                    <a:pt x="18" y="581"/>
                  </a:lnTo>
                  <a:lnTo>
                    <a:pt x="17" y="581"/>
                  </a:lnTo>
                  <a:lnTo>
                    <a:pt x="16" y="582"/>
                  </a:lnTo>
                  <a:lnTo>
                    <a:pt x="16" y="582"/>
                  </a:lnTo>
                  <a:lnTo>
                    <a:pt x="15" y="583"/>
                  </a:lnTo>
                  <a:lnTo>
                    <a:pt x="15" y="584"/>
                  </a:lnTo>
                  <a:lnTo>
                    <a:pt x="14" y="584"/>
                  </a:lnTo>
                  <a:lnTo>
                    <a:pt x="14" y="585"/>
                  </a:lnTo>
                  <a:lnTo>
                    <a:pt x="14" y="586"/>
                  </a:lnTo>
                  <a:lnTo>
                    <a:pt x="13" y="586"/>
                  </a:lnTo>
                  <a:lnTo>
                    <a:pt x="13" y="587"/>
                  </a:lnTo>
                  <a:lnTo>
                    <a:pt x="13" y="588"/>
                  </a:lnTo>
                  <a:lnTo>
                    <a:pt x="13" y="589"/>
                  </a:lnTo>
                  <a:lnTo>
                    <a:pt x="11" y="596"/>
                  </a:lnTo>
                  <a:lnTo>
                    <a:pt x="11" y="597"/>
                  </a:lnTo>
                  <a:lnTo>
                    <a:pt x="11" y="598"/>
                  </a:lnTo>
                  <a:lnTo>
                    <a:pt x="11" y="598"/>
                  </a:lnTo>
                  <a:lnTo>
                    <a:pt x="11" y="599"/>
                  </a:lnTo>
                  <a:lnTo>
                    <a:pt x="11" y="600"/>
                  </a:lnTo>
                  <a:lnTo>
                    <a:pt x="11" y="601"/>
                  </a:lnTo>
                  <a:lnTo>
                    <a:pt x="12" y="602"/>
                  </a:lnTo>
                  <a:lnTo>
                    <a:pt x="12" y="602"/>
                  </a:lnTo>
                  <a:lnTo>
                    <a:pt x="12" y="603"/>
                  </a:lnTo>
                  <a:lnTo>
                    <a:pt x="12" y="604"/>
                  </a:lnTo>
                  <a:lnTo>
                    <a:pt x="13" y="604"/>
                  </a:lnTo>
                  <a:lnTo>
                    <a:pt x="13" y="605"/>
                  </a:lnTo>
                  <a:lnTo>
                    <a:pt x="13" y="606"/>
                  </a:lnTo>
                  <a:lnTo>
                    <a:pt x="14" y="606"/>
                  </a:lnTo>
                  <a:lnTo>
                    <a:pt x="14" y="607"/>
                  </a:lnTo>
                  <a:lnTo>
                    <a:pt x="15" y="607"/>
                  </a:lnTo>
                  <a:lnTo>
                    <a:pt x="15" y="608"/>
                  </a:lnTo>
                  <a:lnTo>
                    <a:pt x="16" y="609"/>
                  </a:lnTo>
                  <a:lnTo>
                    <a:pt x="17" y="609"/>
                  </a:lnTo>
                  <a:lnTo>
                    <a:pt x="18" y="609"/>
                  </a:lnTo>
                  <a:lnTo>
                    <a:pt x="18" y="610"/>
                  </a:lnTo>
                  <a:lnTo>
                    <a:pt x="19" y="610"/>
                  </a:lnTo>
                  <a:lnTo>
                    <a:pt x="20" y="610"/>
                  </a:lnTo>
                  <a:lnTo>
                    <a:pt x="20" y="611"/>
                  </a:lnTo>
                  <a:lnTo>
                    <a:pt x="77" y="628"/>
                  </a:lnTo>
                  <a:lnTo>
                    <a:pt x="78" y="628"/>
                  </a:lnTo>
                  <a:lnTo>
                    <a:pt x="79" y="628"/>
                  </a:lnTo>
                  <a:lnTo>
                    <a:pt x="79" y="629"/>
                  </a:lnTo>
                  <a:lnTo>
                    <a:pt x="80" y="629"/>
                  </a:lnTo>
                  <a:lnTo>
                    <a:pt x="81" y="630"/>
                  </a:lnTo>
                  <a:lnTo>
                    <a:pt x="82" y="630"/>
                  </a:lnTo>
                  <a:lnTo>
                    <a:pt x="82" y="631"/>
                  </a:lnTo>
                  <a:lnTo>
                    <a:pt x="83" y="631"/>
                  </a:lnTo>
                  <a:lnTo>
                    <a:pt x="83" y="632"/>
                  </a:lnTo>
                  <a:lnTo>
                    <a:pt x="84" y="632"/>
                  </a:lnTo>
                  <a:lnTo>
                    <a:pt x="84" y="633"/>
                  </a:lnTo>
                  <a:lnTo>
                    <a:pt x="85" y="634"/>
                  </a:lnTo>
                  <a:lnTo>
                    <a:pt x="85" y="634"/>
                  </a:lnTo>
                  <a:lnTo>
                    <a:pt x="85" y="635"/>
                  </a:lnTo>
                  <a:lnTo>
                    <a:pt x="86" y="636"/>
                  </a:lnTo>
                  <a:lnTo>
                    <a:pt x="86" y="637"/>
                  </a:lnTo>
                  <a:lnTo>
                    <a:pt x="86" y="638"/>
                  </a:lnTo>
                  <a:lnTo>
                    <a:pt x="86" y="638"/>
                  </a:lnTo>
                  <a:lnTo>
                    <a:pt x="86" y="639"/>
                  </a:lnTo>
                  <a:lnTo>
                    <a:pt x="86" y="640"/>
                  </a:lnTo>
                  <a:lnTo>
                    <a:pt x="86" y="641"/>
                  </a:lnTo>
                  <a:lnTo>
                    <a:pt x="86" y="642"/>
                  </a:lnTo>
                  <a:lnTo>
                    <a:pt x="86" y="642"/>
                  </a:lnTo>
                  <a:lnTo>
                    <a:pt x="86" y="643"/>
                  </a:lnTo>
                  <a:lnTo>
                    <a:pt x="86" y="644"/>
                  </a:lnTo>
                  <a:lnTo>
                    <a:pt x="85" y="645"/>
                  </a:lnTo>
                  <a:lnTo>
                    <a:pt x="85" y="646"/>
                  </a:lnTo>
                  <a:lnTo>
                    <a:pt x="85" y="646"/>
                  </a:lnTo>
                  <a:lnTo>
                    <a:pt x="84" y="647"/>
                  </a:lnTo>
                  <a:lnTo>
                    <a:pt x="84" y="648"/>
                  </a:lnTo>
                  <a:lnTo>
                    <a:pt x="84" y="648"/>
                  </a:lnTo>
                  <a:lnTo>
                    <a:pt x="83" y="649"/>
                  </a:lnTo>
                  <a:lnTo>
                    <a:pt x="82" y="649"/>
                  </a:lnTo>
                  <a:lnTo>
                    <a:pt x="82" y="650"/>
                  </a:lnTo>
                  <a:lnTo>
                    <a:pt x="81" y="651"/>
                  </a:lnTo>
                  <a:lnTo>
                    <a:pt x="80" y="651"/>
                  </a:lnTo>
                  <a:lnTo>
                    <a:pt x="80" y="651"/>
                  </a:lnTo>
                  <a:lnTo>
                    <a:pt x="79" y="652"/>
                  </a:lnTo>
                  <a:lnTo>
                    <a:pt x="78" y="652"/>
                  </a:lnTo>
                  <a:lnTo>
                    <a:pt x="8" y="682"/>
                  </a:lnTo>
                  <a:lnTo>
                    <a:pt x="7" y="682"/>
                  </a:lnTo>
                  <a:lnTo>
                    <a:pt x="6" y="682"/>
                  </a:lnTo>
                  <a:lnTo>
                    <a:pt x="6" y="683"/>
                  </a:lnTo>
                  <a:lnTo>
                    <a:pt x="5" y="683"/>
                  </a:lnTo>
                  <a:lnTo>
                    <a:pt x="4" y="684"/>
                  </a:lnTo>
                  <a:lnTo>
                    <a:pt x="4" y="684"/>
                  </a:lnTo>
                  <a:lnTo>
                    <a:pt x="3" y="685"/>
                  </a:lnTo>
                  <a:lnTo>
                    <a:pt x="3" y="685"/>
                  </a:lnTo>
                  <a:lnTo>
                    <a:pt x="2" y="686"/>
                  </a:lnTo>
                  <a:lnTo>
                    <a:pt x="2" y="687"/>
                  </a:lnTo>
                  <a:lnTo>
                    <a:pt x="2" y="687"/>
                  </a:lnTo>
                  <a:lnTo>
                    <a:pt x="1" y="688"/>
                  </a:lnTo>
                  <a:lnTo>
                    <a:pt x="1" y="689"/>
                  </a:lnTo>
                  <a:lnTo>
                    <a:pt x="0" y="689"/>
                  </a:lnTo>
                  <a:lnTo>
                    <a:pt x="0" y="690"/>
                  </a:lnTo>
                  <a:lnTo>
                    <a:pt x="0" y="691"/>
                  </a:lnTo>
                  <a:lnTo>
                    <a:pt x="0" y="692"/>
                  </a:lnTo>
                  <a:lnTo>
                    <a:pt x="0" y="692"/>
                  </a:lnTo>
                  <a:lnTo>
                    <a:pt x="0" y="693"/>
                  </a:lnTo>
                  <a:lnTo>
                    <a:pt x="0" y="694"/>
                  </a:lnTo>
                  <a:lnTo>
                    <a:pt x="0" y="695"/>
                  </a:lnTo>
                  <a:lnTo>
                    <a:pt x="0" y="696"/>
                  </a:lnTo>
                  <a:lnTo>
                    <a:pt x="2" y="706"/>
                  </a:lnTo>
                  <a:lnTo>
                    <a:pt x="2" y="707"/>
                  </a:lnTo>
                  <a:lnTo>
                    <a:pt x="2" y="707"/>
                  </a:lnTo>
                  <a:lnTo>
                    <a:pt x="2" y="708"/>
                  </a:lnTo>
                  <a:lnTo>
                    <a:pt x="2" y="709"/>
                  </a:lnTo>
                  <a:lnTo>
                    <a:pt x="3" y="710"/>
                  </a:lnTo>
                  <a:lnTo>
                    <a:pt x="3" y="710"/>
                  </a:lnTo>
                  <a:lnTo>
                    <a:pt x="4" y="711"/>
                  </a:lnTo>
                  <a:lnTo>
                    <a:pt x="4" y="712"/>
                  </a:lnTo>
                  <a:lnTo>
                    <a:pt x="4" y="712"/>
                  </a:lnTo>
                  <a:lnTo>
                    <a:pt x="5" y="713"/>
                  </a:lnTo>
                  <a:lnTo>
                    <a:pt x="6" y="713"/>
                  </a:lnTo>
                  <a:lnTo>
                    <a:pt x="6" y="714"/>
                  </a:lnTo>
                  <a:lnTo>
                    <a:pt x="7" y="714"/>
                  </a:lnTo>
                  <a:lnTo>
                    <a:pt x="8" y="715"/>
                  </a:lnTo>
                  <a:lnTo>
                    <a:pt x="8" y="715"/>
                  </a:lnTo>
                  <a:lnTo>
                    <a:pt x="9" y="716"/>
                  </a:lnTo>
                  <a:lnTo>
                    <a:pt x="10" y="716"/>
                  </a:lnTo>
                  <a:lnTo>
                    <a:pt x="11" y="716"/>
                  </a:lnTo>
                  <a:lnTo>
                    <a:pt x="11" y="716"/>
                  </a:lnTo>
                  <a:lnTo>
                    <a:pt x="12" y="717"/>
                  </a:lnTo>
                  <a:lnTo>
                    <a:pt x="13" y="717"/>
                  </a:lnTo>
                  <a:lnTo>
                    <a:pt x="14" y="717"/>
                  </a:lnTo>
                  <a:lnTo>
                    <a:pt x="15" y="717"/>
                  </a:lnTo>
                  <a:lnTo>
                    <a:pt x="15" y="717"/>
                  </a:lnTo>
                  <a:lnTo>
                    <a:pt x="16" y="717"/>
                  </a:lnTo>
                  <a:lnTo>
                    <a:pt x="17" y="717"/>
                  </a:lnTo>
                  <a:lnTo>
                    <a:pt x="18" y="716"/>
                  </a:lnTo>
                  <a:lnTo>
                    <a:pt x="19" y="716"/>
                  </a:lnTo>
                  <a:lnTo>
                    <a:pt x="19" y="716"/>
                  </a:lnTo>
                  <a:lnTo>
                    <a:pt x="102" y="681"/>
                  </a:lnTo>
                  <a:lnTo>
                    <a:pt x="102" y="681"/>
                  </a:lnTo>
                  <a:lnTo>
                    <a:pt x="103" y="680"/>
                  </a:lnTo>
                  <a:lnTo>
                    <a:pt x="104" y="680"/>
                  </a:lnTo>
                  <a:lnTo>
                    <a:pt x="105" y="680"/>
                  </a:lnTo>
                  <a:lnTo>
                    <a:pt x="105" y="680"/>
                  </a:lnTo>
                  <a:lnTo>
                    <a:pt x="106" y="680"/>
                  </a:lnTo>
                  <a:lnTo>
                    <a:pt x="107" y="680"/>
                  </a:lnTo>
                  <a:lnTo>
                    <a:pt x="108" y="680"/>
                  </a:lnTo>
                  <a:lnTo>
                    <a:pt x="108" y="680"/>
                  </a:lnTo>
                  <a:lnTo>
                    <a:pt x="109" y="680"/>
                  </a:lnTo>
                  <a:lnTo>
                    <a:pt x="110" y="680"/>
                  </a:lnTo>
                  <a:lnTo>
                    <a:pt x="110" y="681"/>
                  </a:lnTo>
                  <a:lnTo>
                    <a:pt x="110" y="682"/>
                  </a:lnTo>
                  <a:lnTo>
                    <a:pt x="110" y="682"/>
                  </a:lnTo>
                  <a:lnTo>
                    <a:pt x="110" y="683"/>
                  </a:lnTo>
                  <a:lnTo>
                    <a:pt x="109" y="684"/>
                  </a:lnTo>
                  <a:lnTo>
                    <a:pt x="109" y="685"/>
                  </a:lnTo>
                  <a:lnTo>
                    <a:pt x="109" y="685"/>
                  </a:lnTo>
                  <a:lnTo>
                    <a:pt x="109" y="686"/>
                  </a:lnTo>
                  <a:lnTo>
                    <a:pt x="108" y="687"/>
                  </a:lnTo>
                  <a:lnTo>
                    <a:pt x="108" y="687"/>
                  </a:lnTo>
                  <a:lnTo>
                    <a:pt x="107" y="688"/>
                  </a:lnTo>
                  <a:lnTo>
                    <a:pt x="107" y="689"/>
                  </a:lnTo>
                  <a:lnTo>
                    <a:pt x="106" y="689"/>
                  </a:lnTo>
                  <a:lnTo>
                    <a:pt x="51" y="749"/>
                  </a:lnTo>
                  <a:lnTo>
                    <a:pt x="50" y="750"/>
                  </a:lnTo>
                  <a:lnTo>
                    <a:pt x="50" y="750"/>
                  </a:lnTo>
                  <a:lnTo>
                    <a:pt x="49" y="751"/>
                  </a:lnTo>
                  <a:lnTo>
                    <a:pt x="49" y="752"/>
                  </a:lnTo>
                  <a:lnTo>
                    <a:pt x="48" y="752"/>
                  </a:lnTo>
                  <a:lnTo>
                    <a:pt x="48" y="753"/>
                  </a:lnTo>
                  <a:lnTo>
                    <a:pt x="48" y="754"/>
                  </a:lnTo>
                  <a:lnTo>
                    <a:pt x="48" y="755"/>
                  </a:lnTo>
                  <a:lnTo>
                    <a:pt x="48" y="755"/>
                  </a:lnTo>
                  <a:lnTo>
                    <a:pt x="47" y="756"/>
                  </a:lnTo>
                  <a:lnTo>
                    <a:pt x="47" y="757"/>
                  </a:lnTo>
                  <a:lnTo>
                    <a:pt x="47" y="758"/>
                  </a:lnTo>
                  <a:lnTo>
                    <a:pt x="47" y="759"/>
                  </a:lnTo>
                  <a:lnTo>
                    <a:pt x="47" y="759"/>
                  </a:lnTo>
                  <a:lnTo>
                    <a:pt x="47" y="760"/>
                  </a:lnTo>
                  <a:lnTo>
                    <a:pt x="48" y="761"/>
                  </a:lnTo>
                  <a:lnTo>
                    <a:pt x="48" y="762"/>
                  </a:lnTo>
                  <a:lnTo>
                    <a:pt x="48" y="762"/>
                  </a:lnTo>
                  <a:lnTo>
                    <a:pt x="48" y="763"/>
                  </a:lnTo>
                  <a:lnTo>
                    <a:pt x="49" y="764"/>
                  </a:lnTo>
                  <a:lnTo>
                    <a:pt x="49" y="765"/>
                  </a:lnTo>
                  <a:lnTo>
                    <a:pt x="49" y="765"/>
                  </a:lnTo>
                  <a:lnTo>
                    <a:pt x="50" y="766"/>
                  </a:lnTo>
                  <a:lnTo>
                    <a:pt x="50" y="766"/>
                  </a:lnTo>
                  <a:lnTo>
                    <a:pt x="51" y="767"/>
                  </a:lnTo>
                  <a:lnTo>
                    <a:pt x="51" y="768"/>
                  </a:lnTo>
                  <a:lnTo>
                    <a:pt x="63" y="778"/>
                  </a:lnTo>
                  <a:lnTo>
                    <a:pt x="64" y="778"/>
                  </a:lnTo>
                  <a:lnTo>
                    <a:pt x="64" y="779"/>
                  </a:lnTo>
                  <a:lnTo>
                    <a:pt x="65" y="779"/>
                  </a:lnTo>
                  <a:lnTo>
                    <a:pt x="66" y="780"/>
                  </a:lnTo>
                  <a:lnTo>
                    <a:pt x="66" y="780"/>
                  </a:lnTo>
                  <a:lnTo>
                    <a:pt x="67" y="780"/>
                  </a:lnTo>
                  <a:lnTo>
                    <a:pt x="68" y="781"/>
                  </a:lnTo>
                  <a:lnTo>
                    <a:pt x="69" y="781"/>
                  </a:lnTo>
                  <a:lnTo>
                    <a:pt x="70" y="781"/>
                  </a:lnTo>
                  <a:lnTo>
                    <a:pt x="70" y="781"/>
                  </a:lnTo>
                  <a:lnTo>
                    <a:pt x="71" y="781"/>
                  </a:lnTo>
                  <a:lnTo>
                    <a:pt x="72" y="781"/>
                  </a:lnTo>
                  <a:lnTo>
                    <a:pt x="73" y="781"/>
                  </a:lnTo>
                  <a:lnTo>
                    <a:pt x="73" y="781"/>
                  </a:lnTo>
                  <a:lnTo>
                    <a:pt x="74" y="781"/>
                  </a:lnTo>
                  <a:lnTo>
                    <a:pt x="75" y="781"/>
                  </a:lnTo>
                  <a:lnTo>
                    <a:pt x="76" y="780"/>
                  </a:lnTo>
                  <a:lnTo>
                    <a:pt x="77" y="780"/>
                  </a:lnTo>
                  <a:lnTo>
                    <a:pt x="77" y="780"/>
                  </a:lnTo>
                  <a:lnTo>
                    <a:pt x="78" y="779"/>
                  </a:lnTo>
                  <a:lnTo>
                    <a:pt x="79" y="779"/>
                  </a:lnTo>
                  <a:lnTo>
                    <a:pt x="79" y="779"/>
                  </a:lnTo>
                  <a:lnTo>
                    <a:pt x="80" y="778"/>
                  </a:lnTo>
                  <a:lnTo>
                    <a:pt x="81" y="777"/>
                  </a:lnTo>
                  <a:lnTo>
                    <a:pt x="81" y="777"/>
                  </a:lnTo>
                  <a:lnTo>
                    <a:pt x="82" y="776"/>
                  </a:lnTo>
                  <a:lnTo>
                    <a:pt x="82" y="775"/>
                  </a:lnTo>
                  <a:lnTo>
                    <a:pt x="83" y="775"/>
                  </a:lnTo>
                  <a:lnTo>
                    <a:pt x="83" y="774"/>
                  </a:lnTo>
                  <a:lnTo>
                    <a:pt x="115" y="724"/>
                  </a:lnTo>
                  <a:lnTo>
                    <a:pt x="116" y="723"/>
                  </a:lnTo>
                  <a:lnTo>
                    <a:pt x="116" y="722"/>
                  </a:lnTo>
                  <a:lnTo>
                    <a:pt x="117" y="722"/>
                  </a:lnTo>
                  <a:lnTo>
                    <a:pt x="117" y="721"/>
                  </a:lnTo>
                  <a:lnTo>
                    <a:pt x="118" y="721"/>
                  </a:lnTo>
                  <a:lnTo>
                    <a:pt x="119" y="720"/>
                  </a:lnTo>
                  <a:lnTo>
                    <a:pt x="120" y="720"/>
                  </a:lnTo>
                  <a:lnTo>
                    <a:pt x="120" y="719"/>
                  </a:lnTo>
                  <a:lnTo>
                    <a:pt x="121" y="719"/>
                  </a:lnTo>
                  <a:lnTo>
                    <a:pt x="122" y="719"/>
                  </a:lnTo>
                  <a:lnTo>
                    <a:pt x="122" y="718"/>
                  </a:lnTo>
                  <a:lnTo>
                    <a:pt x="123" y="718"/>
                  </a:lnTo>
                  <a:lnTo>
                    <a:pt x="124" y="718"/>
                  </a:lnTo>
                  <a:lnTo>
                    <a:pt x="125" y="718"/>
                  </a:lnTo>
                  <a:lnTo>
                    <a:pt x="126" y="718"/>
                  </a:lnTo>
                  <a:lnTo>
                    <a:pt x="127" y="718"/>
                  </a:lnTo>
                  <a:lnTo>
                    <a:pt x="127" y="718"/>
                  </a:lnTo>
                  <a:lnTo>
                    <a:pt x="128" y="718"/>
                  </a:lnTo>
                  <a:lnTo>
                    <a:pt x="129" y="718"/>
                  </a:lnTo>
                  <a:lnTo>
                    <a:pt x="130" y="718"/>
                  </a:lnTo>
                  <a:lnTo>
                    <a:pt x="130" y="718"/>
                  </a:lnTo>
                  <a:lnTo>
                    <a:pt x="131" y="719"/>
                  </a:lnTo>
                  <a:lnTo>
                    <a:pt x="132" y="719"/>
                  </a:lnTo>
                  <a:lnTo>
                    <a:pt x="133" y="719"/>
                  </a:lnTo>
                  <a:lnTo>
                    <a:pt x="133" y="720"/>
                  </a:lnTo>
                  <a:lnTo>
                    <a:pt x="134" y="720"/>
                  </a:lnTo>
                  <a:lnTo>
                    <a:pt x="135" y="721"/>
                  </a:lnTo>
                  <a:lnTo>
                    <a:pt x="135" y="721"/>
                  </a:lnTo>
                  <a:lnTo>
                    <a:pt x="136" y="722"/>
                  </a:lnTo>
                  <a:lnTo>
                    <a:pt x="136" y="722"/>
                  </a:lnTo>
                  <a:lnTo>
                    <a:pt x="137" y="723"/>
                  </a:lnTo>
                  <a:lnTo>
                    <a:pt x="137" y="724"/>
                  </a:lnTo>
                  <a:lnTo>
                    <a:pt x="138" y="725"/>
                  </a:lnTo>
                  <a:lnTo>
                    <a:pt x="138" y="725"/>
                  </a:lnTo>
                  <a:lnTo>
                    <a:pt x="138" y="726"/>
                  </a:lnTo>
                  <a:lnTo>
                    <a:pt x="139" y="727"/>
                  </a:lnTo>
                  <a:lnTo>
                    <a:pt x="139" y="728"/>
                  </a:lnTo>
                  <a:lnTo>
                    <a:pt x="139" y="728"/>
                  </a:lnTo>
                  <a:lnTo>
                    <a:pt x="139" y="729"/>
                  </a:lnTo>
                  <a:lnTo>
                    <a:pt x="139" y="730"/>
                  </a:lnTo>
                  <a:lnTo>
                    <a:pt x="143" y="794"/>
                  </a:lnTo>
                  <a:lnTo>
                    <a:pt x="143" y="795"/>
                  </a:lnTo>
                  <a:lnTo>
                    <a:pt x="143" y="796"/>
                  </a:lnTo>
                  <a:lnTo>
                    <a:pt x="143" y="797"/>
                  </a:lnTo>
                  <a:lnTo>
                    <a:pt x="143" y="798"/>
                  </a:lnTo>
                  <a:lnTo>
                    <a:pt x="143" y="798"/>
                  </a:lnTo>
                  <a:lnTo>
                    <a:pt x="144" y="799"/>
                  </a:lnTo>
                  <a:lnTo>
                    <a:pt x="144" y="800"/>
                  </a:lnTo>
                  <a:lnTo>
                    <a:pt x="144" y="801"/>
                  </a:lnTo>
                  <a:lnTo>
                    <a:pt x="145" y="801"/>
                  </a:lnTo>
                  <a:lnTo>
                    <a:pt x="145" y="802"/>
                  </a:lnTo>
                  <a:lnTo>
                    <a:pt x="146" y="802"/>
                  </a:lnTo>
                  <a:lnTo>
                    <a:pt x="146" y="803"/>
                  </a:lnTo>
                  <a:lnTo>
                    <a:pt x="147" y="804"/>
                  </a:lnTo>
                  <a:lnTo>
                    <a:pt x="147" y="804"/>
                  </a:lnTo>
                  <a:lnTo>
                    <a:pt x="148" y="805"/>
                  </a:lnTo>
                  <a:lnTo>
                    <a:pt x="149" y="805"/>
                  </a:lnTo>
                  <a:lnTo>
                    <a:pt x="149" y="806"/>
                  </a:lnTo>
                  <a:lnTo>
                    <a:pt x="150" y="806"/>
                  </a:lnTo>
                  <a:lnTo>
                    <a:pt x="151" y="806"/>
                  </a:lnTo>
                  <a:lnTo>
                    <a:pt x="151" y="807"/>
                  </a:lnTo>
                  <a:lnTo>
                    <a:pt x="152" y="807"/>
                  </a:lnTo>
                  <a:lnTo>
                    <a:pt x="153" y="807"/>
                  </a:lnTo>
                  <a:lnTo>
                    <a:pt x="154" y="807"/>
                  </a:lnTo>
                  <a:lnTo>
                    <a:pt x="155" y="807"/>
                  </a:lnTo>
                  <a:lnTo>
                    <a:pt x="155" y="807"/>
                  </a:lnTo>
                  <a:lnTo>
                    <a:pt x="156" y="807"/>
                  </a:lnTo>
                  <a:lnTo>
                    <a:pt x="157" y="807"/>
                  </a:lnTo>
                  <a:lnTo>
                    <a:pt x="158" y="807"/>
                  </a:lnTo>
                  <a:lnTo>
                    <a:pt x="158" y="807"/>
                  </a:lnTo>
                  <a:lnTo>
                    <a:pt x="160" y="807"/>
                  </a:lnTo>
                  <a:lnTo>
                    <a:pt x="161" y="807"/>
                  </a:lnTo>
                  <a:lnTo>
                    <a:pt x="162" y="807"/>
                  </a:lnTo>
                  <a:lnTo>
                    <a:pt x="162" y="806"/>
                  </a:lnTo>
                  <a:lnTo>
                    <a:pt x="163" y="806"/>
                  </a:lnTo>
                  <a:lnTo>
                    <a:pt x="164" y="806"/>
                  </a:lnTo>
                  <a:lnTo>
                    <a:pt x="164" y="805"/>
                  </a:lnTo>
                  <a:lnTo>
                    <a:pt x="165" y="805"/>
                  </a:lnTo>
                  <a:lnTo>
                    <a:pt x="166" y="804"/>
                  </a:lnTo>
                  <a:lnTo>
                    <a:pt x="166" y="804"/>
                  </a:lnTo>
                  <a:lnTo>
                    <a:pt x="167" y="803"/>
                  </a:lnTo>
                  <a:lnTo>
                    <a:pt x="167" y="803"/>
                  </a:lnTo>
                  <a:lnTo>
                    <a:pt x="168" y="802"/>
                  </a:lnTo>
                  <a:lnTo>
                    <a:pt x="168" y="801"/>
                  </a:lnTo>
                  <a:lnTo>
                    <a:pt x="169" y="801"/>
                  </a:lnTo>
                  <a:lnTo>
                    <a:pt x="169" y="800"/>
                  </a:lnTo>
                  <a:lnTo>
                    <a:pt x="169" y="799"/>
                  </a:lnTo>
                  <a:lnTo>
                    <a:pt x="170" y="798"/>
                  </a:lnTo>
                  <a:lnTo>
                    <a:pt x="170" y="798"/>
                  </a:lnTo>
                  <a:lnTo>
                    <a:pt x="170" y="797"/>
                  </a:lnTo>
                  <a:lnTo>
                    <a:pt x="170" y="796"/>
                  </a:lnTo>
                  <a:lnTo>
                    <a:pt x="170" y="795"/>
                  </a:lnTo>
                  <a:lnTo>
                    <a:pt x="170" y="795"/>
                  </a:lnTo>
                  <a:lnTo>
                    <a:pt x="174" y="673"/>
                  </a:lnTo>
                  <a:lnTo>
                    <a:pt x="174" y="672"/>
                  </a:lnTo>
                  <a:lnTo>
                    <a:pt x="174" y="672"/>
                  </a:lnTo>
                  <a:lnTo>
                    <a:pt x="174" y="671"/>
                  </a:lnTo>
                  <a:lnTo>
                    <a:pt x="174" y="670"/>
                  </a:lnTo>
                  <a:lnTo>
                    <a:pt x="175" y="669"/>
                  </a:lnTo>
                  <a:lnTo>
                    <a:pt x="175" y="669"/>
                  </a:lnTo>
                  <a:lnTo>
                    <a:pt x="175" y="668"/>
                  </a:lnTo>
                  <a:lnTo>
                    <a:pt x="176" y="667"/>
                  </a:lnTo>
                  <a:lnTo>
                    <a:pt x="176" y="666"/>
                  </a:lnTo>
                  <a:lnTo>
                    <a:pt x="177" y="666"/>
                  </a:lnTo>
                  <a:lnTo>
                    <a:pt x="177" y="665"/>
                  </a:lnTo>
                  <a:lnTo>
                    <a:pt x="177" y="665"/>
                  </a:lnTo>
                  <a:lnTo>
                    <a:pt x="178" y="664"/>
                  </a:lnTo>
                  <a:lnTo>
                    <a:pt x="179" y="664"/>
                  </a:lnTo>
                  <a:lnTo>
                    <a:pt x="179" y="663"/>
                  </a:lnTo>
                  <a:lnTo>
                    <a:pt x="180" y="663"/>
                  </a:lnTo>
                  <a:lnTo>
                    <a:pt x="180" y="662"/>
                  </a:lnTo>
                  <a:lnTo>
                    <a:pt x="181" y="662"/>
                  </a:lnTo>
                  <a:lnTo>
                    <a:pt x="182" y="661"/>
                  </a:lnTo>
                  <a:lnTo>
                    <a:pt x="183" y="661"/>
                  </a:lnTo>
                  <a:lnTo>
                    <a:pt x="183" y="661"/>
                  </a:lnTo>
                  <a:lnTo>
                    <a:pt x="184" y="661"/>
                  </a:lnTo>
                  <a:lnTo>
                    <a:pt x="284" y="639"/>
                  </a:lnTo>
                  <a:lnTo>
                    <a:pt x="443" y="590"/>
                  </a:lnTo>
                  <a:lnTo>
                    <a:pt x="545" y="548"/>
                  </a:lnTo>
                  <a:lnTo>
                    <a:pt x="593" y="519"/>
                  </a:lnTo>
                  <a:lnTo>
                    <a:pt x="634" y="484"/>
                  </a:lnTo>
                  <a:lnTo>
                    <a:pt x="681" y="400"/>
                  </a:lnTo>
                  <a:lnTo>
                    <a:pt x="705" y="305"/>
                  </a:lnTo>
                  <a:lnTo>
                    <a:pt x="720" y="197"/>
                  </a:lnTo>
                  <a:lnTo>
                    <a:pt x="720" y="88"/>
                  </a:lnTo>
                  <a:close/>
                </a:path>
              </a:pathLst>
            </a:custGeom>
            <a:solidFill>
              <a:schemeClr val="tx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400" dirty="0"/>
            </a:p>
          </p:txBody>
        </p:sp>
      </p:grpSp>
      <p:sp>
        <p:nvSpPr>
          <p:cNvPr id="29" name="Speech Bubble: Rectangle with Corners Rounded 28">
            <a:extLst>
              <a:ext uri="{FF2B5EF4-FFF2-40B4-BE49-F238E27FC236}">
                <a16:creationId xmlns:a16="http://schemas.microsoft.com/office/drawing/2014/main" id="{A477B075-E6D9-2451-EB68-D9CD740346E0}"/>
              </a:ext>
            </a:extLst>
          </p:cNvPr>
          <p:cNvSpPr/>
          <p:nvPr/>
        </p:nvSpPr>
        <p:spPr>
          <a:xfrm>
            <a:off x="4182420" y="3630431"/>
            <a:ext cx="914400" cy="400701"/>
          </a:xfrm>
          <a:prstGeom prst="wedgeRoundRectCallout">
            <a:avLst>
              <a:gd name="adj1" fmla="val -17922"/>
              <a:gd name="adj2" fmla="val 9327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lumMod val="50000"/>
                  </a:schemeClr>
                </a:solidFill>
              </a:rPr>
              <a:t>I love my truck!</a:t>
            </a:r>
          </a:p>
        </p:txBody>
      </p:sp>
    </p:spTree>
    <p:extLst>
      <p:ext uri="{BB962C8B-B14F-4D97-AF65-F5344CB8AC3E}">
        <p14:creationId xmlns:p14="http://schemas.microsoft.com/office/powerpoint/2010/main" val="320447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0AB267DC-6ED7-66AB-2237-201F18D898FD}"/>
              </a:ext>
            </a:extLst>
          </p:cNvPr>
          <p:cNvSpPr/>
          <p:nvPr/>
        </p:nvSpPr>
        <p:spPr>
          <a:xfrm>
            <a:off x="573437" y="2224007"/>
            <a:ext cx="5966848" cy="3890074"/>
          </a:xfrm>
          <a:custGeom>
            <a:avLst/>
            <a:gdLst>
              <a:gd name="connsiteX0" fmla="*/ 5253926 w 5966848"/>
              <a:gd name="connsiteY0" fmla="*/ 3890074 h 3890074"/>
              <a:gd name="connsiteX1" fmla="*/ 4068305 w 5966848"/>
              <a:gd name="connsiteY1" fmla="*/ 3735091 h 3890074"/>
              <a:gd name="connsiteX2" fmla="*/ 3177153 w 5966848"/>
              <a:gd name="connsiteY2" fmla="*/ 3758339 h 3890074"/>
              <a:gd name="connsiteX3" fmla="*/ 2929180 w 5966848"/>
              <a:gd name="connsiteY3" fmla="*/ 3797085 h 3890074"/>
              <a:gd name="connsiteX4" fmla="*/ 1883044 w 5966848"/>
              <a:gd name="connsiteY4" fmla="*/ 3680847 h 3890074"/>
              <a:gd name="connsiteX5" fmla="*/ 604434 w 5966848"/>
              <a:gd name="connsiteY5" fmla="*/ 3657600 h 3890074"/>
              <a:gd name="connsiteX6" fmla="*/ 503695 w 5966848"/>
              <a:gd name="connsiteY6" fmla="*/ 3696346 h 3890074"/>
              <a:gd name="connsiteX7" fmla="*/ 77492 w 5966848"/>
              <a:gd name="connsiteY7" fmla="*/ 3215898 h 3890074"/>
              <a:gd name="connsiteX8" fmla="*/ 77492 w 5966848"/>
              <a:gd name="connsiteY8" fmla="*/ 3138407 h 3890074"/>
              <a:gd name="connsiteX9" fmla="*/ 0 w 5966848"/>
              <a:gd name="connsiteY9" fmla="*/ 2154264 h 3890074"/>
              <a:gd name="connsiteX10" fmla="*/ 0 w 5966848"/>
              <a:gd name="connsiteY10" fmla="*/ 968644 h 3890074"/>
              <a:gd name="connsiteX11" fmla="*/ 271221 w 5966848"/>
              <a:gd name="connsiteY11" fmla="*/ 139485 h 3890074"/>
              <a:gd name="connsiteX12" fmla="*/ 387458 w 5966848"/>
              <a:gd name="connsiteY12" fmla="*/ 77491 h 3890074"/>
              <a:gd name="connsiteX13" fmla="*/ 596685 w 5966848"/>
              <a:gd name="connsiteY13" fmla="*/ 61993 h 3890074"/>
              <a:gd name="connsiteX14" fmla="*/ 1394848 w 5966848"/>
              <a:gd name="connsiteY14" fmla="*/ 0 h 3890074"/>
              <a:gd name="connsiteX15" fmla="*/ 1642821 w 5966848"/>
              <a:gd name="connsiteY15" fmla="*/ 15498 h 3890074"/>
              <a:gd name="connsiteX16" fmla="*/ 1743560 w 5966848"/>
              <a:gd name="connsiteY16" fmla="*/ 54244 h 3890074"/>
              <a:gd name="connsiteX17" fmla="*/ 2998922 w 5966848"/>
              <a:gd name="connsiteY17" fmla="*/ 286718 h 3890074"/>
              <a:gd name="connsiteX18" fmla="*/ 3231397 w 5966848"/>
              <a:gd name="connsiteY18" fmla="*/ 309966 h 3890074"/>
              <a:gd name="connsiteX19" fmla="*/ 4145797 w 5966848"/>
              <a:gd name="connsiteY19" fmla="*/ 410705 h 3890074"/>
              <a:gd name="connsiteX20" fmla="*/ 4277532 w 5966848"/>
              <a:gd name="connsiteY20" fmla="*/ 410705 h 3890074"/>
              <a:gd name="connsiteX21" fmla="*/ 5075695 w 5966848"/>
              <a:gd name="connsiteY21" fmla="*/ 410705 h 3890074"/>
              <a:gd name="connsiteX22" fmla="*/ 5075695 w 5966848"/>
              <a:gd name="connsiteY22" fmla="*/ 519193 h 3890074"/>
              <a:gd name="connsiteX23" fmla="*/ 5827363 w 5966848"/>
              <a:gd name="connsiteY23" fmla="*/ 1743559 h 3890074"/>
              <a:gd name="connsiteX24" fmla="*/ 5904855 w 5966848"/>
              <a:gd name="connsiteY24" fmla="*/ 1782305 h 3890074"/>
              <a:gd name="connsiteX25" fmla="*/ 5889356 w 5966848"/>
              <a:gd name="connsiteY25" fmla="*/ 2688956 h 3890074"/>
              <a:gd name="connsiteX26" fmla="*/ 5966848 w 5966848"/>
              <a:gd name="connsiteY26" fmla="*/ 3115159 h 3890074"/>
              <a:gd name="connsiteX27" fmla="*/ 5253926 w 5966848"/>
              <a:gd name="connsiteY27" fmla="*/ 3890074 h 389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66848" h="3890074">
                <a:moveTo>
                  <a:pt x="5253926" y="3890074"/>
                </a:moveTo>
                <a:lnTo>
                  <a:pt x="4068305" y="3735091"/>
                </a:lnTo>
                <a:lnTo>
                  <a:pt x="3177153" y="3758339"/>
                </a:lnTo>
                <a:cubicBezTo>
                  <a:pt x="2992099" y="3804603"/>
                  <a:pt x="3075421" y="3797085"/>
                  <a:pt x="2929180" y="3797085"/>
                </a:cubicBezTo>
                <a:lnTo>
                  <a:pt x="1883044" y="3680847"/>
                </a:lnTo>
                <a:lnTo>
                  <a:pt x="604434" y="3657600"/>
                </a:lnTo>
                <a:cubicBezTo>
                  <a:pt x="518022" y="3683523"/>
                  <a:pt x="549381" y="3665888"/>
                  <a:pt x="503695" y="3696346"/>
                </a:cubicBezTo>
                <a:lnTo>
                  <a:pt x="77492" y="3215898"/>
                </a:lnTo>
                <a:lnTo>
                  <a:pt x="77492" y="3138407"/>
                </a:lnTo>
                <a:lnTo>
                  <a:pt x="0" y="2154264"/>
                </a:lnTo>
                <a:lnTo>
                  <a:pt x="0" y="968644"/>
                </a:lnTo>
                <a:lnTo>
                  <a:pt x="271221" y="139485"/>
                </a:lnTo>
                <a:cubicBezTo>
                  <a:pt x="374326" y="96524"/>
                  <a:pt x="340466" y="124483"/>
                  <a:pt x="387458" y="77491"/>
                </a:cubicBezTo>
                <a:lnTo>
                  <a:pt x="596685" y="61993"/>
                </a:lnTo>
                <a:lnTo>
                  <a:pt x="1394848" y="0"/>
                </a:lnTo>
                <a:cubicBezTo>
                  <a:pt x="1477506" y="5166"/>
                  <a:pt x="1561129" y="1883"/>
                  <a:pt x="1642821" y="15498"/>
                </a:cubicBezTo>
                <a:cubicBezTo>
                  <a:pt x="1896091" y="57710"/>
                  <a:pt x="1646125" y="54244"/>
                  <a:pt x="1743560" y="54244"/>
                </a:cubicBezTo>
                <a:lnTo>
                  <a:pt x="2998922" y="286718"/>
                </a:lnTo>
                <a:cubicBezTo>
                  <a:pt x="3195082" y="312305"/>
                  <a:pt x="3117239" y="309966"/>
                  <a:pt x="3231397" y="309966"/>
                </a:cubicBezTo>
                <a:lnTo>
                  <a:pt x="4145797" y="410705"/>
                </a:lnTo>
                <a:lnTo>
                  <a:pt x="4277532" y="410705"/>
                </a:lnTo>
                <a:lnTo>
                  <a:pt x="5075695" y="410705"/>
                </a:lnTo>
                <a:lnTo>
                  <a:pt x="5075695" y="519193"/>
                </a:lnTo>
                <a:lnTo>
                  <a:pt x="5827363" y="1743559"/>
                </a:lnTo>
                <a:lnTo>
                  <a:pt x="5904855" y="1782305"/>
                </a:lnTo>
                <a:lnTo>
                  <a:pt x="5889356" y="2688956"/>
                </a:lnTo>
                <a:cubicBezTo>
                  <a:pt x="5934073" y="3028804"/>
                  <a:pt x="5900167" y="2888445"/>
                  <a:pt x="5966848" y="3115159"/>
                </a:cubicBezTo>
                <a:lnTo>
                  <a:pt x="5253926" y="3890074"/>
                </a:lnTo>
                <a:close/>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1"/>
            <a:r>
              <a:rPr lang="en-US" dirty="0"/>
              <a:t>Example</a:t>
            </a:r>
          </a:p>
          <a:p>
            <a:pPr lvl="2"/>
            <a:r>
              <a:rPr lang="en-US" dirty="0"/>
              <a:t>Someone steals my truck....</a:t>
            </a:r>
          </a:p>
        </p:txBody>
      </p:sp>
      <p:grpSp>
        <p:nvGrpSpPr>
          <p:cNvPr id="52" name="Group 51">
            <a:extLst>
              <a:ext uri="{FF2B5EF4-FFF2-40B4-BE49-F238E27FC236}">
                <a16:creationId xmlns:a16="http://schemas.microsoft.com/office/drawing/2014/main" id="{674A93F9-90D2-793D-B8F5-9464DD486287}"/>
              </a:ext>
            </a:extLst>
          </p:cNvPr>
          <p:cNvGrpSpPr/>
          <p:nvPr/>
        </p:nvGrpSpPr>
        <p:grpSpPr>
          <a:xfrm>
            <a:off x="1317620" y="3104252"/>
            <a:ext cx="3884706" cy="2763963"/>
            <a:chOff x="1317620" y="3104252"/>
            <a:chExt cx="3884706" cy="2763963"/>
          </a:xfrm>
        </p:grpSpPr>
        <p:grpSp>
          <p:nvGrpSpPr>
            <p:cNvPr id="45" name="Group 44">
              <a:extLst>
                <a:ext uri="{FF2B5EF4-FFF2-40B4-BE49-F238E27FC236}">
                  <a16:creationId xmlns:a16="http://schemas.microsoft.com/office/drawing/2014/main" id="{F0509BA8-AF58-5AFB-5094-CE911E0A7061}"/>
                </a:ext>
              </a:extLst>
            </p:cNvPr>
            <p:cNvGrpSpPr/>
            <p:nvPr/>
          </p:nvGrpSpPr>
          <p:grpSpPr>
            <a:xfrm>
              <a:off x="1317620" y="3104252"/>
              <a:ext cx="3884706" cy="2763963"/>
              <a:chOff x="1317620" y="3104252"/>
              <a:chExt cx="3884706" cy="2763963"/>
            </a:xfrm>
          </p:grpSpPr>
          <p:grpSp>
            <p:nvGrpSpPr>
              <p:cNvPr id="44" name="Group 43">
                <a:extLst>
                  <a:ext uri="{FF2B5EF4-FFF2-40B4-BE49-F238E27FC236}">
                    <a16:creationId xmlns:a16="http://schemas.microsoft.com/office/drawing/2014/main" id="{2025C5E6-8573-65F4-2901-AFFF2C8AC325}"/>
                  </a:ext>
                </a:extLst>
              </p:cNvPr>
              <p:cNvGrpSpPr/>
              <p:nvPr/>
            </p:nvGrpSpPr>
            <p:grpSpPr>
              <a:xfrm>
                <a:off x="3024579" y="3959830"/>
                <a:ext cx="399763" cy="851545"/>
                <a:chOff x="6759220" y="3219335"/>
                <a:chExt cx="399763" cy="851545"/>
              </a:xfrm>
            </p:grpSpPr>
            <p:grpSp>
              <p:nvGrpSpPr>
                <p:cNvPr id="42" name="Group 41">
                  <a:extLst>
                    <a:ext uri="{FF2B5EF4-FFF2-40B4-BE49-F238E27FC236}">
                      <a16:creationId xmlns:a16="http://schemas.microsoft.com/office/drawing/2014/main" id="{D0FE41FD-0193-A2BB-939A-9D75D283A8C0}"/>
                    </a:ext>
                  </a:extLst>
                </p:cNvPr>
                <p:cNvGrpSpPr>
                  <a:grpSpLocks noChangeAspect="1"/>
                </p:cNvGrpSpPr>
                <p:nvPr/>
              </p:nvGrpSpPr>
              <p:grpSpPr>
                <a:xfrm>
                  <a:off x="6759220" y="3219335"/>
                  <a:ext cx="399763" cy="502920"/>
                  <a:chOff x="5593062" y="2287094"/>
                  <a:chExt cx="568041" cy="714621"/>
                </a:xfrm>
              </p:grpSpPr>
              <p:sp>
                <p:nvSpPr>
                  <p:cNvPr id="41" name="Chord 40">
                    <a:extLst>
                      <a:ext uri="{FF2B5EF4-FFF2-40B4-BE49-F238E27FC236}">
                        <a16:creationId xmlns:a16="http://schemas.microsoft.com/office/drawing/2014/main" id="{C8EB5235-563A-DD74-39FD-11B8A50B7762}"/>
                      </a:ext>
                    </a:extLst>
                  </p:cNvPr>
                  <p:cNvSpPr/>
                  <p:nvPr/>
                </p:nvSpPr>
                <p:spPr>
                  <a:xfrm rot="19461557">
                    <a:off x="5593062" y="2509428"/>
                    <a:ext cx="350333" cy="61761"/>
                  </a:xfrm>
                  <a:prstGeom prst="chord">
                    <a:avLst>
                      <a:gd name="adj1" fmla="val 2700000"/>
                      <a:gd name="adj2" fmla="val 17730890"/>
                    </a:avLst>
                  </a:prstGeom>
                  <a:solidFill>
                    <a:schemeClr val="accent6">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5DB34DF-4DC3-32CF-96B4-FC81088BEA1B}"/>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5666635" y="2382590"/>
                    <a:ext cx="494468" cy="619125"/>
                  </a:xfrm>
                  <a:prstGeom prst="rect">
                    <a:avLst/>
                  </a:prstGeom>
                </p:spPr>
              </p:pic>
              <p:sp>
                <p:nvSpPr>
                  <p:cNvPr id="40" name="Chord 39">
                    <a:extLst>
                      <a:ext uri="{FF2B5EF4-FFF2-40B4-BE49-F238E27FC236}">
                        <a16:creationId xmlns:a16="http://schemas.microsoft.com/office/drawing/2014/main" id="{C6DEA5E8-3008-F4EB-09F3-1904A615E072}"/>
                      </a:ext>
                    </a:extLst>
                  </p:cNvPr>
                  <p:cNvSpPr/>
                  <p:nvPr/>
                </p:nvSpPr>
                <p:spPr>
                  <a:xfrm rot="5844002">
                    <a:off x="5697778" y="2345975"/>
                    <a:ext cx="390618" cy="272856"/>
                  </a:xfrm>
                  <a:prstGeom prst="chord">
                    <a:avLst/>
                  </a:prstGeom>
                  <a:solidFill>
                    <a:schemeClr val="accent6">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hord 42">
                  <a:extLst>
                    <a:ext uri="{FF2B5EF4-FFF2-40B4-BE49-F238E27FC236}">
                      <a16:creationId xmlns:a16="http://schemas.microsoft.com/office/drawing/2014/main" id="{E9376638-C07B-4FFA-F906-E5BA9E0E5DC9}"/>
                    </a:ext>
                  </a:extLst>
                </p:cNvPr>
                <p:cNvSpPr/>
                <p:nvPr/>
              </p:nvSpPr>
              <p:spPr>
                <a:xfrm rot="5702992" flipV="1">
                  <a:off x="6636511" y="3724293"/>
                  <a:ext cx="498213" cy="194961"/>
                </a:xfrm>
                <a:prstGeom prst="chord">
                  <a:avLst>
                    <a:gd name="adj1" fmla="val 6485184"/>
                    <a:gd name="adj2" fmla="val 162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413E0B3F-081C-DB82-9F2F-128B547BF5B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7620" y="3582215"/>
                <a:ext cx="3884706" cy="2286000"/>
              </a:xfrm>
              <a:prstGeom prst="rect">
                <a:avLst/>
              </a:prstGeom>
            </p:spPr>
          </p:pic>
          <p:sp>
            <p:nvSpPr>
              <p:cNvPr id="13" name="TextBox 12"/>
              <p:cNvSpPr txBox="1"/>
              <p:nvPr/>
            </p:nvSpPr>
            <p:spPr>
              <a:xfrm>
                <a:off x="2288989" y="3104252"/>
                <a:ext cx="1893467" cy="338554"/>
              </a:xfrm>
              <a:prstGeom prst="rect">
                <a:avLst/>
              </a:prstGeom>
              <a:noFill/>
            </p:spPr>
            <p:txBody>
              <a:bodyPr wrap="none" rtlCol="0">
                <a:spAutoFit/>
              </a:bodyPr>
              <a:lstStyle/>
              <a:p>
                <a:r>
                  <a:rPr lang="en-US" sz="1600" dirty="0">
                    <a:solidFill>
                      <a:srgbClr val="FF0000"/>
                    </a:solidFill>
                  </a:rPr>
                  <a:t>Disreputable youth</a:t>
                </a:r>
              </a:p>
            </p:txBody>
          </p:sp>
        </p:grpSp>
        <p:pic>
          <p:nvPicPr>
            <p:cNvPr id="47" name="Picture 46">
              <a:extLst>
                <a:ext uri="{FF2B5EF4-FFF2-40B4-BE49-F238E27FC236}">
                  <a16:creationId xmlns:a16="http://schemas.microsoft.com/office/drawing/2014/main" id="{601E6F89-C4C6-902F-D596-23E359E365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69045" y="3342248"/>
              <a:ext cx="333356" cy="612901"/>
            </a:xfrm>
            <a:prstGeom prst="rect">
              <a:avLst/>
            </a:prstGeom>
          </p:spPr>
        </p:pic>
      </p:grpSp>
      <p:sp>
        <p:nvSpPr>
          <p:cNvPr id="14" name="Moon 13">
            <a:extLst>
              <a:ext uri="{FF2B5EF4-FFF2-40B4-BE49-F238E27FC236}">
                <a16:creationId xmlns:a16="http://schemas.microsoft.com/office/drawing/2014/main" id="{741A041D-8319-84F9-8978-E0B63A8C443B}"/>
              </a:ext>
            </a:extLst>
          </p:cNvPr>
          <p:cNvSpPr>
            <a:spLocks noChangeAspect="1"/>
          </p:cNvSpPr>
          <p:nvPr/>
        </p:nvSpPr>
        <p:spPr>
          <a:xfrm rot="20564173">
            <a:off x="1063049" y="2594002"/>
            <a:ext cx="320040" cy="626443"/>
          </a:xfrm>
          <a:prstGeom prst="moon">
            <a:avLst>
              <a:gd name="adj" fmla="val 32779"/>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80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1"/>
            <a:r>
              <a:rPr lang="en-US" dirty="0"/>
              <a:t>Example</a:t>
            </a:r>
          </a:p>
          <a:p>
            <a:pPr lvl="2"/>
            <a:r>
              <a:rPr lang="en-US" dirty="0"/>
              <a:t>Someone steals my truck....</a:t>
            </a:r>
          </a:p>
          <a:p>
            <a:pPr lvl="1"/>
            <a:endParaRPr lang="en-US" dirty="0"/>
          </a:p>
          <a:p>
            <a:pPr lvl="2"/>
            <a:r>
              <a:rPr lang="en-US" sz="2400" dirty="0"/>
              <a:t>Who has:</a:t>
            </a:r>
          </a:p>
          <a:p>
            <a:pPr lvl="3"/>
            <a:r>
              <a:rPr lang="en-US" sz="2000" dirty="0"/>
              <a:t>Title</a:t>
            </a:r>
          </a:p>
          <a:p>
            <a:pPr lvl="3"/>
            <a:r>
              <a:rPr lang="en-US" sz="2000" dirty="0"/>
              <a:t>Possession</a:t>
            </a:r>
          </a:p>
          <a:p>
            <a:pPr lvl="3"/>
            <a:r>
              <a:rPr lang="en-US" sz="2000" dirty="0"/>
              <a:t>Ownership</a:t>
            </a:r>
          </a:p>
        </p:txBody>
      </p:sp>
      <p:grpSp>
        <p:nvGrpSpPr>
          <p:cNvPr id="8194" name="Group 8193">
            <a:extLst>
              <a:ext uri="{FF2B5EF4-FFF2-40B4-BE49-F238E27FC236}">
                <a16:creationId xmlns:a16="http://schemas.microsoft.com/office/drawing/2014/main" id="{D135E9E5-CF12-86A1-9767-728EB60577D7}"/>
              </a:ext>
            </a:extLst>
          </p:cNvPr>
          <p:cNvGrpSpPr/>
          <p:nvPr/>
        </p:nvGrpSpPr>
        <p:grpSpPr>
          <a:xfrm>
            <a:off x="3878597" y="3582959"/>
            <a:ext cx="1032571" cy="1696179"/>
            <a:chOff x="3878597" y="3582959"/>
            <a:chExt cx="1032571" cy="1696179"/>
          </a:xfrm>
        </p:grpSpPr>
        <p:pic>
          <p:nvPicPr>
            <p:cNvPr id="7" name="Picture 6" descr="C:\Users\gmahun\AppData\Local\Microsoft\Windows\Temporary Internet Files\Content.IE5\JZ1CYSI7\MC900432599[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069166">
              <a:off x="3878597" y="4475813"/>
              <a:ext cx="518517" cy="51851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009702" y="3582959"/>
              <a:ext cx="901466" cy="1696179"/>
            </a:xfrm>
            <a:prstGeom prst="rect">
              <a:avLst/>
            </a:prstGeom>
            <a:noFill/>
            <a:ln w="9525">
              <a:noFill/>
              <a:miter lim="800000"/>
              <a:headEnd/>
              <a:tailEnd/>
            </a:ln>
          </p:spPr>
        </p:pic>
      </p:grpSp>
      <p:grpSp>
        <p:nvGrpSpPr>
          <p:cNvPr id="8206" name="Group 8205">
            <a:extLst>
              <a:ext uri="{FF2B5EF4-FFF2-40B4-BE49-F238E27FC236}">
                <a16:creationId xmlns:a16="http://schemas.microsoft.com/office/drawing/2014/main" id="{07D63CDB-B60D-6178-D44D-6FFCD49EF20D}"/>
              </a:ext>
            </a:extLst>
          </p:cNvPr>
          <p:cNvGrpSpPr/>
          <p:nvPr/>
        </p:nvGrpSpPr>
        <p:grpSpPr>
          <a:xfrm>
            <a:off x="2289205" y="5382246"/>
            <a:ext cx="6627728" cy="383769"/>
            <a:chOff x="1967283" y="5020726"/>
            <a:chExt cx="6627728" cy="504956"/>
          </a:xfrm>
        </p:grpSpPr>
        <p:grpSp>
          <p:nvGrpSpPr>
            <p:cNvPr id="8207" name="Group 8206">
              <a:extLst>
                <a:ext uri="{FF2B5EF4-FFF2-40B4-BE49-F238E27FC236}">
                  <a16:creationId xmlns:a16="http://schemas.microsoft.com/office/drawing/2014/main" id="{426A9B9E-AD73-7CE8-5C87-3BFE508193E1}"/>
                </a:ext>
              </a:extLst>
            </p:cNvPr>
            <p:cNvGrpSpPr/>
            <p:nvPr/>
          </p:nvGrpSpPr>
          <p:grpSpPr>
            <a:xfrm>
              <a:off x="1967283" y="5024400"/>
              <a:ext cx="2818199" cy="501282"/>
              <a:chOff x="1967283" y="5024400"/>
              <a:chExt cx="2818199" cy="501282"/>
            </a:xfrm>
          </p:grpSpPr>
          <p:pic>
            <p:nvPicPr>
              <p:cNvPr id="8212" name="Picture 6">
                <a:extLst>
                  <a:ext uri="{FF2B5EF4-FFF2-40B4-BE49-F238E27FC236}">
                    <a16:creationId xmlns:a16="http://schemas.microsoft.com/office/drawing/2014/main" id="{3776A08B-06E6-DBF9-6870-8272690D544F}"/>
                  </a:ext>
                </a:extLst>
              </p:cNvPr>
              <p:cNvPicPr>
                <a:picLocks noChangeAspect="1" noChangeArrowheads="1"/>
              </p:cNvPicPr>
              <p:nvPr>
                <p:custDataLst>
                  <p:tags r:id="rId9"/>
                </p:custDataLst>
              </p:nvPr>
            </p:nvPicPr>
            <p:blipFill>
              <a:blip r:embed="rId14" cstate="print">
                <a:clrChange>
                  <a:clrFrom>
                    <a:srgbClr val="FFFFFF"/>
                  </a:clrFrom>
                  <a:clrTo>
                    <a:srgbClr val="FFFFFF">
                      <a:alpha val="0"/>
                    </a:srgbClr>
                  </a:clrTo>
                </a:clrChange>
              </a:blip>
              <a:srcRect/>
              <a:stretch>
                <a:fillRect/>
              </a:stretch>
            </p:blipFill>
            <p:spPr bwMode="auto">
              <a:xfrm rot="5400000">
                <a:off x="2495538" y="4496145"/>
                <a:ext cx="501282" cy="1557792"/>
              </a:xfrm>
              <a:prstGeom prst="rect">
                <a:avLst/>
              </a:prstGeom>
              <a:noFill/>
              <a:ln w="9525">
                <a:noFill/>
                <a:miter lim="800000"/>
                <a:headEnd/>
                <a:tailEnd/>
              </a:ln>
              <a:scene3d>
                <a:camera prst="isometricLeftDown"/>
                <a:lightRig rig="threePt" dir="t"/>
              </a:scene3d>
            </p:spPr>
          </p:pic>
          <p:pic>
            <p:nvPicPr>
              <p:cNvPr id="8213" name="Picture 6">
                <a:extLst>
                  <a:ext uri="{FF2B5EF4-FFF2-40B4-BE49-F238E27FC236}">
                    <a16:creationId xmlns:a16="http://schemas.microsoft.com/office/drawing/2014/main" id="{7BFCE12C-8203-933D-C81A-08C80D37C961}"/>
                  </a:ext>
                </a:extLst>
              </p:cNvPr>
              <p:cNvPicPr>
                <a:picLocks noChangeAspect="1" noChangeArrowheads="1"/>
              </p:cNvPicPr>
              <p:nvPr>
                <p:custDataLst>
                  <p:tags r:id="rId10"/>
                </p:custDataLst>
              </p:nvPr>
            </p:nvPicPr>
            <p:blipFill>
              <a:blip r:embed="rId14" cstate="print">
                <a:clrChange>
                  <a:clrFrom>
                    <a:srgbClr val="FFFFFF"/>
                  </a:clrFrom>
                  <a:clrTo>
                    <a:srgbClr val="FFFFFF">
                      <a:alpha val="0"/>
                    </a:srgbClr>
                  </a:clrTo>
                </a:clrChange>
              </a:blip>
              <a:srcRect/>
              <a:stretch>
                <a:fillRect/>
              </a:stretch>
            </p:blipFill>
            <p:spPr bwMode="auto">
              <a:xfrm rot="5400000">
                <a:off x="3755945" y="4496145"/>
                <a:ext cx="501282" cy="1557792"/>
              </a:xfrm>
              <a:prstGeom prst="rect">
                <a:avLst/>
              </a:prstGeom>
              <a:noFill/>
              <a:ln w="9525">
                <a:noFill/>
                <a:miter lim="800000"/>
                <a:headEnd/>
                <a:tailEnd/>
              </a:ln>
              <a:scene3d>
                <a:camera prst="isometricLeftDown"/>
                <a:lightRig rig="threePt" dir="t"/>
              </a:scene3d>
            </p:spPr>
          </p:pic>
        </p:grpSp>
        <p:grpSp>
          <p:nvGrpSpPr>
            <p:cNvPr id="8208" name="Group 8207">
              <a:extLst>
                <a:ext uri="{FF2B5EF4-FFF2-40B4-BE49-F238E27FC236}">
                  <a16:creationId xmlns:a16="http://schemas.microsoft.com/office/drawing/2014/main" id="{96E92292-951C-E3DB-F6C6-568EBDB4C952}"/>
                </a:ext>
              </a:extLst>
            </p:cNvPr>
            <p:cNvGrpSpPr/>
            <p:nvPr/>
          </p:nvGrpSpPr>
          <p:grpSpPr>
            <a:xfrm>
              <a:off x="4500692" y="5020726"/>
              <a:ext cx="4094319" cy="504580"/>
              <a:chOff x="691163" y="5024400"/>
              <a:chExt cx="4094319" cy="504580"/>
            </a:xfrm>
          </p:grpSpPr>
          <p:pic>
            <p:nvPicPr>
              <p:cNvPr id="8209" name="Picture 6">
                <a:extLst>
                  <a:ext uri="{FF2B5EF4-FFF2-40B4-BE49-F238E27FC236}">
                    <a16:creationId xmlns:a16="http://schemas.microsoft.com/office/drawing/2014/main" id="{5EC81735-B6F8-5319-CE0F-8791893614DF}"/>
                  </a:ext>
                </a:extLst>
              </p:cNvPr>
              <p:cNvPicPr>
                <a:picLocks noChangeAspect="1" noChangeArrowheads="1"/>
              </p:cNvPicPr>
              <p:nvPr>
                <p:custDataLst>
                  <p:tags r:id="rId6"/>
                </p:custDataLst>
              </p:nvPr>
            </p:nvPicPr>
            <p:blipFill>
              <a:blip r:embed="rId14" cstate="print">
                <a:clrChange>
                  <a:clrFrom>
                    <a:srgbClr val="FFFFFF"/>
                  </a:clrFrom>
                  <a:clrTo>
                    <a:srgbClr val="FFFFFF">
                      <a:alpha val="0"/>
                    </a:srgbClr>
                  </a:clrTo>
                </a:clrChange>
              </a:blip>
              <a:srcRect/>
              <a:stretch>
                <a:fillRect/>
              </a:stretch>
            </p:blipFill>
            <p:spPr bwMode="auto">
              <a:xfrm rot="5400000">
                <a:off x="2495538" y="4496145"/>
                <a:ext cx="501282" cy="1557792"/>
              </a:xfrm>
              <a:prstGeom prst="rect">
                <a:avLst/>
              </a:prstGeom>
              <a:noFill/>
              <a:ln w="9525">
                <a:noFill/>
                <a:miter lim="800000"/>
                <a:headEnd/>
                <a:tailEnd/>
              </a:ln>
              <a:scene3d>
                <a:camera prst="isometricLeftDown"/>
                <a:lightRig rig="threePt" dir="t"/>
              </a:scene3d>
            </p:spPr>
          </p:pic>
          <p:pic>
            <p:nvPicPr>
              <p:cNvPr id="8210" name="Picture 6">
                <a:extLst>
                  <a:ext uri="{FF2B5EF4-FFF2-40B4-BE49-F238E27FC236}">
                    <a16:creationId xmlns:a16="http://schemas.microsoft.com/office/drawing/2014/main" id="{DBE92ED2-CAAC-5F75-FE40-F4BC7681A2E7}"/>
                  </a:ext>
                </a:extLst>
              </p:cNvPr>
              <p:cNvPicPr>
                <a:picLocks noChangeAspect="1" noChangeArrowheads="1"/>
              </p:cNvPicPr>
              <p:nvPr>
                <p:custDataLst>
                  <p:tags r:id="rId7"/>
                </p:custDataLst>
              </p:nvPr>
            </p:nvPicPr>
            <p:blipFill>
              <a:blip r:embed="rId14" cstate="print">
                <a:clrChange>
                  <a:clrFrom>
                    <a:srgbClr val="FFFFFF"/>
                  </a:clrFrom>
                  <a:clrTo>
                    <a:srgbClr val="FFFFFF">
                      <a:alpha val="0"/>
                    </a:srgbClr>
                  </a:clrTo>
                </a:clrChange>
              </a:blip>
              <a:srcRect/>
              <a:stretch>
                <a:fillRect/>
              </a:stretch>
            </p:blipFill>
            <p:spPr bwMode="auto">
              <a:xfrm rot="5400000">
                <a:off x="3755945" y="4496145"/>
                <a:ext cx="501282" cy="1557792"/>
              </a:xfrm>
              <a:prstGeom prst="rect">
                <a:avLst/>
              </a:prstGeom>
              <a:noFill/>
              <a:ln w="9525">
                <a:noFill/>
                <a:miter lim="800000"/>
                <a:headEnd/>
                <a:tailEnd/>
              </a:ln>
              <a:scene3d>
                <a:camera prst="isometricLeftDown"/>
                <a:lightRig rig="threePt" dir="t"/>
              </a:scene3d>
            </p:spPr>
          </p:pic>
          <p:pic>
            <p:nvPicPr>
              <p:cNvPr id="8211" name="Picture 6">
                <a:extLst>
                  <a:ext uri="{FF2B5EF4-FFF2-40B4-BE49-F238E27FC236}">
                    <a16:creationId xmlns:a16="http://schemas.microsoft.com/office/drawing/2014/main" id="{870602A6-ECE4-77B7-F4B7-3519D12FB968}"/>
                  </a:ext>
                </a:extLst>
              </p:cNvPr>
              <p:cNvPicPr>
                <a:picLocks noChangeAspect="1" noChangeArrowheads="1"/>
              </p:cNvPicPr>
              <p:nvPr>
                <p:custDataLst>
                  <p:tags r:id="rId8"/>
                </p:custDataLst>
              </p:nvPr>
            </p:nvPicPr>
            <p:blipFill>
              <a:blip r:embed="rId14" cstate="print">
                <a:clrChange>
                  <a:clrFrom>
                    <a:srgbClr val="FFFFFF"/>
                  </a:clrFrom>
                  <a:clrTo>
                    <a:srgbClr val="FFFFFF">
                      <a:alpha val="0"/>
                    </a:srgbClr>
                  </a:clrTo>
                </a:clrChange>
              </a:blip>
              <a:srcRect/>
              <a:stretch>
                <a:fillRect/>
              </a:stretch>
            </p:blipFill>
            <p:spPr bwMode="auto">
              <a:xfrm rot="5400000">
                <a:off x="1219418" y="4499443"/>
                <a:ext cx="501282" cy="1557792"/>
              </a:xfrm>
              <a:prstGeom prst="rect">
                <a:avLst/>
              </a:prstGeom>
              <a:noFill/>
              <a:ln w="9525">
                <a:noFill/>
                <a:miter lim="800000"/>
                <a:headEnd/>
                <a:tailEnd/>
              </a:ln>
              <a:scene3d>
                <a:camera prst="isometricLeftDown"/>
                <a:lightRig rig="threePt" dir="t"/>
              </a:scene3d>
            </p:spPr>
          </p:pic>
        </p:grpSp>
      </p:grpSp>
      <p:grpSp>
        <p:nvGrpSpPr>
          <p:cNvPr id="8214" name="Group 8213">
            <a:extLst>
              <a:ext uri="{FF2B5EF4-FFF2-40B4-BE49-F238E27FC236}">
                <a16:creationId xmlns:a16="http://schemas.microsoft.com/office/drawing/2014/main" id="{43AC2735-807C-497A-0269-52D9633F4148}"/>
              </a:ext>
            </a:extLst>
          </p:cNvPr>
          <p:cNvGrpSpPr/>
          <p:nvPr/>
        </p:nvGrpSpPr>
        <p:grpSpPr>
          <a:xfrm>
            <a:off x="2289205" y="5268748"/>
            <a:ext cx="6627728" cy="417499"/>
            <a:chOff x="1967283" y="5020726"/>
            <a:chExt cx="6627728" cy="504956"/>
          </a:xfrm>
        </p:grpSpPr>
        <p:grpSp>
          <p:nvGrpSpPr>
            <p:cNvPr id="8215" name="Group 8214">
              <a:extLst>
                <a:ext uri="{FF2B5EF4-FFF2-40B4-BE49-F238E27FC236}">
                  <a16:creationId xmlns:a16="http://schemas.microsoft.com/office/drawing/2014/main" id="{18007708-AF93-B13B-2FEF-05A015A7CE73}"/>
                </a:ext>
              </a:extLst>
            </p:cNvPr>
            <p:cNvGrpSpPr/>
            <p:nvPr/>
          </p:nvGrpSpPr>
          <p:grpSpPr>
            <a:xfrm>
              <a:off x="1967283" y="5024400"/>
              <a:ext cx="2818199" cy="501282"/>
              <a:chOff x="1967283" y="5024400"/>
              <a:chExt cx="2818199" cy="501282"/>
            </a:xfrm>
          </p:grpSpPr>
          <p:pic>
            <p:nvPicPr>
              <p:cNvPr id="8220" name="Picture 6">
                <a:extLst>
                  <a:ext uri="{FF2B5EF4-FFF2-40B4-BE49-F238E27FC236}">
                    <a16:creationId xmlns:a16="http://schemas.microsoft.com/office/drawing/2014/main" id="{A9768296-FF8A-97B5-D577-DCC9138FE579}"/>
                  </a:ext>
                </a:extLst>
              </p:cNvPr>
              <p:cNvPicPr>
                <a:picLocks noChangeAspect="1" noChangeArrowheads="1"/>
              </p:cNvPicPr>
              <p:nvPr>
                <p:custDataLst>
                  <p:tags r:id="rId4"/>
                </p:custDataLst>
              </p:nvPr>
            </p:nvPicPr>
            <p:blipFill>
              <a:blip r:embed="rId14" cstate="print">
                <a:clrChange>
                  <a:clrFrom>
                    <a:srgbClr val="FFFFFF"/>
                  </a:clrFrom>
                  <a:clrTo>
                    <a:srgbClr val="FFFFFF">
                      <a:alpha val="0"/>
                    </a:srgbClr>
                  </a:clrTo>
                </a:clrChange>
              </a:blip>
              <a:srcRect/>
              <a:stretch>
                <a:fillRect/>
              </a:stretch>
            </p:blipFill>
            <p:spPr bwMode="auto">
              <a:xfrm rot="5400000">
                <a:off x="2495538" y="4496145"/>
                <a:ext cx="501282" cy="1557792"/>
              </a:xfrm>
              <a:prstGeom prst="rect">
                <a:avLst/>
              </a:prstGeom>
              <a:noFill/>
              <a:ln w="9525">
                <a:noFill/>
                <a:miter lim="800000"/>
                <a:headEnd/>
                <a:tailEnd/>
              </a:ln>
              <a:scene3d>
                <a:camera prst="isometricLeftDown"/>
                <a:lightRig rig="threePt" dir="t"/>
              </a:scene3d>
            </p:spPr>
          </p:pic>
          <p:pic>
            <p:nvPicPr>
              <p:cNvPr id="8221" name="Picture 6">
                <a:extLst>
                  <a:ext uri="{FF2B5EF4-FFF2-40B4-BE49-F238E27FC236}">
                    <a16:creationId xmlns:a16="http://schemas.microsoft.com/office/drawing/2014/main" id="{E45D5CBE-B3E2-9402-820C-722FBEA36755}"/>
                  </a:ext>
                </a:extLst>
              </p:cNvPr>
              <p:cNvPicPr>
                <a:picLocks noChangeAspect="1" noChangeArrowheads="1"/>
              </p:cNvPicPr>
              <p:nvPr>
                <p:custDataLst>
                  <p:tags r:id="rId5"/>
                </p:custDataLst>
              </p:nvPr>
            </p:nvPicPr>
            <p:blipFill>
              <a:blip r:embed="rId14" cstate="print">
                <a:clrChange>
                  <a:clrFrom>
                    <a:srgbClr val="FFFFFF"/>
                  </a:clrFrom>
                  <a:clrTo>
                    <a:srgbClr val="FFFFFF">
                      <a:alpha val="0"/>
                    </a:srgbClr>
                  </a:clrTo>
                </a:clrChange>
              </a:blip>
              <a:srcRect/>
              <a:stretch>
                <a:fillRect/>
              </a:stretch>
            </p:blipFill>
            <p:spPr bwMode="auto">
              <a:xfrm rot="5400000">
                <a:off x="3755945" y="4496145"/>
                <a:ext cx="501282" cy="1557792"/>
              </a:xfrm>
              <a:prstGeom prst="rect">
                <a:avLst/>
              </a:prstGeom>
              <a:noFill/>
              <a:ln w="9525">
                <a:noFill/>
                <a:miter lim="800000"/>
                <a:headEnd/>
                <a:tailEnd/>
              </a:ln>
              <a:scene3d>
                <a:camera prst="isometricLeftDown"/>
                <a:lightRig rig="threePt" dir="t"/>
              </a:scene3d>
            </p:spPr>
          </p:pic>
        </p:grpSp>
        <p:grpSp>
          <p:nvGrpSpPr>
            <p:cNvPr id="8216" name="Group 8215">
              <a:extLst>
                <a:ext uri="{FF2B5EF4-FFF2-40B4-BE49-F238E27FC236}">
                  <a16:creationId xmlns:a16="http://schemas.microsoft.com/office/drawing/2014/main" id="{AA6340F8-3266-879B-2B2F-F165D97DF813}"/>
                </a:ext>
              </a:extLst>
            </p:cNvPr>
            <p:cNvGrpSpPr/>
            <p:nvPr/>
          </p:nvGrpSpPr>
          <p:grpSpPr>
            <a:xfrm>
              <a:off x="4500692" y="5020726"/>
              <a:ext cx="4094319" cy="504580"/>
              <a:chOff x="691163" y="5024400"/>
              <a:chExt cx="4094319" cy="504580"/>
            </a:xfrm>
          </p:grpSpPr>
          <p:pic>
            <p:nvPicPr>
              <p:cNvPr id="8217" name="Picture 6">
                <a:extLst>
                  <a:ext uri="{FF2B5EF4-FFF2-40B4-BE49-F238E27FC236}">
                    <a16:creationId xmlns:a16="http://schemas.microsoft.com/office/drawing/2014/main" id="{A50DA397-C1F3-4E75-94D2-2D7A8F095CC3}"/>
                  </a:ext>
                </a:extLst>
              </p:cNvPr>
              <p:cNvPicPr>
                <a:picLocks noChangeAspect="1" noChangeArrowheads="1"/>
              </p:cNvPicPr>
              <p:nvPr>
                <p:custDataLst>
                  <p:tags r:id="rId1"/>
                </p:custDataLst>
              </p:nvPr>
            </p:nvPicPr>
            <p:blipFill>
              <a:blip r:embed="rId14" cstate="print">
                <a:clrChange>
                  <a:clrFrom>
                    <a:srgbClr val="FFFFFF"/>
                  </a:clrFrom>
                  <a:clrTo>
                    <a:srgbClr val="FFFFFF">
                      <a:alpha val="0"/>
                    </a:srgbClr>
                  </a:clrTo>
                </a:clrChange>
              </a:blip>
              <a:srcRect/>
              <a:stretch>
                <a:fillRect/>
              </a:stretch>
            </p:blipFill>
            <p:spPr bwMode="auto">
              <a:xfrm rot="5400000">
                <a:off x="2495538" y="4496145"/>
                <a:ext cx="501282" cy="1557792"/>
              </a:xfrm>
              <a:prstGeom prst="rect">
                <a:avLst/>
              </a:prstGeom>
              <a:noFill/>
              <a:ln w="9525">
                <a:noFill/>
                <a:miter lim="800000"/>
                <a:headEnd/>
                <a:tailEnd/>
              </a:ln>
              <a:scene3d>
                <a:camera prst="isometricLeftDown"/>
                <a:lightRig rig="threePt" dir="t"/>
              </a:scene3d>
            </p:spPr>
          </p:pic>
          <p:pic>
            <p:nvPicPr>
              <p:cNvPr id="8218" name="Picture 6">
                <a:extLst>
                  <a:ext uri="{FF2B5EF4-FFF2-40B4-BE49-F238E27FC236}">
                    <a16:creationId xmlns:a16="http://schemas.microsoft.com/office/drawing/2014/main" id="{920BBBAD-DA94-39B3-D9C4-6B05BF53854D}"/>
                  </a:ext>
                </a:extLst>
              </p:cNvPr>
              <p:cNvPicPr>
                <a:picLocks noChangeAspect="1" noChangeArrowheads="1"/>
              </p:cNvPicPr>
              <p:nvPr>
                <p:custDataLst>
                  <p:tags r:id="rId2"/>
                </p:custDataLst>
              </p:nvPr>
            </p:nvPicPr>
            <p:blipFill>
              <a:blip r:embed="rId14" cstate="print">
                <a:clrChange>
                  <a:clrFrom>
                    <a:srgbClr val="FFFFFF"/>
                  </a:clrFrom>
                  <a:clrTo>
                    <a:srgbClr val="FFFFFF">
                      <a:alpha val="0"/>
                    </a:srgbClr>
                  </a:clrTo>
                </a:clrChange>
              </a:blip>
              <a:srcRect/>
              <a:stretch>
                <a:fillRect/>
              </a:stretch>
            </p:blipFill>
            <p:spPr bwMode="auto">
              <a:xfrm rot="5400000">
                <a:off x="3755945" y="4496145"/>
                <a:ext cx="501282" cy="1557792"/>
              </a:xfrm>
              <a:prstGeom prst="rect">
                <a:avLst/>
              </a:prstGeom>
              <a:noFill/>
              <a:ln w="9525">
                <a:noFill/>
                <a:miter lim="800000"/>
                <a:headEnd/>
                <a:tailEnd/>
              </a:ln>
              <a:scene3d>
                <a:camera prst="isometricLeftDown"/>
                <a:lightRig rig="threePt" dir="t"/>
              </a:scene3d>
            </p:spPr>
          </p:pic>
          <p:pic>
            <p:nvPicPr>
              <p:cNvPr id="8219" name="Picture 6">
                <a:extLst>
                  <a:ext uri="{FF2B5EF4-FFF2-40B4-BE49-F238E27FC236}">
                    <a16:creationId xmlns:a16="http://schemas.microsoft.com/office/drawing/2014/main" id="{CB09ECFB-C7D3-E41B-535B-61A8631929BD}"/>
                  </a:ext>
                </a:extLst>
              </p:cNvPr>
              <p:cNvPicPr>
                <a:picLocks noChangeAspect="1" noChangeArrowheads="1"/>
              </p:cNvPicPr>
              <p:nvPr>
                <p:custDataLst>
                  <p:tags r:id="rId3"/>
                </p:custDataLst>
              </p:nvPr>
            </p:nvPicPr>
            <p:blipFill>
              <a:blip r:embed="rId14" cstate="print">
                <a:clrChange>
                  <a:clrFrom>
                    <a:srgbClr val="FFFFFF"/>
                  </a:clrFrom>
                  <a:clrTo>
                    <a:srgbClr val="FFFFFF">
                      <a:alpha val="0"/>
                    </a:srgbClr>
                  </a:clrTo>
                </a:clrChange>
              </a:blip>
              <a:srcRect/>
              <a:stretch>
                <a:fillRect/>
              </a:stretch>
            </p:blipFill>
            <p:spPr bwMode="auto">
              <a:xfrm rot="5400000">
                <a:off x="1219418" y="4499443"/>
                <a:ext cx="501282" cy="1557792"/>
              </a:xfrm>
              <a:prstGeom prst="rect">
                <a:avLst/>
              </a:prstGeom>
              <a:noFill/>
              <a:ln w="9525">
                <a:noFill/>
                <a:miter lim="800000"/>
                <a:headEnd/>
                <a:tailEnd/>
              </a:ln>
              <a:scene3d>
                <a:camera prst="isometricLeftDown"/>
                <a:lightRig rig="threePt" dir="t"/>
              </a:scene3d>
            </p:spPr>
          </p:pic>
        </p:grpSp>
      </p:grpSp>
    </p:spTree>
    <p:extLst>
      <p:ext uri="{BB962C8B-B14F-4D97-AF65-F5344CB8AC3E}">
        <p14:creationId xmlns:p14="http://schemas.microsoft.com/office/powerpoint/2010/main" val="106275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11" name="Content Placeholder 10"/>
          <p:cNvSpPr>
            <a:spLocks noGrp="1"/>
          </p:cNvSpPr>
          <p:nvPr>
            <p:ph idx="1"/>
          </p:nvPr>
        </p:nvSpPr>
        <p:spPr/>
        <p:txBody>
          <a:bodyPr>
            <a:normAutofit/>
          </a:bodyPr>
          <a:lstStyle/>
          <a:p>
            <a:r>
              <a:rPr lang="en-US" dirty="0"/>
              <a:t>Title, Ownership, Possession</a:t>
            </a:r>
          </a:p>
          <a:p>
            <a:pPr lvl="1"/>
            <a:r>
              <a:rPr lang="en-US" dirty="0"/>
              <a:t>What’s a </a:t>
            </a:r>
            <a:r>
              <a:rPr lang="en-US" i="1" dirty="0"/>
              <a:t>deed</a:t>
            </a:r>
            <a:r>
              <a:rPr lang="en-US" dirty="0"/>
              <a:t>? </a:t>
            </a:r>
          </a:p>
          <a:p>
            <a:pPr lvl="2"/>
            <a:r>
              <a:rPr lang="en-US" dirty="0"/>
              <a:t>Conveyance document.</a:t>
            </a:r>
          </a:p>
          <a:p>
            <a:pPr lvl="2"/>
            <a:r>
              <a:rPr lang="en-US" dirty="0"/>
              <a:t>Includes the property description.</a:t>
            </a:r>
          </a:p>
          <a:p>
            <a:pPr lvl="1"/>
            <a:endParaRPr lang="en-US" dirty="0"/>
          </a:p>
          <a:p>
            <a:pPr lvl="1"/>
            <a:r>
              <a:rPr lang="en-US" dirty="0"/>
              <a:t>Does deed guarantee or prove:</a:t>
            </a:r>
          </a:p>
          <a:p>
            <a:pPr lvl="2"/>
            <a:r>
              <a:rPr lang="en-US" dirty="0"/>
              <a:t>Ownership? </a:t>
            </a:r>
          </a:p>
          <a:p>
            <a:pPr lvl="2"/>
            <a:r>
              <a:rPr lang="en-US" dirty="0"/>
              <a:t>Possession? </a:t>
            </a:r>
          </a:p>
          <a:p>
            <a:pPr lvl="2"/>
            <a:r>
              <a:rPr lang="en-US" dirty="0"/>
              <a:t>Title?</a:t>
            </a:r>
            <a:br>
              <a:rPr lang="en-US" dirty="0"/>
            </a:br>
            <a:br>
              <a:rPr lang="en-US" dirty="0"/>
            </a:br>
            <a:r>
              <a:rPr lang="en-US" dirty="0"/>
              <a:t>No: deed is written </a:t>
            </a:r>
            <a:r>
              <a:rPr lang="en-US" i="1" dirty="0"/>
              <a:t>evidence</a:t>
            </a:r>
            <a:r>
              <a:rPr lang="en-US" dirty="0"/>
              <a:t> of title. </a:t>
            </a:r>
          </a:p>
          <a:p>
            <a:pPr lvl="1"/>
            <a:endParaRPr lang="en-US" dirty="0"/>
          </a:p>
          <a:p>
            <a:pPr lvl="1"/>
            <a:r>
              <a:rPr lang="en-US" dirty="0"/>
              <a:t>In passive title recording system, deed is just one piece of title.</a:t>
            </a:r>
          </a:p>
        </p:txBody>
      </p:sp>
      <p:grpSp>
        <p:nvGrpSpPr>
          <p:cNvPr id="4" name="Group 3"/>
          <p:cNvGrpSpPr/>
          <p:nvPr>
            <p:custDataLst>
              <p:tags r:id="rId1"/>
            </p:custDataLst>
          </p:nvPr>
        </p:nvGrpSpPr>
        <p:grpSpPr>
          <a:xfrm>
            <a:off x="5675219" y="1745046"/>
            <a:ext cx="1747838" cy="1543050"/>
            <a:chOff x="4383741" y="3320033"/>
            <a:chExt cx="1747838" cy="1543050"/>
          </a:xfrm>
        </p:grpSpPr>
        <p:pic>
          <p:nvPicPr>
            <p:cNvPr id="3074" name="Picture 2" descr="C:\Users\gmahun\AppData\Local\Microsoft\Windows\Temporary Internet Files\Content.IE5\JZ1CYSI7\MC9000787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741" y="3320033"/>
              <a:ext cx="1747838" cy="1543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0044137">
              <a:off x="4948791" y="3517013"/>
              <a:ext cx="779381" cy="523220"/>
            </a:xfrm>
            <a:prstGeom prst="rect">
              <a:avLst/>
            </a:prstGeom>
            <a:noFill/>
          </p:spPr>
          <p:txBody>
            <a:bodyPr wrap="none" lIns="91440" tIns="45720" rIns="91440" bIns="45720">
              <a:spAutoFit/>
            </a:bodyPr>
            <a:lstStyle/>
            <a:p>
              <a:pPr algn="ctr"/>
              <a:r>
                <a:rPr lang="en-US" sz="2800" b="1" cap="none" spc="0" dirty="0">
                  <a:ln w="1905"/>
                  <a:effectLst>
                    <a:innerShdw blurRad="69850" dist="43180" dir="5400000">
                      <a:srgbClr val="000000">
                        <a:alpha val="65000"/>
                      </a:srgbClr>
                    </a:innerShdw>
                  </a:effectLst>
                  <a:latin typeface="Brush Script MT" pitchFamily="66" charset="0"/>
                </a:rPr>
                <a:t>Deed</a:t>
              </a:r>
            </a:p>
          </p:txBody>
        </p:sp>
      </p:grpSp>
    </p:spTree>
    <p:extLst>
      <p:ext uri="{BB962C8B-B14F-4D97-AF65-F5344CB8AC3E}">
        <p14:creationId xmlns:p14="http://schemas.microsoft.com/office/powerpoint/2010/main" val="4278224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1"/>
            <a:endParaRPr lang="en-US" dirty="0"/>
          </a:p>
          <a:p>
            <a:pPr lvl="1"/>
            <a:r>
              <a:rPr lang="en-US" dirty="0"/>
              <a:t>Relate to land; corners or lines</a:t>
            </a:r>
          </a:p>
          <a:p>
            <a:pPr lvl="2"/>
            <a:r>
              <a:rPr lang="en-US" i="1" dirty="0"/>
              <a:t>Deed</a:t>
            </a:r>
            <a:r>
              <a:rPr lang="en-US" dirty="0"/>
              <a:t>: defined by written description in deed.</a:t>
            </a:r>
          </a:p>
          <a:p>
            <a:pPr lvl="2"/>
            <a:r>
              <a:rPr lang="en-US" i="1" dirty="0"/>
              <a:t>Possession</a:t>
            </a:r>
            <a:r>
              <a:rPr lang="en-US" dirty="0"/>
              <a:t>: to where use or control takes place.</a:t>
            </a:r>
          </a:p>
          <a:p>
            <a:pPr lvl="2"/>
            <a:r>
              <a:rPr lang="en-US" i="1" dirty="0"/>
              <a:t>Ownership:</a:t>
            </a:r>
            <a:r>
              <a:rPr lang="en-US" dirty="0"/>
              <a:t> to where rights extend.</a:t>
            </a:r>
          </a:p>
          <a:p>
            <a:pPr lvl="2"/>
            <a:endParaRPr lang="en-US" dirty="0"/>
          </a:p>
          <a:p>
            <a:pPr lvl="2"/>
            <a:r>
              <a:rPr lang="en-US" dirty="0"/>
              <a:t>Ideally, all three corners (or lines) would coincide. </a:t>
            </a:r>
          </a:p>
          <a:p>
            <a:pPr lvl="2"/>
            <a:endParaRPr lang="en-US" dirty="0"/>
          </a:p>
          <a:p>
            <a:pPr lvl="2"/>
            <a:r>
              <a:rPr lang="en-US" dirty="0"/>
              <a:t>But they don’t always.</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11" name="Content Placeholder 10"/>
          <p:cNvSpPr>
            <a:spLocks noGrp="1"/>
          </p:cNvSpPr>
          <p:nvPr>
            <p:ph idx="1"/>
          </p:nvPr>
        </p:nvSpPr>
        <p:spPr/>
        <p:txBody>
          <a:bodyPr/>
          <a:lstStyle/>
          <a:p>
            <a:r>
              <a:rPr lang="en-US" dirty="0"/>
              <a:t>Title, Ownership, Possession</a:t>
            </a:r>
          </a:p>
          <a:p>
            <a:pPr lvl="1"/>
            <a:r>
              <a:rPr lang="en-US" dirty="0"/>
              <a:t>The three elements may start out vested in a single party</a:t>
            </a:r>
          </a:p>
          <a:p>
            <a:pPr lvl="1"/>
            <a:r>
              <a:rPr lang="en-US" dirty="0"/>
              <a:t>	</a:t>
            </a:r>
            <a:r>
              <a:rPr lang="en-US" i="1" dirty="0"/>
              <a:t>But</a:t>
            </a:r>
          </a:p>
          <a:p>
            <a:pPr lvl="1"/>
            <a:r>
              <a:rPr lang="en-US" dirty="0"/>
              <a:t>Can become separated by individuals’ actions. </a:t>
            </a:r>
          </a:p>
        </p:txBody>
      </p:sp>
      <p:grpSp>
        <p:nvGrpSpPr>
          <p:cNvPr id="30" name="Group 29"/>
          <p:cNvGrpSpPr/>
          <p:nvPr/>
        </p:nvGrpSpPr>
        <p:grpSpPr>
          <a:xfrm>
            <a:off x="2179529" y="3768738"/>
            <a:ext cx="5323561" cy="2105969"/>
            <a:chOff x="2517290" y="4412428"/>
            <a:chExt cx="3682244" cy="1776795"/>
          </a:xfrm>
        </p:grpSpPr>
        <p:grpSp>
          <p:nvGrpSpPr>
            <p:cNvPr id="20" name="Group 19"/>
            <p:cNvGrpSpPr/>
            <p:nvPr/>
          </p:nvGrpSpPr>
          <p:grpSpPr>
            <a:xfrm>
              <a:off x="2517290" y="4916245"/>
              <a:ext cx="580912" cy="573737"/>
              <a:chOff x="4389121" y="4647305"/>
              <a:chExt cx="541463" cy="713585"/>
            </a:xfrm>
          </p:grpSpPr>
          <p:sp>
            <p:nvSpPr>
              <p:cNvPr id="13" name="Rectangle 12"/>
              <p:cNvSpPr/>
              <p:nvPr/>
            </p:nvSpPr>
            <p:spPr>
              <a:xfrm>
                <a:off x="4389121" y="4647305"/>
                <a:ext cx="419549" cy="591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44699" y="4702883"/>
                <a:ext cx="419549" cy="59167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11035" y="4769219"/>
                <a:ext cx="419549" cy="5916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4971827" y="4412428"/>
              <a:ext cx="450116" cy="475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749418" y="4989279"/>
              <a:ext cx="450116" cy="4757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2439" y="5713507"/>
              <a:ext cx="450116" cy="4757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238052" y="5138570"/>
              <a:ext cx="2441986" cy="116681"/>
            </a:xfrm>
            <a:custGeom>
              <a:avLst/>
              <a:gdLst>
                <a:gd name="connsiteX0" fmla="*/ 0 w 2441986"/>
                <a:gd name="connsiteY0" fmla="*/ 46616 h 197223"/>
                <a:gd name="connsiteX1" fmla="*/ 1215614 w 2441986"/>
                <a:gd name="connsiteY1" fmla="*/ 25101 h 197223"/>
                <a:gd name="connsiteX2" fmla="*/ 2441986 w 2441986"/>
                <a:gd name="connsiteY2" fmla="*/ 197223 h 197223"/>
              </a:gdLst>
              <a:ahLst/>
              <a:cxnLst>
                <a:cxn ang="0">
                  <a:pos x="connsiteX0" y="connsiteY0"/>
                </a:cxn>
                <a:cxn ang="0">
                  <a:pos x="connsiteX1" y="connsiteY1"/>
                </a:cxn>
                <a:cxn ang="0">
                  <a:pos x="connsiteX2" y="connsiteY2"/>
                </a:cxn>
              </a:cxnLst>
              <a:rect l="l" t="t" r="r" b="b"/>
              <a:pathLst>
                <a:path w="2441986" h="197223">
                  <a:moveTo>
                    <a:pt x="0" y="46616"/>
                  </a:moveTo>
                  <a:cubicBezTo>
                    <a:pt x="404308" y="23308"/>
                    <a:pt x="808616" y="0"/>
                    <a:pt x="1215614" y="25101"/>
                  </a:cubicBezTo>
                  <a:cubicBezTo>
                    <a:pt x="1622612" y="50202"/>
                    <a:pt x="2032299" y="123712"/>
                    <a:pt x="2441986" y="197223"/>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593044" y="4920766"/>
              <a:ext cx="1344706" cy="236668"/>
            </a:xfrm>
            <a:custGeom>
              <a:avLst/>
              <a:gdLst>
                <a:gd name="connsiteX0" fmla="*/ 0 w 1344706"/>
                <a:gd name="connsiteY0" fmla="*/ 236668 h 236668"/>
                <a:gd name="connsiteX1" fmla="*/ 882127 w 1344706"/>
                <a:gd name="connsiteY1" fmla="*/ 161364 h 236668"/>
                <a:gd name="connsiteX2" fmla="*/ 1344706 w 1344706"/>
                <a:gd name="connsiteY2" fmla="*/ 0 h 236668"/>
              </a:gdLst>
              <a:ahLst/>
              <a:cxnLst>
                <a:cxn ang="0">
                  <a:pos x="connsiteX0" y="connsiteY0"/>
                </a:cxn>
                <a:cxn ang="0">
                  <a:pos x="connsiteX1" y="connsiteY1"/>
                </a:cxn>
                <a:cxn ang="0">
                  <a:pos x="connsiteX2" y="connsiteY2"/>
                </a:cxn>
              </a:cxnLst>
              <a:rect l="l" t="t" r="r" b="b"/>
              <a:pathLst>
                <a:path w="1344706" h="236668">
                  <a:moveTo>
                    <a:pt x="0" y="236668"/>
                  </a:moveTo>
                  <a:cubicBezTo>
                    <a:pt x="329004" y="218738"/>
                    <a:pt x="658009" y="200809"/>
                    <a:pt x="882127" y="161364"/>
                  </a:cubicBezTo>
                  <a:cubicBezTo>
                    <a:pt x="1106245" y="121919"/>
                    <a:pt x="1225475" y="60959"/>
                    <a:pt x="1344706" y="0"/>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20181920">
              <a:off x="4741634" y="5030844"/>
              <a:ext cx="488803" cy="745037"/>
            </a:xfrm>
            <a:custGeom>
              <a:avLst/>
              <a:gdLst>
                <a:gd name="connsiteX0" fmla="*/ 0 w 699247"/>
                <a:gd name="connsiteY0" fmla="*/ 0 h 656216"/>
                <a:gd name="connsiteX1" fmla="*/ 462579 w 699247"/>
                <a:gd name="connsiteY1" fmla="*/ 247426 h 656216"/>
                <a:gd name="connsiteX2" fmla="*/ 699247 w 699247"/>
                <a:gd name="connsiteY2" fmla="*/ 656216 h 656216"/>
              </a:gdLst>
              <a:ahLst/>
              <a:cxnLst>
                <a:cxn ang="0">
                  <a:pos x="connsiteX0" y="connsiteY0"/>
                </a:cxn>
                <a:cxn ang="0">
                  <a:pos x="connsiteX1" y="connsiteY1"/>
                </a:cxn>
                <a:cxn ang="0">
                  <a:pos x="connsiteX2" y="connsiteY2"/>
                </a:cxn>
              </a:cxnLst>
              <a:rect l="l" t="t" r="r" b="b"/>
              <a:pathLst>
                <a:path w="699247" h="656216">
                  <a:moveTo>
                    <a:pt x="0" y="0"/>
                  </a:moveTo>
                  <a:cubicBezTo>
                    <a:pt x="173019" y="69028"/>
                    <a:pt x="346038" y="138057"/>
                    <a:pt x="462579" y="247426"/>
                  </a:cubicBezTo>
                  <a:cubicBezTo>
                    <a:pt x="579120" y="356795"/>
                    <a:pt x="639183" y="506505"/>
                    <a:pt x="699247" y="656216"/>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30" name="Picture 6" descr="C:\Users\jmahun\AppData\Local\Microsoft\Windows\Temporary Internet Files\Content.IE5\2WLLUSGO\MC900078807[1].wmf"/>
          <p:cNvPicPr>
            <a:picLocks noChangeAspect="1" noChangeArrowheads="1"/>
          </p:cNvPicPr>
          <p:nvPr/>
        </p:nvPicPr>
        <p:blipFill>
          <a:blip r:embed="rId2" cstate="print"/>
          <a:srcRect/>
          <a:stretch>
            <a:fillRect/>
          </a:stretch>
        </p:blipFill>
        <p:spPr bwMode="auto">
          <a:xfrm>
            <a:off x="3343602" y="3781367"/>
            <a:ext cx="1904804" cy="1221608"/>
          </a:xfrm>
          <a:prstGeom prst="rect">
            <a:avLst/>
          </a:prstGeom>
          <a:noFill/>
        </p:spPr>
      </p:pic>
    </p:spTree>
    <p:extLst>
      <p:ext uri="{BB962C8B-B14F-4D97-AF65-F5344CB8AC3E}">
        <p14:creationId xmlns:p14="http://schemas.microsoft.com/office/powerpoint/2010/main" val="427822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2"/>
            <a:r>
              <a:rPr lang="en-US" dirty="0"/>
              <a:t>1985 Sauser and Jaquish purchase lots in new </a:t>
            </a:r>
            <a:r>
              <a:rPr lang="en-US" dirty="0" err="1"/>
              <a:t>subdiv</a:t>
            </a:r>
            <a:r>
              <a:rPr lang="en-US" dirty="0"/>
              <a:t>. </a:t>
            </a:r>
          </a:p>
          <a:p>
            <a:pPr lvl="3"/>
            <a:r>
              <a:rPr lang="en-US" dirty="0"/>
              <a:t>Each lot 250.0’ wide on plat.</a:t>
            </a:r>
          </a:p>
          <a:p>
            <a:pPr lvl="3"/>
            <a:r>
              <a:rPr lang="en-US" dirty="0"/>
              <a:t>Mon A &amp; C: </a:t>
            </a:r>
            <a:r>
              <a:rPr lang="en-US" i="1" dirty="0"/>
              <a:t>deed</a:t>
            </a:r>
            <a:r>
              <a:rPr lang="en-US" dirty="0"/>
              <a:t> corners.</a:t>
            </a:r>
          </a:p>
          <a:p>
            <a:pPr lvl="2"/>
            <a:r>
              <a:rPr lang="en-US" dirty="0"/>
              <a:t>Jaquish &amp; Sauser: title, ownership, &amp; possession to line AC.</a:t>
            </a:r>
          </a:p>
        </p:txBody>
      </p:sp>
      <p:grpSp>
        <p:nvGrpSpPr>
          <p:cNvPr id="4" name="Group 3"/>
          <p:cNvGrpSpPr/>
          <p:nvPr>
            <p:custDataLst>
              <p:tags r:id="rId1"/>
            </p:custDataLst>
          </p:nvPr>
        </p:nvGrpSpPr>
        <p:grpSpPr>
          <a:xfrm>
            <a:off x="1696922" y="3246120"/>
            <a:ext cx="2798065" cy="2861337"/>
            <a:chOff x="1696922" y="3548743"/>
            <a:chExt cx="2798065" cy="2861337"/>
          </a:xfrm>
        </p:grpSpPr>
        <p:sp>
          <p:nvSpPr>
            <p:cNvPr id="18" name="Rectangle 17"/>
            <p:cNvSpPr/>
            <p:nvPr/>
          </p:nvSpPr>
          <p:spPr>
            <a:xfrm>
              <a:off x="1730828" y="3603170"/>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Sauser</a:t>
              </a:r>
              <a:endParaRPr lang="en-US" sz="1600" dirty="0">
                <a:solidFill>
                  <a:schemeClr val="tx1"/>
                </a:solidFill>
              </a:endParaRPr>
            </a:p>
            <a:p>
              <a:pPr algn="ctr"/>
              <a:r>
                <a:rPr lang="en-US" sz="1600" dirty="0">
                  <a:solidFill>
                    <a:schemeClr val="tx1"/>
                  </a:solidFill>
                </a:rPr>
                <a:t>Lot 4</a:t>
              </a:r>
            </a:p>
          </p:txBody>
        </p:sp>
        <p:sp>
          <p:nvSpPr>
            <p:cNvPr id="19" name="Rectangle 18"/>
            <p:cNvSpPr/>
            <p:nvPr/>
          </p:nvSpPr>
          <p:spPr>
            <a:xfrm>
              <a:off x="3102428" y="3603170"/>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Jaquish</a:t>
              </a:r>
              <a:endParaRPr lang="en-US" sz="1600" dirty="0">
                <a:solidFill>
                  <a:schemeClr val="tx1"/>
                </a:solidFill>
              </a:endParaRPr>
            </a:p>
            <a:p>
              <a:pPr algn="ctr"/>
              <a:r>
                <a:rPr lang="en-US" sz="1600" dirty="0">
                  <a:solidFill>
                    <a:schemeClr val="tx1"/>
                  </a:solidFill>
                </a:rPr>
                <a:t>Lot 5</a:t>
              </a:r>
            </a:p>
          </p:txBody>
        </p:sp>
        <p:sp>
          <p:nvSpPr>
            <p:cNvPr id="8" name="Oval 7"/>
            <p:cNvSpPr/>
            <p:nvPr/>
          </p:nvSpPr>
          <p:spPr>
            <a:xfrm>
              <a:off x="4437366" y="3573818"/>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97611" y="3566376"/>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73204" y="3572439"/>
              <a:ext cx="54864" cy="54864"/>
            </a:xfrm>
            <a:prstGeom prst="ellipse">
              <a:avLst/>
            </a:prstGeom>
            <a:solidFill>
              <a:schemeClr val="tx1"/>
            </a:solidFill>
            <a:ln w="9525">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40123" y="5768396"/>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96922" y="577100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65256" y="5779167"/>
              <a:ext cx="54864" cy="54864"/>
            </a:xfrm>
            <a:prstGeom prst="ellipse">
              <a:avLst/>
            </a:prstGeom>
            <a:solidFill>
              <a:schemeClr val="tx1"/>
            </a:solidFill>
            <a:ln w="9525">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73557" y="623476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01160" y="6102303"/>
              <a:ext cx="1786066" cy="307777"/>
            </a:xfrm>
            <a:prstGeom prst="rect">
              <a:avLst/>
            </a:prstGeom>
            <a:noFill/>
          </p:spPr>
          <p:txBody>
            <a:bodyPr wrap="none" rtlCol="0">
              <a:spAutoFit/>
            </a:bodyPr>
            <a:lstStyle/>
            <a:p>
              <a:r>
                <a:rPr lang="en-US" sz="1400" dirty="0"/>
                <a:t>Original monuments</a:t>
              </a:r>
            </a:p>
          </p:txBody>
        </p:sp>
        <p:sp>
          <p:nvSpPr>
            <p:cNvPr id="16" name="TextBox 15"/>
            <p:cNvSpPr txBox="1"/>
            <p:nvPr/>
          </p:nvSpPr>
          <p:spPr>
            <a:xfrm>
              <a:off x="2135953" y="3586576"/>
              <a:ext cx="671979" cy="307777"/>
            </a:xfrm>
            <a:prstGeom prst="rect">
              <a:avLst/>
            </a:prstGeom>
            <a:noFill/>
          </p:spPr>
          <p:txBody>
            <a:bodyPr wrap="none" rtlCol="0">
              <a:spAutoFit/>
            </a:bodyPr>
            <a:lstStyle/>
            <a:p>
              <a:pPr algn="ctr"/>
              <a:r>
                <a:rPr lang="en-US" sz="1400" dirty="0"/>
                <a:t>250.0’</a:t>
              </a:r>
            </a:p>
          </p:txBody>
        </p:sp>
        <p:sp>
          <p:nvSpPr>
            <p:cNvPr id="17" name="TextBox 16"/>
            <p:cNvSpPr txBox="1"/>
            <p:nvPr/>
          </p:nvSpPr>
          <p:spPr>
            <a:xfrm>
              <a:off x="3519584" y="3586558"/>
              <a:ext cx="671979" cy="307777"/>
            </a:xfrm>
            <a:prstGeom prst="rect">
              <a:avLst/>
            </a:prstGeom>
            <a:noFill/>
          </p:spPr>
          <p:txBody>
            <a:bodyPr wrap="none" rtlCol="0">
              <a:spAutoFit/>
            </a:bodyPr>
            <a:lstStyle/>
            <a:p>
              <a:pPr algn="ctr"/>
              <a:r>
                <a:rPr lang="en-US" sz="1400" dirty="0"/>
                <a:t>250.0’</a:t>
              </a:r>
            </a:p>
          </p:txBody>
        </p:sp>
        <p:sp>
          <p:nvSpPr>
            <p:cNvPr id="20" name="TextBox 19"/>
            <p:cNvSpPr txBox="1"/>
            <p:nvPr/>
          </p:nvSpPr>
          <p:spPr>
            <a:xfrm>
              <a:off x="3091543" y="5562604"/>
              <a:ext cx="304892" cy="307777"/>
            </a:xfrm>
            <a:prstGeom prst="rect">
              <a:avLst/>
            </a:prstGeom>
            <a:noFill/>
          </p:spPr>
          <p:txBody>
            <a:bodyPr wrap="none" rtlCol="0">
              <a:spAutoFit/>
            </a:bodyPr>
            <a:lstStyle/>
            <a:p>
              <a:r>
                <a:rPr lang="en-US" sz="1400" dirty="0">
                  <a:solidFill>
                    <a:srgbClr val="C00000"/>
                  </a:solidFill>
                </a:rPr>
                <a:t>A</a:t>
              </a:r>
            </a:p>
          </p:txBody>
        </p:sp>
        <p:sp>
          <p:nvSpPr>
            <p:cNvPr id="21" name="TextBox 20"/>
            <p:cNvSpPr txBox="1"/>
            <p:nvPr/>
          </p:nvSpPr>
          <p:spPr>
            <a:xfrm>
              <a:off x="3113314" y="3548743"/>
              <a:ext cx="314510" cy="307777"/>
            </a:xfrm>
            <a:prstGeom prst="rect">
              <a:avLst/>
            </a:prstGeom>
            <a:noFill/>
          </p:spPr>
          <p:txBody>
            <a:bodyPr wrap="none" rtlCol="0">
              <a:spAutoFit/>
            </a:bodyPr>
            <a:lstStyle/>
            <a:p>
              <a:r>
                <a:rPr lang="en-US" sz="1400" dirty="0">
                  <a:solidFill>
                    <a:srgbClr val="C00000"/>
                  </a:solidFill>
                </a:rPr>
                <a:t>C</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2"/>
            <a:r>
              <a:rPr lang="en-US" dirty="0"/>
              <a:t>1990: </a:t>
            </a:r>
            <a:r>
              <a:rPr lang="en-US" dirty="0" err="1"/>
              <a:t>Jaquish</a:t>
            </a:r>
            <a:r>
              <a:rPr lang="en-US" dirty="0"/>
              <a:t> puts up fence along westerly line. </a:t>
            </a:r>
          </a:p>
          <a:p>
            <a:pPr lvl="3"/>
            <a:r>
              <a:rPr lang="en-US" dirty="0"/>
              <a:t>Finds </a:t>
            </a:r>
            <a:r>
              <a:rPr lang="en-US" dirty="0" err="1"/>
              <a:t>mon</a:t>
            </a:r>
            <a:r>
              <a:rPr lang="en-US" dirty="0"/>
              <a:t> at C but not at A. </a:t>
            </a:r>
          </a:p>
          <a:p>
            <a:pPr lvl="3"/>
            <a:r>
              <a:rPr lang="en-US" dirty="0"/>
              <a:t>Paces 250’ from SE </a:t>
            </a:r>
            <a:r>
              <a:rPr lang="en-US" dirty="0" err="1"/>
              <a:t>cor</a:t>
            </a:r>
            <a:r>
              <a:rPr lang="en-US" dirty="0"/>
              <a:t> to locate S end of fence</a:t>
            </a:r>
          </a:p>
          <a:p>
            <a:pPr lvl="3"/>
            <a:r>
              <a:rPr lang="en-US" dirty="0"/>
              <a:t>Plants, mow, etc, with respect to the fence.</a:t>
            </a:r>
          </a:p>
        </p:txBody>
      </p:sp>
      <p:grpSp>
        <p:nvGrpSpPr>
          <p:cNvPr id="14" name="Group 13"/>
          <p:cNvGrpSpPr/>
          <p:nvPr/>
        </p:nvGrpSpPr>
        <p:grpSpPr>
          <a:xfrm>
            <a:off x="1696922" y="3243943"/>
            <a:ext cx="2798065" cy="2861337"/>
            <a:chOff x="1696922" y="3548743"/>
            <a:chExt cx="2798065" cy="2861337"/>
          </a:xfrm>
        </p:grpSpPr>
        <p:grpSp>
          <p:nvGrpSpPr>
            <p:cNvPr id="4" name="Group 3"/>
            <p:cNvGrpSpPr/>
            <p:nvPr/>
          </p:nvGrpSpPr>
          <p:grpSpPr>
            <a:xfrm>
              <a:off x="1696922" y="3566376"/>
              <a:ext cx="2798065" cy="2843704"/>
              <a:chOff x="5049722" y="3272462"/>
              <a:chExt cx="2798065" cy="2843704"/>
            </a:xfrm>
          </p:grpSpPr>
          <p:grpSp>
            <p:nvGrpSpPr>
              <p:cNvPr id="5" name="Group 9"/>
              <p:cNvGrpSpPr/>
              <p:nvPr/>
            </p:nvGrpSpPr>
            <p:grpSpPr>
              <a:xfrm>
                <a:off x="5083628" y="3309256"/>
                <a:ext cx="2743200" cy="2209801"/>
                <a:chOff x="5029200" y="3200400"/>
                <a:chExt cx="2743200" cy="1828800"/>
              </a:xfrm>
            </p:grpSpPr>
            <p:sp>
              <p:nvSpPr>
                <p:cNvPr id="16" name="Rectangle 15"/>
                <p:cNvSpPr/>
                <p:nvPr/>
              </p:nvSpPr>
              <p:spPr>
                <a:xfrm>
                  <a:off x="5029200" y="3200400"/>
                  <a:ext cx="1371600" cy="1828800"/>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Sauser</a:t>
                  </a:r>
                  <a:endParaRPr lang="en-US" sz="1600" dirty="0">
                    <a:solidFill>
                      <a:schemeClr val="tx1"/>
                    </a:solidFill>
                  </a:endParaRPr>
                </a:p>
                <a:p>
                  <a:pPr algn="ctr"/>
                  <a:r>
                    <a:rPr lang="en-US" sz="1600" dirty="0">
                      <a:solidFill>
                        <a:schemeClr val="tx1"/>
                      </a:solidFill>
                    </a:rPr>
                    <a:t>Lot 4</a:t>
                  </a:r>
                </a:p>
              </p:txBody>
            </p:sp>
            <p:sp>
              <p:nvSpPr>
                <p:cNvPr id="17" name="Rectangle 16"/>
                <p:cNvSpPr/>
                <p:nvPr/>
              </p:nvSpPr>
              <p:spPr>
                <a:xfrm>
                  <a:off x="6400800" y="3200400"/>
                  <a:ext cx="1371600" cy="1828800"/>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Jaquish</a:t>
                  </a:r>
                  <a:endParaRPr lang="en-US" sz="1600" dirty="0">
                    <a:solidFill>
                      <a:schemeClr val="tx1"/>
                    </a:solidFill>
                  </a:endParaRPr>
                </a:p>
                <a:p>
                  <a:pPr algn="ctr"/>
                  <a:r>
                    <a:rPr lang="en-US" sz="1600" dirty="0">
                      <a:solidFill>
                        <a:schemeClr val="tx1"/>
                      </a:solidFill>
                    </a:rPr>
                    <a:t>Lot 5</a:t>
                  </a:r>
                </a:p>
              </p:txBody>
            </p:sp>
          </p:grpSp>
          <p:sp>
            <p:nvSpPr>
              <p:cNvPr id="6" name="Oval 5"/>
              <p:cNvSpPr/>
              <p:nvPr/>
            </p:nvSpPr>
            <p:spPr>
              <a:xfrm>
                <a:off x="7790166" y="3279904"/>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50411" y="3272462"/>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26004" y="3278525"/>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92923" y="5474482"/>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49722" y="5477089"/>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18056" y="548525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26357" y="5940849"/>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53960" y="5808389"/>
                <a:ext cx="1786066" cy="307777"/>
              </a:xfrm>
              <a:prstGeom prst="rect">
                <a:avLst/>
              </a:prstGeom>
              <a:noFill/>
            </p:spPr>
            <p:txBody>
              <a:bodyPr wrap="none" rtlCol="0">
                <a:spAutoFit/>
              </a:bodyPr>
              <a:lstStyle/>
              <a:p>
                <a:r>
                  <a:rPr lang="en-US" sz="1400" dirty="0"/>
                  <a:t>Original monuments</a:t>
                </a:r>
              </a:p>
            </p:txBody>
          </p:sp>
        </p:grpSp>
        <p:grpSp>
          <p:nvGrpSpPr>
            <p:cNvPr id="18" name="Group 17"/>
            <p:cNvGrpSpPr/>
            <p:nvPr/>
          </p:nvGrpSpPr>
          <p:grpSpPr>
            <a:xfrm>
              <a:off x="2922814" y="5770516"/>
              <a:ext cx="88175" cy="88175"/>
              <a:chOff x="2922814" y="5770516"/>
              <a:chExt cx="88175" cy="88175"/>
            </a:xfrm>
          </p:grpSpPr>
          <p:cxnSp>
            <p:nvCxnSpPr>
              <p:cNvPr id="19" name="Straight Connector 18"/>
              <p:cNvCxnSpPr/>
              <p:nvPr/>
            </p:nvCxnSpPr>
            <p:spPr>
              <a:xfrm>
                <a:off x="2926079" y="5770516"/>
                <a:ext cx="84910" cy="84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22814" y="5770517"/>
                <a:ext cx="88174" cy="88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135953" y="3586576"/>
              <a:ext cx="671979" cy="307777"/>
            </a:xfrm>
            <a:prstGeom prst="rect">
              <a:avLst/>
            </a:prstGeom>
            <a:noFill/>
          </p:spPr>
          <p:txBody>
            <a:bodyPr wrap="none" rtlCol="0">
              <a:spAutoFit/>
            </a:bodyPr>
            <a:lstStyle/>
            <a:p>
              <a:pPr algn="ctr"/>
              <a:r>
                <a:rPr lang="en-US" sz="1400" dirty="0"/>
                <a:t>250.0’</a:t>
              </a:r>
            </a:p>
          </p:txBody>
        </p:sp>
        <p:sp>
          <p:nvSpPr>
            <p:cNvPr id="22" name="TextBox 21"/>
            <p:cNvSpPr txBox="1"/>
            <p:nvPr/>
          </p:nvSpPr>
          <p:spPr>
            <a:xfrm>
              <a:off x="3519584" y="3586558"/>
              <a:ext cx="671979" cy="307777"/>
            </a:xfrm>
            <a:prstGeom prst="rect">
              <a:avLst/>
            </a:prstGeom>
            <a:noFill/>
          </p:spPr>
          <p:txBody>
            <a:bodyPr wrap="none" rtlCol="0">
              <a:spAutoFit/>
            </a:bodyPr>
            <a:lstStyle/>
            <a:p>
              <a:pPr algn="ctr"/>
              <a:r>
                <a:rPr lang="en-US" sz="1400" dirty="0"/>
                <a:t>250.0’</a:t>
              </a:r>
            </a:p>
          </p:txBody>
        </p:sp>
        <p:sp>
          <p:nvSpPr>
            <p:cNvPr id="24" name="TextBox 23"/>
            <p:cNvSpPr txBox="1"/>
            <p:nvPr/>
          </p:nvSpPr>
          <p:spPr>
            <a:xfrm>
              <a:off x="3113314" y="3548743"/>
              <a:ext cx="314510" cy="307777"/>
            </a:xfrm>
            <a:prstGeom prst="rect">
              <a:avLst/>
            </a:prstGeom>
            <a:noFill/>
          </p:spPr>
          <p:txBody>
            <a:bodyPr wrap="none" rtlCol="0">
              <a:spAutoFit/>
            </a:bodyPr>
            <a:lstStyle/>
            <a:p>
              <a:r>
                <a:rPr lang="en-US" sz="1400" dirty="0">
                  <a:solidFill>
                    <a:srgbClr val="C00000"/>
                  </a:solidFill>
                </a:rPr>
                <a:t>C</a:t>
              </a:r>
            </a:p>
          </p:txBody>
        </p:sp>
        <p:sp>
          <p:nvSpPr>
            <p:cNvPr id="25" name="TextBox 24"/>
            <p:cNvSpPr txBox="1"/>
            <p:nvPr/>
          </p:nvSpPr>
          <p:spPr>
            <a:xfrm>
              <a:off x="3091543" y="5562604"/>
              <a:ext cx="304892" cy="307777"/>
            </a:xfrm>
            <a:prstGeom prst="rect">
              <a:avLst/>
            </a:prstGeom>
            <a:noFill/>
          </p:spPr>
          <p:txBody>
            <a:bodyPr wrap="none" rtlCol="0">
              <a:spAutoFit/>
            </a:bodyPr>
            <a:lstStyle/>
            <a:p>
              <a:r>
                <a:rPr lang="en-US" sz="1400" dirty="0">
                  <a:solidFill>
                    <a:srgbClr val="C00000"/>
                  </a:solidFill>
                </a:rPr>
                <a:t>A</a:t>
              </a:r>
            </a:p>
          </p:txBody>
        </p:sp>
        <p:sp>
          <p:nvSpPr>
            <p:cNvPr id="26" name="TextBox 25"/>
            <p:cNvSpPr txBox="1"/>
            <p:nvPr/>
          </p:nvSpPr>
          <p:spPr>
            <a:xfrm>
              <a:off x="2688761" y="5562603"/>
              <a:ext cx="304892" cy="307777"/>
            </a:xfrm>
            <a:prstGeom prst="rect">
              <a:avLst/>
            </a:prstGeom>
            <a:noFill/>
          </p:spPr>
          <p:txBody>
            <a:bodyPr wrap="none" rtlCol="0">
              <a:spAutoFit/>
            </a:bodyPr>
            <a:lstStyle/>
            <a:p>
              <a:r>
                <a:rPr lang="en-US" sz="1400" dirty="0"/>
                <a:t>B</a:t>
              </a:r>
            </a:p>
          </p:txBody>
        </p:sp>
      </p:grpSp>
      <p:cxnSp>
        <p:nvCxnSpPr>
          <p:cNvPr id="15" name="Straight Connector 14">
            <a:extLst>
              <a:ext uri="{FF2B5EF4-FFF2-40B4-BE49-F238E27FC236}">
                <a16:creationId xmlns:a16="http://schemas.microsoft.com/office/drawing/2014/main" id="{1B7D4574-653D-77B5-09B4-EC358CF97497}"/>
              </a:ext>
            </a:extLst>
          </p:cNvPr>
          <p:cNvCxnSpPr/>
          <p:nvPr/>
        </p:nvCxnSpPr>
        <p:spPr>
          <a:xfrm flipH="1">
            <a:off x="2969664" y="3297742"/>
            <a:ext cx="130632" cy="22206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2"/>
            <a:r>
              <a:rPr lang="en-US" dirty="0"/>
              <a:t>Today: </a:t>
            </a:r>
            <a:r>
              <a:rPr lang="en-US" dirty="0" err="1"/>
              <a:t>Sauser</a:t>
            </a:r>
            <a:r>
              <a:rPr lang="en-US" dirty="0"/>
              <a:t> has a survey performed.</a:t>
            </a:r>
          </a:p>
          <a:p>
            <a:pPr lvl="3"/>
            <a:r>
              <a:rPr lang="en-US" dirty="0"/>
              <a:t>Original monument at A is found; </a:t>
            </a:r>
          </a:p>
          <a:p>
            <a:pPr lvl="3"/>
            <a:r>
              <a:rPr lang="en-US" sz="2000" dirty="0"/>
              <a:t>S end of fence is 4.5 ft into </a:t>
            </a:r>
            <a:r>
              <a:rPr lang="en-US" sz="2000" dirty="0" err="1"/>
              <a:t>Sauser's</a:t>
            </a:r>
            <a:r>
              <a:rPr lang="en-US" sz="2000" dirty="0"/>
              <a:t> property.</a:t>
            </a:r>
          </a:p>
        </p:txBody>
      </p:sp>
      <p:grpSp>
        <p:nvGrpSpPr>
          <p:cNvPr id="4" name="Group 3"/>
          <p:cNvGrpSpPr/>
          <p:nvPr/>
        </p:nvGrpSpPr>
        <p:grpSpPr>
          <a:xfrm>
            <a:off x="1696922" y="3246120"/>
            <a:ext cx="2798065" cy="2861337"/>
            <a:chOff x="1696922" y="3548743"/>
            <a:chExt cx="2798065" cy="2861337"/>
          </a:xfrm>
        </p:grpSpPr>
        <p:grpSp>
          <p:nvGrpSpPr>
            <p:cNvPr id="31" name="Group 30"/>
            <p:cNvGrpSpPr/>
            <p:nvPr/>
          </p:nvGrpSpPr>
          <p:grpSpPr>
            <a:xfrm>
              <a:off x="1696922" y="3566376"/>
              <a:ext cx="2798065" cy="2843704"/>
              <a:chOff x="5049722" y="3272462"/>
              <a:chExt cx="2798065" cy="2843704"/>
            </a:xfrm>
          </p:grpSpPr>
          <p:grpSp>
            <p:nvGrpSpPr>
              <p:cNvPr id="32" name="Group 9"/>
              <p:cNvGrpSpPr/>
              <p:nvPr/>
            </p:nvGrpSpPr>
            <p:grpSpPr>
              <a:xfrm>
                <a:off x="5083628" y="3309256"/>
                <a:ext cx="2743200" cy="2209801"/>
                <a:chOff x="5029200" y="3200400"/>
                <a:chExt cx="2743200" cy="1828800"/>
              </a:xfrm>
            </p:grpSpPr>
            <p:sp>
              <p:nvSpPr>
                <p:cNvPr id="43" name="Rectangle 42"/>
                <p:cNvSpPr/>
                <p:nvPr/>
              </p:nvSpPr>
              <p:spPr>
                <a:xfrm>
                  <a:off x="5029200" y="3200400"/>
                  <a:ext cx="1371600" cy="1828800"/>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Sauser</a:t>
                  </a:r>
                  <a:endParaRPr lang="en-US" sz="1600" dirty="0">
                    <a:solidFill>
                      <a:schemeClr val="tx1"/>
                    </a:solidFill>
                  </a:endParaRPr>
                </a:p>
                <a:p>
                  <a:pPr algn="ctr"/>
                  <a:r>
                    <a:rPr lang="en-US" sz="1600" dirty="0">
                      <a:solidFill>
                        <a:schemeClr val="tx1"/>
                      </a:solidFill>
                    </a:rPr>
                    <a:t>Lot 4</a:t>
                  </a:r>
                </a:p>
              </p:txBody>
            </p:sp>
            <p:sp>
              <p:nvSpPr>
                <p:cNvPr id="44" name="Rectangle 43"/>
                <p:cNvSpPr/>
                <p:nvPr/>
              </p:nvSpPr>
              <p:spPr>
                <a:xfrm>
                  <a:off x="6400800" y="3200400"/>
                  <a:ext cx="1371600" cy="1828800"/>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Jaquish</a:t>
                  </a:r>
                  <a:endParaRPr lang="en-US" sz="1600" dirty="0">
                    <a:solidFill>
                      <a:schemeClr val="tx1"/>
                    </a:solidFill>
                  </a:endParaRPr>
                </a:p>
                <a:p>
                  <a:pPr algn="ctr"/>
                  <a:r>
                    <a:rPr lang="en-US" sz="1600" dirty="0">
                      <a:solidFill>
                        <a:schemeClr val="tx1"/>
                      </a:solidFill>
                    </a:rPr>
                    <a:t>Lot 5</a:t>
                  </a:r>
                </a:p>
              </p:txBody>
            </p:sp>
          </p:grpSp>
          <p:sp>
            <p:nvSpPr>
              <p:cNvPr id="33" name="Oval 32"/>
              <p:cNvSpPr/>
              <p:nvPr/>
            </p:nvSpPr>
            <p:spPr>
              <a:xfrm>
                <a:off x="7790166" y="3279904"/>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50411" y="3272462"/>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426004" y="3278525"/>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792923" y="5474482"/>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049722" y="5477089"/>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18056" y="548525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726357" y="5940849"/>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53960" y="5808389"/>
                <a:ext cx="1786066" cy="307777"/>
              </a:xfrm>
              <a:prstGeom prst="rect">
                <a:avLst/>
              </a:prstGeom>
              <a:noFill/>
            </p:spPr>
            <p:txBody>
              <a:bodyPr wrap="none" rtlCol="0">
                <a:spAutoFit/>
              </a:bodyPr>
              <a:lstStyle/>
              <a:p>
                <a:r>
                  <a:rPr lang="en-US" sz="1400" dirty="0"/>
                  <a:t>Original monuments</a:t>
                </a:r>
              </a:p>
            </p:txBody>
          </p:sp>
        </p:grpSp>
        <p:cxnSp>
          <p:nvCxnSpPr>
            <p:cNvPr id="9" name="Straight Connector 8"/>
            <p:cNvCxnSpPr/>
            <p:nvPr/>
          </p:nvCxnSpPr>
          <p:spPr>
            <a:xfrm flipH="1">
              <a:off x="2969664" y="3600365"/>
              <a:ext cx="130632" cy="22206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70201" y="5870061"/>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93826" y="5865798"/>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746397" y="5975572"/>
              <a:ext cx="217410"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103409" y="5974506"/>
              <a:ext cx="21741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270741" y="5812516"/>
              <a:ext cx="473206" cy="307777"/>
            </a:xfrm>
            <a:prstGeom prst="rect">
              <a:avLst/>
            </a:prstGeom>
            <a:noFill/>
          </p:spPr>
          <p:txBody>
            <a:bodyPr wrap="none" rtlCol="0">
              <a:spAutoFit/>
            </a:bodyPr>
            <a:lstStyle/>
            <a:p>
              <a:r>
                <a:rPr lang="en-US" sz="1400" dirty="0">
                  <a:solidFill>
                    <a:srgbClr val="C00000"/>
                  </a:solidFill>
                </a:rPr>
                <a:t>4.5’</a:t>
              </a:r>
            </a:p>
          </p:txBody>
        </p:sp>
        <p:grpSp>
          <p:nvGrpSpPr>
            <p:cNvPr id="58" name="Group 57"/>
            <p:cNvGrpSpPr/>
            <p:nvPr/>
          </p:nvGrpSpPr>
          <p:grpSpPr>
            <a:xfrm>
              <a:off x="2922814" y="5770516"/>
              <a:ext cx="88175" cy="88175"/>
              <a:chOff x="2922814" y="5770516"/>
              <a:chExt cx="88175" cy="88175"/>
            </a:xfrm>
          </p:grpSpPr>
          <p:cxnSp>
            <p:nvCxnSpPr>
              <p:cNvPr id="54" name="Straight Connector 53"/>
              <p:cNvCxnSpPr/>
              <p:nvPr/>
            </p:nvCxnSpPr>
            <p:spPr>
              <a:xfrm>
                <a:off x="2926079" y="5770516"/>
                <a:ext cx="84910" cy="84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922814" y="5770517"/>
                <a:ext cx="88174" cy="88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135953" y="3586576"/>
              <a:ext cx="671979" cy="307777"/>
            </a:xfrm>
            <a:prstGeom prst="rect">
              <a:avLst/>
            </a:prstGeom>
            <a:noFill/>
          </p:spPr>
          <p:txBody>
            <a:bodyPr wrap="none" rtlCol="0">
              <a:spAutoFit/>
            </a:bodyPr>
            <a:lstStyle/>
            <a:p>
              <a:pPr algn="ctr"/>
              <a:r>
                <a:rPr lang="en-US" sz="1400" dirty="0"/>
                <a:t>250.0’</a:t>
              </a:r>
            </a:p>
          </p:txBody>
        </p:sp>
        <p:sp>
          <p:nvSpPr>
            <p:cNvPr id="60" name="TextBox 59"/>
            <p:cNvSpPr txBox="1"/>
            <p:nvPr/>
          </p:nvSpPr>
          <p:spPr>
            <a:xfrm>
              <a:off x="3519584" y="3586558"/>
              <a:ext cx="671979" cy="307777"/>
            </a:xfrm>
            <a:prstGeom prst="rect">
              <a:avLst/>
            </a:prstGeom>
            <a:noFill/>
          </p:spPr>
          <p:txBody>
            <a:bodyPr wrap="none" rtlCol="0">
              <a:spAutoFit/>
            </a:bodyPr>
            <a:lstStyle/>
            <a:p>
              <a:pPr algn="ctr"/>
              <a:r>
                <a:rPr lang="en-US" sz="1400" dirty="0"/>
                <a:t>250.0’</a:t>
              </a:r>
            </a:p>
          </p:txBody>
        </p:sp>
        <p:sp>
          <p:nvSpPr>
            <p:cNvPr id="61" name="TextBox 60"/>
            <p:cNvSpPr txBox="1"/>
            <p:nvPr/>
          </p:nvSpPr>
          <p:spPr>
            <a:xfrm>
              <a:off x="3091543" y="5562604"/>
              <a:ext cx="304892" cy="307777"/>
            </a:xfrm>
            <a:prstGeom prst="rect">
              <a:avLst/>
            </a:prstGeom>
            <a:noFill/>
          </p:spPr>
          <p:txBody>
            <a:bodyPr wrap="none" rtlCol="0">
              <a:spAutoFit/>
            </a:bodyPr>
            <a:lstStyle/>
            <a:p>
              <a:r>
                <a:rPr lang="en-US" sz="1400" dirty="0">
                  <a:solidFill>
                    <a:srgbClr val="C00000"/>
                  </a:solidFill>
                </a:rPr>
                <a:t>A</a:t>
              </a:r>
            </a:p>
          </p:txBody>
        </p:sp>
        <p:sp>
          <p:nvSpPr>
            <p:cNvPr id="62" name="TextBox 61"/>
            <p:cNvSpPr txBox="1"/>
            <p:nvPr/>
          </p:nvSpPr>
          <p:spPr>
            <a:xfrm>
              <a:off x="3113314" y="3548743"/>
              <a:ext cx="314510" cy="307777"/>
            </a:xfrm>
            <a:prstGeom prst="rect">
              <a:avLst/>
            </a:prstGeom>
            <a:noFill/>
          </p:spPr>
          <p:txBody>
            <a:bodyPr wrap="none" rtlCol="0">
              <a:spAutoFit/>
            </a:bodyPr>
            <a:lstStyle/>
            <a:p>
              <a:r>
                <a:rPr lang="en-US" sz="1400" dirty="0">
                  <a:solidFill>
                    <a:srgbClr val="C00000"/>
                  </a:solidFill>
                </a:rPr>
                <a:t>C</a:t>
              </a:r>
            </a:p>
          </p:txBody>
        </p:sp>
        <p:sp>
          <p:nvSpPr>
            <p:cNvPr id="63" name="TextBox 62"/>
            <p:cNvSpPr txBox="1"/>
            <p:nvPr/>
          </p:nvSpPr>
          <p:spPr>
            <a:xfrm>
              <a:off x="2688761" y="5562603"/>
              <a:ext cx="304892" cy="307777"/>
            </a:xfrm>
            <a:prstGeom prst="rect">
              <a:avLst/>
            </a:prstGeom>
            <a:noFill/>
          </p:spPr>
          <p:txBody>
            <a:bodyPr wrap="none" rtlCol="0">
              <a:spAutoFit/>
            </a:bodyPr>
            <a:lstStyle/>
            <a:p>
              <a:r>
                <a:rPr lang="en-US" sz="1400" dirty="0"/>
                <a:t>B</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2"/>
            <a:r>
              <a:rPr lang="en-US" dirty="0"/>
              <a:t>ACB: encroachment by </a:t>
            </a:r>
            <a:r>
              <a:rPr lang="en-US" dirty="0" err="1"/>
              <a:t>Jaquish</a:t>
            </a:r>
            <a:r>
              <a:rPr lang="en-US" dirty="0"/>
              <a:t> onto </a:t>
            </a:r>
            <a:r>
              <a:rPr lang="en-US" dirty="0" err="1"/>
              <a:t>Sauser's</a:t>
            </a:r>
            <a:r>
              <a:rPr lang="en-US" dirty="0"/>
              <a:t> property.</a:t>
            </a:r>
          </a:p>
          <a:p>
            <a:pPr lvl="2"/>
            <a:r>
              <a:rPr lang="en-US" dirty="0"/>
              <a:t>Both still have </a:t>
            </a:r>
            <a:r>
              <a:rPr lang="en-US" b="1" dirty="0"/>
              <a:t>deeds</a:t>
            </a:r>
            <a:r>
              <a:rPr lang="en-US" dirty="0"/>
              <a:t> to the same line: AC.</a:t>
            </a:r>
          </a:p>
          <a:p>
            <a:pPr lvl="2"/>
            <a:r>
              <a:rPr lang="en-US" dirty="0" err="1"/>
              <a:t>Jaquish</a:t>
            </a:r>
            <a:r>
              <a:rPr lang="en-US" dirty="0"/>
              <a:t> has </a:t>
            </a:r>
            <a:r>
              <a:rPr lang="en-US" b="1" dirty="0"/>
              <a:t>possession</a:t>
            </a:r>
            <a:r>
              <a:rPr lang="en-US" dirty="0"/>
              <a:t> to line BC.</a:t>
            </a:r>
          </a:p>
        </p:txBody>
      </p:sp>
      <p:grpSp>
        <p:nvGrpSpPr>
          <p:cNvPr id="34" name="Group 33">
            <a:extLst>
              <a:ext uri="{FF2B5EF4-FFF2-40B4-BE49-F238E27FC236}">
                <a16:creationId xmlns:a16="http://schemas.microsoft.com/office/drawing/2014/main" id="{021B2368-CAB4-4C33-638A-EE3270B2EDF5}"/>
              </a:ext>
            </a:extLst>
          </p:cNvPr>
          <p:cNvGrpSpPr/>
          <p:nvPr/>
        </p:nvGrpSpPr>
        <p:grpSpPr>
          <a:xfrm>
            <a:off x="1696922" y="3246120"/>
            <a:ext cx="2798065" cy="2861337"/>
            <a:chOff x="1696922" y="3246120"/>
            <a:chExt cx="2798065" cy="2861337"/>
          </a:xfrm>
        </p:grpSpPr>
        <p:sp>
          <p:nvSpPr>
            <p:cNvPr id="15" name="Rectangle 14"/>
            <p:cNvSpPr/>
            <p:nvPr/>
          </p:nvSpPr>
          <p:spPr>
            <a:xfrm>
              <a:off x="1730828" y="3300547"/>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Sauser</a:t>
              </a:r>
              <a:endParaRPr lang="en-US" sz="1600" dirty="0">
                <a:solidFill>
                  <a:schemeClr val="tx1"/>
                </a:solidFill>
              </a:endParaRPr>
            </a:p>
            <a:p>
              <a:pPr algn="ctr"/>
              <a:r>
                <a:rPr lang="en-US" sz="1600" dirty="0">
                  <a:solidFill>
                    <a:schemeClr val="tx1"/>
                  </a:solidFill>
                </a:rPr>
                <a:t>Lot 4</a:t>
              </a:r>
            </a:p>
          </p:txBody>
        </p:sp>
        <p:sp>
          <p:nvSpPr>
            <p:cNvPr id="16" name="Rectangle 15"/>
            <p:cNvSpPr/>
            <p:nvPr/>
          </p:nvSpPr>
          <p:spPr>
            <a:xfrm>
              <a:off x="3102428" y="3300547"/>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Jaquish</a:t>
              </a:r>
              <a:endParaRPr lang="en-US" sz="1600" dirty="0">
                <a:solidFill>
                  <a:schemeClr val="tx1"/>
                </a:solidFill>
              </a:endParaRPr>
            </a:p>
            <a:p>
              <a:pPr algn="ctr"/>
              <a:r>
                <a:rPr lang="en-US" sz="1600" dirty="0">
                  <a:solidFill>
                    <a:schemeClr val="tx1"/>
                  </a:solidFill>
                </a:rPr>
                <a:t>Lot 5</a:t>
              </a:r>
            </a:p>
          </p:txBody>
        </p:sp>
        <p:sp>
          <p:nvSpPr>
            <p:cNvPr id="7" name="Oval 6"/>
            <p:cNvSpPr/>
            <p:nvPr/>
          </p:nvSpPr>
          <p:spPr>
            <a:xfrm>
              <a:off x="4437366" y="3271195"/>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97611" y="326375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73204" y="3269816"/>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40123" y="546577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96922" y="5468380"/>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73557" y="5932140"/>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01160" y="5799680"/>
              <a:ext cx="1786066" cy="307777"/>
            </a:xfrm>
            <a:prstGeom prst="rect">
              <a:avLst/>
            </a:prstGeom>
            <a:noFill/>
          </p:spPr>
          <p:txBody>
            <a:bodyPr wrap="none" rtlCol="0">
              <a:spAutoFit/>
            </a:bodyPr>
            <a:lstStyle/>
            <a:p>
              <a:r>
                <a:rPr lang="en-US" sz="1400" dirty="0"/>
                <a:t>Original monuments</a:t>
              </a:r>
            </a:p>
          </p:txBody>
        </p:sp>
        <p:cxnSp>
          <p:nvCxnSpPr>
            <p:cNvPr id="17" name="Straight Connector 16"/>
            <p:cNvCxnSpPr/>
            <p:nvPr/>
          </p:nvCxnSpPr>
          <p:spPr>
            <a:xfrm flipH="1">
              <a:off x="2969664" y="3297742"/>
              <a:ext cx="130632" cy="22206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0201" y="5567438"/>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93826" y="5563175"/>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746397" y="5672949"/>
              <a:ext cx="217410"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103409" y="5671883"/>
              <a:ext cx="21741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0741" y="5509893"/>
              <a:ext cx="473206" cy="307777"/>
            </a:xfrm>
            <a:prstGeom prst="rect">
              <a:avLst/>
            </a:prstGeom>
            <a:noFill/>
          </p:spPr>
          <p:txBody>
            <a:bodyPr wrap="none" rtlCol="0">
              <a:spAutoFit/>
            </a:bodyPr>
            <a:lstStyle/>
            <a:p>
              <a:r>
                <a:rPr lang="en-US" sz="1400" dirty="0">
                  <a:solidFill>
                    <a:srgbClr val="C00000"/>
                  </a:solidFill>
                </a:rPr>
                <a:t>4.5’</a:t>
              </a:r>
            </a:p>
          </p:txBody>
        </p:sp>
        <p:sp>
          <p:nvSpPr>
            <p:cNvPr id="26" name="TextBox 25"/>
            <p:cNvSpPr txBox="1"/>
            <p:nvPr/>
          </p:nvSpPr>
          <p:spPr>
            <a:xfrm>
              <a:off x="2135953" y="3283953"/>
              <a:ext cx="671979" cy="307777"/>
            </a:xfrm>
            <a:prstGeom prst="rect">
              <a:avLst/>
            </a:prstGeom>
            <a:noFill/>
          </p:spPr>
          <p:txBody>
            <a:bodyPr wrap="none" rtlCol="0">
              <a:spAutoFit/>
            </a:bodyPr>
            <a:lstStyle/>
            <a:p>
              <a:pPr algn="ctr"/>
              <a:r>
                <a:rPr lang="en-US" sz="1400" dirty="0"/>
                <a:t>250.0’</a:t>
              </a:r>
            </a:p>
          </p:txBody>
        </p:sp>
        <p:sp>
          <p:nvSpPr>
            <p:cNvPr id="27" name="TextBox 26"/>
            <p:cNvSpPr txBox="1"/>
            <p:nvPr/>
          </p:nvSpPr>
          <p:spPr>
            <a:xfrm>
              <a:off x="3519584" y="3283935"/>
              <a:ext cx="671979" cy="307777"/>
            </a:xfrm>
            <a:prstGeom prst="rect">
              <a:avLst/>
            </a:prstGeom>
            <a:noFill/>
          </p:spPr>
          <p:txBody>
            <a:bodyPr wrap="none" rtlCol="0">
              <a:spAutoFit/>
            </a:bodyPr>
            <a:lstStyle/>
            <a:p>
              <a:pPr algn="ctr"/>
              <a:r>
                <a:rPr lang="en-US" sz="1400" dirty="0"/>
                <a:t>250.0’</a:t>
              </a:r>
            </a:p>
          </p:txBody>
        </p:sp>
        <p:sp>
          <p:nvSpPr>
            <p:cNvPr id="29" name="TextBox 28"/>
            <p:cNvSpPr txBox="1"/>
            <p:nvPr/>
          </p:nvSpPr>
          <p:spPr>
            <a:xfrm>
              <a:off x="3113314" y="3246120"/>
              <a:ext cx="314510" cy="307777"/>
            </a:xfrm>
            <a:prstGeom prst="rect">
              <a:avLst/>
            </a:prstGeom>
            <a:noFill/>
          </p:spPr>
          <p:txBody>
            <a:bodyPr wrap="none" rtlCol="0">
              <a:spAutoFit/>
            </a:bodyPr>
            <a:lstStyle/>
            <a:p>
              <a:r>
                <a:rPr lang="en-US" sz="1400" dirty="0">
                  <a:solidFill>
                    <a:srgbClr val="C00000"/>
                  </a:solidFill>
                </a:rPr>
                <a:t>C</a:t>
              </a:r>
            </a:p>
          </p:txBody>
        </p:sp>
        <p:sp>
          <p:nvSpPr>
            <p:cNvPr id="30" name="TextBox 29"/>
            <p:cNvSpPr txBox="1"/>
            <p:nvPr/>
          </p:nvSpPr>
          <p:spPr>
            <a:xfrm>
              <a:off x="2688761" y="5259980"/>
              <a:ext cx="304892" cy="307777"/>
            </a:xfrm>
            <a:prstGeom prst="rect">
              <a:avLst/>
            </a:prstGeom>
            <a:noFill/>
          </p:spPr>
          <p:txBody>
            <a:bodyPr wrap="none" rtlCol="0">
              <a:spAutoFit/>
            </a:bodyPr>
            <a:lstStyle/>
            <a:p>
              <a:r>
                <a:rPr lang="en-US" sz="1400" dirty="0"/>
                <a:t>B</a:t>
              </a:r>
            </a:p>
          </p:txBody>
        </p:sp>
        <p:sp>
          <p:nvSpPr>
            <p:cNvPr id="31" name="Freeform: Shape 30">
              <a:extLst>
                <a:ext uri="{FF2B5EF4-FFF2-40B4-BE49-F238E27FC236}">
                  <a16:creationId xmlns:a16="http://schemas.microsoft.com/office/drawing/2014/main" id="{A038C4B2-5564-BFEB-D22C-F314433173EA}"/>
                </a:ext>
              </a:extLst>
            </p:cNvPr>
            <p:cNvSpPr/>
            <p:nvPr/>
          </p:nvSpPr>
          <p:spPr>
            <a:xfrm>
              <a:off x="2966644" y="3293215"/>
              <a:ext cx="137503" cy="2224123"/>
            </a:xfrm>
            <a:custGeom>
              <a:avLst/>
              <a:gdLst>
                <a:gd name="connsiteX0" fmla="*/ 0 w 137503"/>
                <a:gd name="connsiteY0" fmla="*/ 2224123 h 2224123"/>
                <a:gd name="connsiteX1" fmla="*/ 137503 w 137503"/>
                <a:gd name="connsiteY1" fmla="*/ 0 h 2224123"/>
                <a:gd name="connsiteX2" fmla="*/ 130628 w 137503"/>
                <a:gd name="connsiteY2" fmla="*/ 2206935 h 2224123"/>
                <a:gd name="connsiteX3" fmla="*/ 0 w 137503"/>
                <a:gd name="connsiteY3" fmla="*/ 2224123 h 2224123"/>
              </a:gdLst>
              <a:ahLst/>
              <a:cxnLst>
                <a:cxn ang="0">
                  <a:pos x="connsiteX0" y="connsiteY0"/>
                </a:cxn>
                <a:cxn ang="0">
                  <a:pos x="connsiteX1" y="connsiteY1"/>
                </a:cxn>
                <a:cxn ang="0">
                  <a:pos x="connsiteX2" y="connsiteY2"/>
                </a:cxn>
                <a:cxn ang="0">
                  <a:pos x="connsiteX3" y="connsiteY3"/>
                </a:cxn>
              </a:cxnLst>
              <a:rect l="l" t="t" r="r" b="b"/>
              <a:pathLst>
                <a:path w="137503" h="2224123">
                  <a:moveTo>
                    <a:pt x="0" y="2224123"/>
                  </a:moveTo>
                  <a:lnTo>
                    <a:pt x="137503" y="0"/>
                  </a:lnTo>
                  <a:cubicBezTo>
                    <a:pt x="135211" y="735645"/>
                    <a:pt x="132920" y="1471290"/>
                    <a:pt x="130628" y="2206935"/>
                  </a:cubicBezTo>
                  <a:lnTo>
                    <a:pt x="0" y="2224123"/>
                  </a:lnTo>
                  <a:close/>
                </a:path>
              </a:pathLst>
            </a:custGeom>
            <a:pattFill prst="openDmnd">
              <a:fgClr>
                <a:schemeClr val="tx1">
                  <a:lumMod val="65000"/>
                  <a:lumOff val="35000"/>
                </a:schemeClr>
              </a:fgClr>
              <a:bgClr>
                <a:schemeClr val="tx2">
                  <a:lumMod val="20000"/>
                  <a:lumOff val="8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65256" y="5476544"/>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2922814" y="5467893"/>
              <a:ext cx="88175" cy="88175"/>
              <a:chOff x="2922814" y="5770516"/>
              <a:chExt cx="88175" cy="88175"/>
            </a:xfrm>
          </p:grpSpPr>
          <p:cxnSp>
            <p:nvCxnSpPr>
              <p:cNvPr id="24" name="Straight Connector 23"/>
              <p:cNvCxnSpPr/>
              <p:nvPr/>
            </p:nvCxnSpPr>
            <p:spPr>
              <a:xfrm>
                <a:off x="2926079" y="5770516"/>
                <a:ext cx="84910" cy="84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922814" y="5770517"/>
                <a:ext cx="88174" cy="88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36A80398-A759-AF75-9970-83FEF6516999}"/>
                </a:ext>
              </a:extLst>
            </p:cNvPr>
            <p:cNvSpPr txBox="1"/>
            <p:nvPr/>
          </p:nvSpPr>
          <p:spPr>
            <a:xfrm>
              <a:off x="3091543" y="5259981"/>
              <a:ext cx="304892" cy="307777"/>
            </a:xfrm>
            <a:prstGeom prst="rect">
              <a:avLst/>
            </a:prstGeom>
            <a:noFill/>
          </p:spPr>
          <p:txBody>
            <a:bodyPr wrap="none" rtlCol="0">
              <a:spAutoFit/>
            </a:bodyPr>
            <a:lstStyle/>
            <a:p>
              <a:r>
                <a:rPr lang="en-US" sz="1400" dirty="0">
                  <a:solidFill>
                    <a:srgbClr val="C00000"/>
                  </a:solidFill>
                </a:rPr>
                <a:t>A</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AC1BDED-13F4-6F0E-E470-479CB8D2E64B}"/>
              </a:ext>
            </a:extLst>
          </p:cNvPr>
          <p:cNvGraphicFramePr>
            <a:graphicFrameLocks noGrp="1"/>
          </p:cNvGraphicFramePr>
          <p:nvPr>
            <p:ph idx="1"/>
            <p:extLst>
              <p:ext uri="{D42A27DB-BD31-4B8C-83A1-F6EECF244321}">
                <p14:modId xmlns:p14="http://schemas.microsoft.com/office/powerpoint/2010/main" val="383123081"/>
              </p:ext>
            </p:extLst>
          </p:nvPr>
        </p:nvGraphicFramePr>
        <p:xfrm>
          <a:off x="703263" y="1133475"/>
          <a:ext cx="7737474" cy="4399280"/>
        </p:xfrm>
        <a:graphic>
          <a:graphicData uri="http://schemas.openxmlformats.org/drawingml/2006/table">
            <a:tbl>
              <a:tblPr firstRow="1" bandRow="1">
                <a:tableStyleId>{7E9639D4-E3E2-4D34-9284-5A2195B3D0D7}</a:tableStyleId>
              </a:tblPr>
              <a:tblGrid>
                <a:gridCol w="418955">
                  <a:extLst>
                    <a:ext uri="{9D8B030D-6E8A-4147-A177-3AD203B41FA5}">
                      <a16:colId xmlns:a16="http://schemas.microsoft.com/office/drawing/2014/main" val="3167173275"/>
                    </a:ext>
                  </a:extLst>
                </a:gridCol>
                <a:gridCol w="852055">
                  <a:extLst>
                    <a:ext uri="{9D8B030D-6E8A-4147-A177-3AD203B41FA5}">
                      <a16:colId xmlns:a16="http://schemas.microsoft.com/office/drawing/2014/main" val="2529459551"/>
                    </a:ext>
                  </a:extLst>
                </a:gridCol>
                <a:gridCol w="6466464">
                  <a:extLst>
                    <a:ext uri="{9D8B030D-6E8A-4147-A177-3AD203B41FA5}">
                      <a16:colId xmlns:a16="http://schemas.microsoft.com/office/drawing/2014/main" val="3056805163"/>
                    </a:ext>
                  </a:extLst>
                </a:gridCol>
              </a:tblGrid>
              <a:tr h="370840">
                <a:tc>
                  <a:txBody>
                    <a:bodyPr/>
                    <a:lstStyle/>
                    <a:p>
                      <a:pPr algn="r"/>
                      <a:r>
                        <a:rPr lang="en-US" sz="1700" b="0" dirty="0">
                          <a:solidFill>
                            <a:sysClr val="windowText" lastClr="000000"/>
                          </a:solidFill>
                        </a:rPr>
                        <a:t>1.</a:t>
                      </a:r>
                    </a:p>
                  </a:txBody>
                  <a:tcPr>
                    <a:noFill/>
                  </a:tcPr>
                </a:tc>
                <a:tc>
                  <a:txBody>
                    <a:bodyPr/>
                    <a:lstStyle/>
                    <a:p>
                      <a:pPr algn="ctr"/>
                      <a:r>
                        <a:rPr lang="en-US" sz="1700" b="0" dirty="0">
                          <a:solidFill>
                            <a:sysClr val="windowText" lastClr="000000"/>
                          </a:solidFill>
                        </a:rPr>
                        <a:t>T or F</a:t>
                      </a:r>
                    </a:p>
                  </a:txBody>
                  <a:tcPr>
                    <a:noFill/>
                  </a:tcPr>
                </a:tc>
                <a:tc>
                  <a:txBody>
                    <a:bodyPr/>
                    <a:lstStyle/>
                    <a:p>
                      <a:r>
                        <a:rPr lang="en-US" sz="1700" b="0" dirty="0">
                          <a:solidFill>
                            <a:sysClr val="windowText" lastClr="000000"/>
                          </a:solidFill>
                        </a:rPr>
                        <a:t>Based on his/her quasi-judicial capacity, a surveyor is able to render a boundary decision where adverse possession is involved.</a:t>
                      </a:r>
                    </a:p>
                  </a:txBody>
                  <a:tcPr>
                    <a:noFill/>
                  </a:tcPr>
                </a:tc>
                <a:extLst>
                  <a:ext uri="{0D108BD9-81ED-4DB2-BD59-A6C34878D82A}">
                    <a16:rowId xmlns:a16="http://schemas.microsoft.com/office/drawing/2014/main" val="2838285679"/>
                  </a:ext>
                </a:extLst>
              </a:tr>
              <a:tr h="370840">
                <a:tc>
                  <a:txBody>
                    <a:bodyPr/>
                    <a:lstStyle/>
                    <a:p>
                      <a:pPr algn="r"/>
                      <a:r>
                        <a:rPr lang="en-US" sz="1700" b="0" dirty="0">
                          <a:solidFill>
                            <a:sysClr val="windowText" lastClr="000000"/>
                          </a:solidFill>
                        </a:rPr>
                        <a:t>2.</a:t>
                      </a:r>
                    </a:p>
                  </a:txBody>
                  <a:tcPr>
                    <a:noFill/>
                  </a:tcPr>
                </a:tc>
                <a:tc>
                  <a:txBody>
                    <a:bodyPr/>
                    <a:lstStyle/>
                    <a:p>
                      <a:pPr algn="ctr"/>
                      <a:r>
                        <a:rPr lang="en-US" sz="1700" b="0" dirty="0">
                          <a:solidFill>
                            <a:sysClr val="windowText" lastClr="000000"/>
                          </a:solidFill>
                        </a:rPr>
                        <a:t>T or F</a:t>
                      </a:r>
                    </a:p>
                  </a:txBody>
                  <a:tcPr>
                    <a:noFill/>
                  </a:tcPr>
                </a:tc>
                <a:tc>
                  <a:txBody>
                    <a:bodyPr/>
                    <a:lstStyle/>
                    <a:p>
                      <a:r>
                        <a:rPr lang="en-US" sz="1700" b="0" dirty="0">
                          <a:solidFill>
                            <a:sysClr val="windowText" lastClr="000000"/>
                          </a:solidFill>
                        </a:rPr>
                        <a:t>There must be intent to posses for an adverse claim to ripen.</a:t>
                      </a:r>
                    </a:p>
                  </a:txBody>
                  <a:tcPr>
                    <a:noFill/>
                  </a:tcPr>
                </a:tc>
                <a:extLst>
                  <a:ext uri="{0D108BD9-81ED-4DB2-BD59-A6C34878D82A}">
                    <a16:rowId xmlns:a16="http://schemas.microsoft.com/office/drawing/2014/main" val="1968650551"/>
                  </a:ext>
                </a:extLst>
              </a:tr>
              <a:tr h="370840">
                <a:tc>
                  <a:txBody>
                    <a:bodyPr/>
                    <a:lstStyle/>
                    <a:p>
                      <a:pPr algn="r"/>
                      <a:r>
                        <a:rPr lang="en-US" sz="1700" b="0" dirty="0">
                          <a:solidFill>
                            <a:sysClr val="windowText" lastClr="000000"/>
                          </a:solidFill>
                        </a:rPr>
                        <a:t>3.</a:t>
                      </a:r>
                    </a:p>
                  </a:txBody>
                  <a:tcPr>
                    <a:noFill/>
                  </a:tcPr>
                </a:tc>
                <a:tc>
                  <a:txBody>
                    <a:bodyPr/>
                    <a:lstStyle/>
                    <a:p>
                      <a:pPr algn="ctr"/>
                      <a:r>
                        <a:rPr lang="en-US" sz="1700" b="0" dirty="0">
                          <a:solidFill>
                            <a:sysClr val="windowText" lastClr="000000"/>
                          </a:solidFill>
                        </a:rPr>
                        <a:t>T or F</a:t>
                      </a:r>
                    </a:p>
                  </a:txBody>
                  <a:tcPr>
                    <a:noFill/>
                  </a:tcPr>
                </a:tc>
                <a:tc>
                  <a:txBody>
                    <a:bodyPr/>
                    <a:lstStyle/>
                    <a:p>
                      <a:r>
                        <a:rPr lang="en-US" sz="1700" b="0" dirty="0">
                          <a:solidFill>
                            <a:sysClr val="windowText" lastClr="000000"/>
                          </a:solidFill>
                        </a:rPr>
                        <a:t>A court decision in a successful adverse possession case will result in new property descriptions.</a:t>
                      </a:r>
                    </a:p>
                  </a:txBody>
                  <a:tcPr>
                    <a:noFill/>
                  </a:tcPr>
                </a:tc>
                <a:extLst>
                  <a:ext uri="{0D108BD9-81ED-4DB2-BD59-A6C34878D82A}">
                    <a16:rowId xmlns:a16="http://schemas.microsoft.com/office/drawing/2014/main" val="3666534470"/>
                  </a:ext>
                </a:extLst>
              </a:tr>
              <a:tr h="370840">
                <a:tc>
                  <a:txBody>
                    <a:bodyPr/>
                    <a:lstStyle/>
                    <a:p>
                      <a:pPr algn="r"/>
                      <a:r>
                        <a:rPr lang="en-US" sz="1700" b="0" dirty="0">
                          <a:solidFill>
                            <a:sysClr val="windowText" lastClr="000000"/>
                          </a:solidFill>
                        </a:rPr>
                        <a:t>4.</a:t>
                      </a:r>
                    </a:p>
                  </a:txBody>
                  <a:tcPr>
                    <a:noFill/>
                  </a:tcPr>
                </a:tc>
                <a:tc>
                  <a:txBody>
                    <a:bodyPr/>
                    <a:lstStyle/>
                    <a:p>
                      <a:pPr algn="ctr"/>
                      <a:endParaRPr lang="en-US" sz="1700" b="0" dirty="0">
                        <a:solidFill>
                          <a:sysClr val="windowText" lastClr="000000"/>
                        </a:solidFill>
                      </a:endParaRPr>
                    </a:p>
                  </a:txBody>
                  <a:tcPr>
                    <a:noFill/>
                  </a:tcPr>
                </a:tc>
                <a:tc>
                  <a:txBody>
                    <a:bodyPr/>
                    <a:lstStyle/>
                    <a:p>
                      <a:r>
                        <a:rPr lang="en-US" sz="1700" b="0" dirty="0">
                          <a:solidFill>
                            <a:sysClr val="windowText" lastClr="000000"/>
                          </a:solidFill>
                        </a:rPr>
                        <a:t>In Wisconsin, the required time for adverse possession is: __________ . </a:t>
                      </a:r>
                    </a:p>
                  </a:txBody>
                  <a:tcPr>
                    <a:noFill/>
                  </a:tcPr>
                </a:tc>
                <a:extLst>
                  <a:ext uri="{0D108BD9-81ED-4DB2-BD59-A6C34878D82A}">
                    <a16:rowId xmlns:a16="http://schemas.microsoft.com/office/drawing/2014/main" val="4179175564"/>
                  </a:ext>
                </a:extLst>
              </a:tr>
              <a:tr h="370840">
                <a:tc>
                  <a:txBody>
                    <a:bodyPr/>
                    <a:lstStyle/>
                    <a:p>
                      <a:pPr algn="r"/>
                      <a:r>
                        <a:rPr lang="en-US" sz="1700" b="0" dirty="0">
                          <a:solidFill>
                            <a:sysClr val="windowText" lastClr="000000"/>
                          </a:solidFill>
                        </a:rPr>
                        <a:t>5.</a:t>
                      </a:r>
                    </a:p>
                  </a:txBody>
                  <a:tcPr>
                    <a:noFill/>
                  </a:tcPr>
                </a:tc>
                <a:tc>
                  <a:txBody>
                    <a:bodyPr/>
                    <a:lstStyle/>
                    <a:p>
                      <a:pPr algn="ctr"/>
                      <a:r>
                        <a:rPr lang="en-US" sz="1700" b="0" dirty="0">
                          <a:solidFill>
                            <a:sysClr val="windowText" lastClr="000000"/>
                          </a:solidFill>
                        </a:rPr>
                        <a:t>T or F</a:t>
                      </a:r>
                    </a:p>
                  </a:txBody>
                  <a:tcPr>
                    <a:noFill/>
                  </a:tcPr>
                </a:tc>
                <a:tc>
                  <a:txBody>
                    <a:bodyPr/>
                    <a:lstStyle/>
                    <a:p>
                      <a:r>
                        <a:rPr lang="en-US" sz="1700" b="0" dirty="0">
                          <a:solidFill>
                            <a:sysClr val="windowText" lastClr="000000"/>
                          </a:solidFill>
                        </a:rPr>
                        <a:t>The same party must initiate and maintain the possession through the entire required period. </a:t>
                      </a:r>
                    </a:p>
                  </a:txBody>
                  <a:tcPr>
                    <a:noFill/>
                  </a:tcPr>
                </a:tc>
                <a:extLst>
                  <a:ext uri="{0D108BD9-81ED-4DB2-BD59-A6C34878D82A}">
                    <a16:rowId xmlns:a16="http://schemas.microsoft.com/office/drawing/2014/main" val="74883810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rPr>
                        <a:t>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rPr>
                        <a:t>T or F</a:t>
                      </a:r>
                    </a:p>
                  </a:txBody>
                  <a:tcPr>
                    <a:noFill/>
                  </a:tcPr>
                </a:tc>
                <a:tc>
                  <a:txBody>
                    <a:bodyPr/>
                    <a:lstStyle/>
                    <a:p>
                      <a:r>
                        <a:rPr lang="en-US" sz="1700" b="0" dirty="0">
                          <a:solidFill>
                            <a:sysClr val="windowText" lastClr="000000"/>
                          </a:solidFill>
                        </a:rPr>
                        <a:t>Publicly owned land cannot be adversely possessed.</a:t>
                      </a:r>
                    </a:p>
                  </a:txBody>
                  <a:tcPr>
                    <a:noFill/>
                  </a:tcPr>
                </a:tc>
                <a:extLst>
                  <a:ext uri="{0D108BD9-81ED-4DB2-BD59-A6C34878D82A}">
                    <a16:rowId xmlns:a16="http://schemas.microsoft.com/office/drawing/2014/main" val="412265046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rPr>
                        <a:t>7.</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0" dirty="0">
                        <a:solidFill>
                          <a:sysClr val="windowText" lastClr="000000"/>
                        </a:solidFill>
                      </a:endParaRPr>
                    </a:p>
                  </a:txBody>
                  <a:tcPr>
                    <a:noFill/>
                  </a:tcPr>
                </a:tc>
                <a:tc>
                  <a:txBody>
                    <a:bodyPr/>
                    <a:lstStyle/>
                    <a:p>
                      <a:r>
                        <a:rPr lang="en-US" sz="1700" b="0" dirty="0">
                          <a:solidFill>
                            <a:sysClr val="windowText" lastClr="000000"/>
                          </a:solidFill>
                        </a:rPr>
                        <a:t>Possession based on a written document is called __________ possession.</a:t>
                      </a:r>
                    </a:p>
                  </a:txBody>
                  <a:tcPr>
                    <a:noFill/>
                  </a:tcPr>
                </a:tc>
                <a:extLst>
                  <a:ext uri="{0D108BD9-81ED-4DB2-BD59-A6C34878D82A}">
                    <a16:rowId xmlns:a16="http://schemas.microsoft.com/office/drawing/2014/main" val="252309129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rPr>
                        <a:t>8.</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0" dirty="0">
                        <a:solidFill>
                          <a:sysClr val="windowText" lastClr="000000"/>
                        </a:solidFill>
                      </a:endParaRPr>
                    </a:p>
                  </a:txBody>
                  <a:tcPr>
                    <a:noFill/>
                  </a:tcPr>
                </a:tc>
                <a:tc>
                  <a:txBody>
                    <a:bodyPr/>
                    <a:lstStyle/>
                    <a:p>
                      <a:r>
                        <a:rPr lang="en-US" sz="1700" b="0" dirty="0">
                          <a:solidFill>
                            <a:sysClr val="windowText" lastClr="000000"/>
                          </a:solidFill>
                        </a:rPr>
                        <a:t>A seemingly good deed which contains a description defect is said to have __________of title.</a:t>
                      </a:r>
                    </a:p>
                  </a:txBody>
                  <a:tcPr>
                    <a:noFill/>
                  </a:tcPr>
                </a:tc>
                <a:extLst>
                  <a:ext uri="{0D108BD9-81ED-4DB2-BD59-A6C34878D82A}">
                    <a16:rowId xmlns:a16="http://schemas.microsoft.com/office/drawing/2014/main" val="342245295"/>
                  </a:ext>
                </a:extLst>
              </a:tr>
            </a:tbl>
          </a:graphicData>
        </a:graphic>
      </p:graphicFrame>
      <p:sp>
        <p:nvSpPr>
          <p:cNvPr id="7" name="Title 6">
            <a:extLst>
              <a:ext uri="{FF2B5EF4-FFF2-40B4-BE49-F238E27FC236}">
                <a16:creationId xmlns:a16="http://schemas.microsoft.com/office/drawing/2014/main" id="{89CEF7CB-209C-DB3E-F5E3-0D05479437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2021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2"/>
            <a:r>
              <a:rPr lang="en-US" dirty="0"/>
              <a:t>Who </a:t>
            </a:r>
            <a:r>
              <a:rPr lang="en-US" b="1" dirty="0"/>
              <a:t>owns</a:t>
            </a:r>
            <a:r>
              <a:rPr lang="en-US" dirty="0"/>
              <a:t> what?</a:t>
            </a:r>
          </a:p>
          <a:p>
            <a:pPr lvl="2"/>
            <a:r>
              <a:rPr lang="en-US" dirty="0"/>
              <a:t>It depends. </a:t>
            </a:r>
            <a:r>
              <a:rPr lang="en-US" dirty="0" err="1"/>
              <a:t>Jaquish</a:t>
            </a:r>
            <a:r>
              <a:rPr lang="en-US" dirty="0"/>
              <a:t> can gain ownership to line BC.</a:t>
            </a:r>
          </a:p>
        </p:txBody>
      </p:sp>
      <p:grpSp>
        <p:nvGrpSpPr>
          <p:cNvPr id="31" name="Group 30">
            <a:extLst>
              <a:ext uri="{FF2B5EF4-FFF2-40B4-BE49-F238E27FC236}">
                <a16:creationId xmlns:a16="http://schemas.microsoft.com/office/drawing/2014/main" id="{8CBF52E2-6C21-8286-FEF5-262EAA70E1EC}"/>
              </a:ext>
            </a:extLst>
          </p:cNvPr>
          <p:cNvGrpSpPr/>
          <p:nvPr/>
        </p:nvGrpSpPr>
        <p:grpSpPr>
          <a:xfrm>
            <a:off x="1696922" y="3246120"/>
            <a:ext cx="2798065" cy="2861337"/>
            <a:chOff x="1696922" y="3246120"/>
            <a:chExt cx="2798065" cy="2861337"/>
          </a:xfrm>
        </p:grpSpPr>
        <p:sp>
          <p:nvSpPr>
            <p:cNvPr id="32" name="Rectangle 31">
              <a:extLst>
                <a:ext uri="{FF2B5EF4-FFF2-40B4-BE49-F238E27FC236}">
                  <a16:creationId xmlns:a16="http://schemas.microsoft.com/office/drawing/2014/main" id="{8727A607-D9F9-6EE7-1094-0A52E5E46C36}"/>
                </a:ext>
              </a:extLst>
            </p:cNvPr>
            <p:cNvSpPr/>
            <p:nvPr/>
          </p:nvSpPr>
          <p:spPr>
            <a:xfrm>
              <a:off x="1730828" y="3300547"/>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Sauser</a:t>
              </a:r>
              <a:endParaRPr lang="en-US" sz="1600" dirty="0">
                <a:solidFill>
                  <a:schemeClr val="tx1"/>
                </a:solidFill>
              </a:endParaRPr>
            </a:p>
            <a:p>
              <a:pPr algn="ctr"/>
              <a:r>
                <a:rPr lang="en-US" sz="1600" dirty="0">
                  <a:solidFill>
                    <a:schemeClr val="tx1"/>
                  </a:solidFill>
                </a:rPr>
                <a:t>Lot 4</a:t>
              </a:r>
            </a:p>
          </p:txBody>
        </p:sp>
        <p:sp>
          <p:nvSpPr>
            <p:cNvPr id="33" name="Rectangle 32">
              <a:extLst>
                <a:ext uri="{FF2B5EF4-FFF2-40B4-BE49-F238E27FC236}">
                  <a16:creationId xmlns:a16="http://schemas.microsoft.com/office/drawing/2014/main" id="{4A6B6DFC-28FB-484E-8160-9E2EE10521B9}"/>
                </a:ext>
              </a:extLst>
            </p:cNvPr>
            <p:cNvSpPr/>
            <p:nvPr/>
          </p:nvSpPr>
          <p:spPr>
            <a:xfrm>
              <a:off x="3102428" y="3300547"/>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Jaquish</a:t>
              </a:r>
              <a:endParaRPr lang="en-US" sz="1600" dirty="0">
                <a:solidFill>
                  <a:schemeClr val="tx1"/>
                </a:solidFill>
              </a:endParaRPr>
            </a:p>
            <a:p>
              <a:pPr algn="ctr"/>
              <a:r>
                <a:rPr lang="en-US" sz="1600" dirty="0">
                  <a:solidFill>
                    <a:schemeClr val="tx1"/>
                  </a:solidFill>
                </a:rPr>
                <a:t>Lot 5</a:t>
              </a:r>
            </a:p>
          </p:txBody>
        </p:sp>
        <p:sp>
          <p:nvSpPr>
            <p:cNvPr id="34" name="Oval 33">
              <a:extLst>
                <a:ext uri="{FF2B5EF4-FFF2-40B4-BE49-F238E27FC236}">
                  <a16:creationId xmlns:a16="http://schemas.microsoft.com/office/drawing/2014/main" id="{974CBF65-F617-7905-0322-738B96089D49}"/>
                </a:ext>
              </a:extLst>
            </p:cNvPr>
            <p:cNvSpPr/>
            <p:nvPr/>
          </p:nvSpPr>
          <p:spPr>
            <a:xfrm>
              <a:off x="4437366" y="3271195"/>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59908B8-2982-86B2-E9ED-2EE09C658D67}"/>
                </a:ext>
              </a:extLst>
            </p:cNvPr>
            <p:cNvSpPr/>
            <p:nvPr/>
          </p:nvSpPr>
          <p:spPr>
            <a:xfrm>
              <a:off x="1697611" y="326375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B0D884-F0A2-1633-9761-C51AB0A4F07F}"/>
                </a:ext>
              </a:extLst>
            </p:cNvPr>
            <p:cNvSpPr/>
            <p:nvPr/>
          </p:nvSpPr>
          <p:spPr>
            <a:xfrm>
              <a:off x="3073204" y="3269816"/>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EE2ECEE-22B9-61EB-2EB5-4425EC8FE315}"/>
                </a:ext>
              </a:extLst>
            </p:cNvPr>
            <p:cNvSpPr/>
            <p:nvPr/>
          </p:nvSpPr>
          <p:spPr>
            <a:xfrm>
              <a:off x="4440123" y="546577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F54C6BA-0AF5-A0BF-03D2-57409A3CEA49}"/>
                </a:ext>
              </a:extLst>
            </p:cNvPr>
            <p:cNvSpPr/>
            <p:nvPr/>
          </p:nvSpPr>
          <p:spPr>
            <a:xfrm>
              <a:off x="1696922" y="5468380"/>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47A97B4-E8DA-CC45-36B3-38D5D5C4C750}"/>
                </a:ext>
              </a:extLst>
            </p:cNvPr>
            <p:cNvSpPr/>
            <p:nvPr/>
          </p:nvSpPr>
          <p:spPr>
            <a:xfrm>
              <a:off x="2373557" y="5932140"/>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5A6909F-91E9-228A-23EF-16BF7A53ED03}"/>
                </a:ext>
              </a:extLst>
            </p:cNvPr>
            <p:cNvSpPr txBox="1"/>
            <p:nvPr/>
          </p:nvSpPr>
          <p:spPr>
            <a:xfrm>
              <a:off x="2401160" y="5799680"/>
              <a:ext cx="1786066" cy="307777"/>
            </a:xfrm>
            <a:prstGeom prst="rect">
              <a:avLst/>
            </a:prstGeom>
            <a:noFill/>
          </p:spPr>
          <p:txBody>
            <a:bodyPr wrap="none" rtlCol="0">
              <a:spAutoFit/>
            </a:bodyPr>
            <a:lstStyle/>
            <a:p>
              <a:r>
                <a:rPr lang="en-US" sz="1400" dirty="0"/>
                <a:t>Original monuments</a:t>
              </a:r>
            </a:p>
          </p:txBody>
        </p:sp>
        <p:cxnSp>
          <p:nvCxnSpPr>
            <p:cNvPr id="41" name="Straight Connector 40">
              <a:extLst>
                <a:ext uri="{FF2B5EF4-FFF2-40B4-BE49-F238E27FC236}">
                  <a16:creationId xmlns:a16="http://schemas.microsoft.com/office/drawing/2014/main" id="{CB853AC9-FAFF-CA72-FDCB-A3A68A470A8E}"/>
                </a:ext>
              </a:extLst>
            </p:cNvPr>
            <p:cNvCxnSpPr/>
            <p:nvPr/>
          </p:nvCxnSpPr>
          <p:spPr>
            <a:xfrm flipH="1">
              <a:off x="2969664" y="3297742"/>
              <a:ext cx="130632" cy="22206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063629-7F9B-C337-4F5B-B093E6CB413B}"/>
                </a:ext>
              </a:extLst>
            </p:cNvPr>
            <p:cNvCxnSpPr/>
            <p:nvPr/>
          </p:nvCxnSpPr>
          <p:spPr>
            <a:xfrm>
              <a:off x="2970201" y="5567438"/>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506BF25-BC76-F704-935B-0098223CBAAD}"/>
                </a:ext>
              </a:extLst>
            </p:cNvPr>
            <p:cNvCxnSpPr/>
            <p:nvPr/>
          </p:nvCxnSpPr>
          <p:spPr>
            <a:xfrm>
              <a:off x="3093826" y="5563175"/>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77556D-C413-5790-3C4E-C73EAE6E9610}"/>
                </a:ext>
              </a:extLst>
            </p:cNvPr>
            <p:cNvCxnSpPr/>
            <p:nvPr/>
          </p:nvCxnSpPr>
          <p:spPr>
            <a:xfrm flipH="1">
              <a:off x="2746397" y="5672949"/>
              <a:ext cx="217410"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74590C2-4BD2-1A16-47D3-5459CD70E137}"/>
                </a:ext>
              </a:extLst>
            </p:cNvPr>
            <p:cNvCxnSpPr/>
            <p:nvPr/>
          </p:nvCxnSpPr>
          <p:spPr>
            <a:xfrm flipH="1">
              <a:off x="3103409" y="5671883"/>
              <a:ext cx="21741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D4A7290-9B03-12B0-ADE4-FB64682085B8}"/>
                </a:ext>
              </a:extLst>
            </p:cNvPr>
            <p:cNvSpPr txBox="1"/>
            <p:nvPr/>
          </p:nvSpPr>
          <p:spPr>
            <a:xfrm>
              <a:off x="3270741" y="5509893"/>
              <a:ext cx="473206" cy="307777"/>
            </a:xfrm>
            <a:prstGeom prst="rect">
              <a:avLst/>
            </a:prstGeom>
            <a:noFill/>
          </p:spPr>
          <p:txBody>
            <a:bodyPr wrap="none" rtlCol="0">
              <a:spAutoFit/>
            </a:bodyPr>
            <a:lstStyle/>
            <a:p>
              <a:r>
                <a:rPr lang="en-US" sz="1400" dirty="0">
                  <a:solidFill>
                    <a:srgbClr val="C00000"/>
                  </a:solidFill>
                </a:rPr>
                <a:t>4.5’</a:t>
              </a:r>
            </a:p>
          </p:txBody>
        </p:sp>
        <p:sp>
          <p:nvSpPr>
            <p:cNvPr id="47" name="TextBox 46">
              <a:extLst>
                <a:ext uri="{FF2B5EF4-FFF2-40B4-BE49-F238E27FC236}">
                  <a16:creationId xmlns:a16="http://schemas.microsoft.com/office/drawing/2014/main" id="{92C21373-6449-D2CD-4D0D-9FAA89DDA821}"/>
                </a:ext>
              </a:extLst>
            </p:cNvPr>
            <p:cNvSpPr txBox="1"/>
            <p:nvPr/>
          </p:nvSpPr>
          <p:spPr>
            <a:xfrm>
              <a:off x="2135953" y="3283953"/>
              <a:ext cx="671979" cy="307777"/>
            </a:xfrm>
            <a:prstGeom prst="rect">
              <a:avLst/>
            </a:prstGeom>
            <a:noFill/>
          </p:spPr>
          <p:txBody>
            <a:bodyPr wrap="none" rtlCol="0">
              <a:spAutoFit/>
            </a:bodyPr>
            <a:lstStyle/>
            <a:p>
              <a:pPr algn="ctr"/>
              <a:r>
                <a:rPr lang="en-US" sz="1400" dirty="0"/>
                <a:t>250.0’</a:t>
              </a:r>
            </a:p>
          </p:txBody>
        </p:sp>
        <p:sp>
          <p:nvSpPr>
            <p:cNvPr id="48" name="TextBox 47">
              <a:extLst>
                <a:ext uri="{FF2B5EF4-FFF2-40B4-BE49-F238E27FC236}">
                  <a16:creationId xmlns:a16="http://schemas.microsoft.com/office/drawing/2014/main" id="{400DEB9B-26CE-8C91-44F5-8D74A2CE31AD}"/>
                </a:ext>
              </a:extLst>
            </p:cNvPr>
            <p:cNvSpPr txBox="1"/>
            <p:nvPr/>
          </p:nvSpPr>
          <p:spPr>
            <a:xfrm>
              <a:off x="3519584" y="3283935"/>
              <a:ext cx="671979" cy="307777"/>
            </a:xfrm>
            <a:prstGeom prst="rect">
              <a:avLst/>
            </a:prstGeom>
            <a:noFill/>
          </p:spPr>
          <p:txBody>
            <a:bodyPr wrap="none" rtlCol="0">
              <a:spAutoFit/>
            </a:bodyPr>
            <a:lstStyle/>
            <a:p>
              <a:pPr algn="ctr"/>
              <a:r>
                <a:rPr lang="en-US" sz="1400" dirty="0"/>
                <a:t>250.0’</a:t>
              </a:r>
            </a:p>
          </p:txBody>
        </p:sp>
        <p:sp>
          <p:nvSpPr>
            <p:cNvPr id="49" name="TextBox 48">
              <a:extLst>
                <a:ext uri="{FF2B5EF4-FFF2-40B4-BE49-F238E27FC236}">
                  <a16:creationId xmlns:a16="http://schemas.microsoft.com/office/drawing/2014/main" id="{E36C1991-828A-6DF6-4BB6-1EC2766DACCE}"/>
                </a:ext>
              </a:extLst>
            </p:cNvPr>
            <p:cNvSpPr txBox="1"/>
            <p:nvPr/>
          </p:nvSpPr>
          <p:spPr>
            <a:xfrm>
              <a:off x="3113314" y="3246120"/>
              <a:ext cx="314510" cy="307777"/>
            </a:xfrm>
            <a:prstGeom prst="rect">
              <a:avLst/>
            </a:prstGeom>
            <a:noFill/>
          </p:spPr>
          <p:txBody>
            <a:bodyPr wrap="none" rtlCol="0">
              <a:spAutoFit/>
            </a:bodyPr>
            <a:lstStyle/>
            <a:p>
              <a:r>
                <a:rPr lang="en-US" sz="1400" dirty="0">
                  <a:solidFill>
                    <a:srgbClr val="C00000"/>
                  </a:solidFill>
                </a:rPr>
                <a:t>C</a:t>
              </a:r>
            </a:p>
          </p:txBody>
        </p:sp>
        <p:sp>
          <p:nvSpPr>
            <p:cNvPr id="50" name="TextBox 49">
              <a:extLst>
                <a:ext uri="{FF2B5EF4-FFF2-40B4-BE49-F238E27FC236}">
                  <a16:creationId xmlns:a16="http://schemas.microsoft.com/office/drawing/2014/main" id="{058B29BC-A6FE-1C7B-61CC-1AEA9D48358C}"/>
                </a:ext>
              </a:extLst>
            </p:cNvPr>
            <p:cNvSpPr txBox="1"/>
            <p:nvPr/>
          </p:nvSpPr>
          <p:spPr>
            <a:xfrm>
              <a:off x="2688761" y="5259980"/>
              <a:ext cx="304892" cy="307777"/>
            </a:xfrm>
            <a:prstGeom prst="rect">
              <a:avLst/>
            </a:prstGeom>
            <a:noFill/>
          </p:spPr>
          <p:txBody>
            <a:bodyPr wrap="none" rtlCol="0">
              <a:spAutoFit/>
            </a:bodyPr>
            <a:lstStyle/>
            <a:p>
              <a:r>
                <a:rPr lang="en-US" sz="1400" dirty="0"/>
                <a:t>B</a:t>
              </a:r>
            </a:p>
          </p:txBody>
        </p:sp>
        <p:sp>
          <p:nvSpPr>
            <p:cNvPr id="51" name="Freeform: Shape 50">
              <a:extLst>
                <a:ext uri="{FF2B5EF4-FFF2-40B4-BE49-F238E27FC236}">
                  <a16:creationId xmlns:a16="http://schemas.microsoft.com/office/drawing/2014/main" id="{FF8D8D99-62C5-D0A0-68E0-7627F900D3AB}"/>
                </a:ext>
              </a:extLst>
            </p:cNvPr>
            <p:cNvSpPr/>
            <p:nvPr/>
          </p:nvSpPr>
          <p:spPr>
            <a:xfrm>
              <a:off x="2966644" y="3293215"/>
              <a:ext cx="137503" cy="2224123"/>
            </a:xfrm>
            <a:custGeom>
              <a:avLst/>
              <a:gdLst>
                <a:gd name="connsiteX0" fmla="*/ 0 w 137503"/>
                <a:gd name="connsiteY0" fmla="*/ 2224123 h 2224123"/>
                <a:gd name="connsiteX1" fmla="*/ 137503 w 137503"/>
                <a:gd name="connsiteY1" fmla="*/ 0 h 2224123"/>
                <a:gd name="connsiteX2" fmla="*/ 130628 w 137503"/>
                <a:gd name="connsiteY2" fmla="*/ 2206935 h 2224123"/>
                <a:gd name="connsiteX3" fmla="*/ 0 w 137503"/>
                <a:gd name="connsiteY3" fmla="*/ 2224123 h 2224123"/>
              </a:gdLst>
              <a:ahLst/>
              <a:cxnLst>
                <a:cxn ang="0">
                  <a:pos x="connsiteX0" y="connsiteY0"/>
                </a:cxn>
                <a:cxn ang="0">
                  <a:pos x="connsiteX1" y="connsiteY1"/>
                </a:cxn>
                <a:cxn ang="0">
                  <a:pos x="connsiteX2" y="connsiteY2"/>
                </a:cxn>
                <a:cxn ang="0">
                  <a:pos x="connsiteX3" y="connsiteY3"/>
                </a:cxn>
              </a:cxnLst>
              <a:rect l="l" t="t" r="r" b="b"/>
              <a:pathLst>
                <a:path w="137503" h="2224123">
                  <a:moveTo>
                    <a:pt x="0" y="2224123"/>
                  </a:moveTo>
                  <a:lnTo>
                    <a:pt x="137503" y="0"/>
                  </a:lnTo>
                  <a:cubicBezTo>
                    <a:pt x="135211" y="735645"/>
                    <a:pt x="132920" y="1471290"/>
                    <a:pt x="130628" y="2206935"/>
                  </a:cubicBezTo>
                  <a:lnTo>
                    <a:pt x="0" y="2224123"/>
                  </a:lnTo>
                  <a:close/>
                </a:path>
              </a:pathLst>
            </a:custGeom>
            <a:pattFill prst="openDmnd">
              <a:fgClr>
                <a:schemeClr val="tx1">
                  <a:lumMod val="65000"/>
                  <a:lumOff val="35000"/>
                </a:schemeClr>
              </a:fgClr>
              <a:bgClr>
                <a:schemeClr val="tx2">
                  <a:lumMod val="20000"/>
                  <a:lumOff val="8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E206A43-0B8E-2F47-DB40-4842BA0C700F}"/>
                </a:ext>
              </a:extLst>
            </p:cNvPr>
            <p:cNvSpPr/>
            <p:nvPr/>
          </p:nvSpPr>
          <p:spPr>
            <a:xfrm>
              <a:off x="3065256" y="5476544"/>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27B1726-1671-D183-892B-4459954F3C32}"/>
                </a:ext>
              </a:extLst>
            </p:cNvPr>
            <p:cNvGrpSpPr/>
            <p:nvPr/>
          </p:nvGrpSpPr>
          <p:grpSpPr>
            <a:xfrm>
              <a:off x="2922814" y="5467893"/>
              <a:ext cx="88175" cy="88175"/>
              <a:chOff x="2922814" y="5770516"/>
              <a:chExt cx="88175" cy="88175"/>
            </a:xfrm>
          </p:grpSpPr>
          <p:cxnSp>
            <p:nvCxnSpPr>
              <p:cNvPr id="55" name="Straight Connector 54">
                <a:extLst>
                  <a:ext uri="{FF2B5EF4-FFF2-40B4-BE49-F238E27FC236}">
                    <a16:creationId xmlns:a16="http://schemas.microsoft.com/office/drawing/2014/main" id="{E7775AA2-B928-FDE7-4BC7-0B10A0E375F5}"/>
                  </a:ext>
                </a:extLst>
              </p:cNvPr>
              <p:cNvCxnSpPr/>
              <p:nvPr/>
            </p:nvCxnSpPr>
            <p:spPr>
              <a:xfrm>
                <a:off x="2926079" y="5770516"/>
                <a:ext cx="84910" cy="84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9F3F19-A1E1-99F2-371B-DB60BF1D56B3}"/>
                  </a:ext>
                </a:extLst>
              </p:cNvPr>
              <p:cNvCxnSpPr/>
              <p:nvPr/>
            </p:nvCxnSpPr>
            <p:spPr>
              <a:xfrm flipV="1">
                <a:off x="2922814" y="5770517"/>
                <a:ext cx="88174" cy="88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4591AF53-F703-691B-C330-F982F7D35AF3}"/>
                </a:ext>
              </a:extLst>
            </p:cNvPr>
            <p:cNvSpPr txBox="1"/>
            <p:nvPr/>
          </p:nvSpPr>
          <p:spPr>
            <a:xfrm>
              <a:off x="3091543" y="5259981"/>
              <a:ext cx="304892" cy="307777"/>
            </a:xfrm>
            <a:prstGeom prst="rect">
              <a:avLst/>
            </a:prstGeom>
            <a:noFill/>
          </p:spPr>
          <p:txBody>
            <a:bodyPr wrap="none" rtlCol="0">
              <a:spAutoFit/>
            </a:bodyPr>
            <a:lstStyle/>
            <a:p>
              <a:r>
                <a:rPr lang="en-US" sz="1400" dirty="0">
                  <a:solidFill>
                    <a:srgbClr val="C00000"/>
                  </a:solidFill>
                </a:rPr>
                <a:t>A</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2"/>
            <a:r>
              <a:rPr lang="en-US" dirty="0"/>
              <a:t>If Jaquish obtains ownership of encroachment, he would gain </a:t>
            </a:r>
            <a:r>
              <a:rPr lang="en-US" b="1" dirty="0"/>
              <a:t>title</a:t>
            </a:r>
            <a:r>
              <a:rPr lang="en-US" dirty="0"/>
              <a:t> to it even though it is </a:t>
            </a:r>
            <a:r>
              <a:rPr lang="en-US" i="1" dirty="0"/>
              <a:t>not included</a:t>
            </a:r>
            <a:r>
              <a:rPr lang="en-US" dirty="0"/>
              <a:t> in his deed’s description. </a:t>
            </a:r>
          </a:p>
        </p:txBody>
      </p:sp>
      <p:grpSp>
        <p:nvGrpSpPr>
          <p:cNvPr id="31" name="Group 30">
            <a:extLst>
              <a:ext uri="{FF2B5EF4-FFF2-40B4-BE49-F238E27FC236}">
                <a16:creationId xmlns:a16="http://schemas.microsoft.com/office/drawing/2014/main" id="{B25E3476-31B1-CA10-D26A-4A8DD1574F77}"/>
              </a:ext>
            </a:extLst>
          </p:cNvPr>
          <p:cNvGrpSpPr/>
          <p:nvPr/>
        </p:nvGrpSpPr>
        <p:grpSpPr>
          <a:xfrm>
            <a:off x="1696922" y="3246120"/>
            <a:ext cx="2798065" cy="2861337"/>
            <a:chOff x="1696922" y="3246120"/>
            <a:chExt cx="2798065" cy="2861337"/>
          </a:xfrm>
        </p:grpSpPr>
        <p:sp>
          <p:nvSpPr>
            <p:cNvPr id="32" name="Rectangle 31">
              <a:extLst>
                <a:ext uri="{FF2B5EF4-FFF2-40B4-BE49-F238E27FC236}">
                  <a16:creationId xmlns:a16="http://schemas.microsoft.com/office/drawing/2014/main" id="{6ED65079-6BC0-1E01-CDF8-16F50A93B559}"/>
                </a:ext>
              </a:extLst>
            </p:cNvPr>
            <p:cNvSpPr/>
            <p:nvPr/>
          </p:nvSpPr>
          <p:spPr>
            <a:xfrm>
              <a:off x="1730828" y="3300547"/>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Sauser</a:t>
              </a:r>
              <a:endParaRPr lang="en-US" sz="1600" dirty="0">
                <a:solidFill>
                  <a:schemeClr val="tx1"/>
                </a:solidFill>
              </a:endParaRPr>
            </a:p>
            <a:p>
              <a:pPr algn="ctr"/>
              <a:r>
                <a:rPr lang="en-US" sz="1600" dirty="0">
                  <a:solidFill>
                    <a:schemeClr val="tx1"/>
                  </a:solidFill>
                </a:rPr>
                <a:t>Lot 4</a:t>
              </a:r>
            </a:p>
          </p:txBody>
        </p:sp>
        <p:sp>
          <p:nvSpPr>
            <p:cNvPr id="33" name="Rectangle 32">
              <a:extLst>
                <a:ext uri="{FF2B5EF4-FFF2-40B4-BE49-F238E27FC236}">
                  <a16:creationId xmlns:a16="http://schemas.microsoft.com/office/drawing/2014/main" id="{992BC899-6644-30D5-1E86-47C220A74463}"/>
                </a:ext>
              </a:extLst>
            </p:cNvPr>
            <p:cNvSpPr/>
            <p:nvPr/>
          </p:nvSpPr>
          <p:spPr>
            <a:xfrm>
              <a:off x="3102428" y="3300547"/>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Jaquish</a:t>
              </a:r>
              <a:endParaRPr lang="en-US" sz="1600" dirty="0">
                <a:solidFill>
                  <a:schemeClr val="tx1"/>
                </a:solidFill>
              </a:endParaRPr>
            </a:p>
            <a:p>
              <a:pPr algn="ctr"/>
              <a:r>
                <a:rPr lang="en-US" sz="1600" dirty="0">
                  <a:solidFill>
                    <a:schemeClr val="tx1"/>
                  </a:solidFill>
                </a:rPr>
                <a:t>Lot 5</a:t>
              </a:r>
            </a:p>
          </p:txBody>
        </p:sp>
        <p:sp>
          <p:nvSpPr>
            <p:cNvPr id="34" name="Oval 33">
              <a:extLst>
                <a:ext uri="{FF2B5EF4-FFF2-40B4-BE49-F238E27FC236}">
                  <a16:creationId xmlns:a16="http://schemas.microsoft.com/office/drawing/2014/main" id="{C1F04611-B840-CBBD-4B9D-5CA01FB35A57}"/>
                </a:ext>
              </a:extLst>
            </p:cNvPr>
            <p:cNvSpPr/>
            <p:nvPr/>
          </p:nvSpPr>
          <p:spPr>
            <a:xfrm>
              <a:off x="4437366" y="3271195"/>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69176EE-CF50-7ABF-B77B-E1EA955814D7}"/>
                </a:ext>
              </a:extLst>
            </p:cNvPr>
            <p:cNvSpPr/>
            <p:nvPr/>
          </p:nvSpPr>
          <p:spPr>
            <a:xfrm>
              <a:off x="1697611" y="326375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36D2A26-C4BB-9369-F7E5-3A5534D5085F}"/>
                </a:ext>
              </a:extLst>
            </p:cNvPr>
            <p:cNvSpPr/>
            <p:nvPr/>
          </p:nvSpPr>
          <p:spPr>
            <a:xfrm>
              <a:off x="3073204" y="3269816"/>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A5A7835-E185-191C-DA1E-7293FFEFEF6D}"/>
                </a:ext>
              </a:extLst>
            </p:cNvPr>
            <p:cNvSpPr/>
            <p:nvPr/>
          </p:nvSpPr>
          <p:spPr>
            <a:xfrm>
              <a:off x="4440123" y="546577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84C1E66-6C5E-F92C-951D-AF3AED01E66B}"/>
                </a:ext>
              </a:extLst>
            </p:cNvPr>
            <p:cNvSpPr/>
            <p:nvPr/>
          </p:nvSpPr>
          <p:spPr>
            <a:xfrm>
              <a:off x="1696922" y="5468380"/>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B8073D0-9210-F146-6E77-93AA71CE4234}"/>
                </a:ext>
              </a:extLst>
            </p:cNvPr>
            <p:cNvSpPr/>
            <p:nvPr/>
          </p:nvSpPr>
          <p:spPr>
            <a:xfrm>
              <a:off x="2373557" y="5932140"/>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1D9C56B-A848-756E-F2D6-855C5FB3EB23}"/>
                </a:ext>
              </a:extLst>
            </p:cNvPr>
            <p:cNvSpPr txBox="1"/>
            <p:nvPr/>
          </p:nvSpPr>
          <p:spPr>
            <a:xfrm>
              <a:off x="2401160" y="5799680"/>
              <a:ext cx="1786066" cy="307777"/>
            </a:xfrm>
            <a:prstGeom prst="rect">
              <a:avLst/>
            </a:prstGeom>
            <a:noFill/>
          </p:spPr>
          <p:txBody>
            <a:bodyPr wrap="none" rtlCol="0">
              <a:spAutoFit/>
            </a:bodyPr>
            <a:lstStyle/>
            <a:p>
              <a:r>
                <a:rPr lang="en-US" sz="1400" dirty="0"/>
                <a:t>Original monuments</a:t>
              </a:r>
            </a:p>
          </p:txBody>
        </p:sp>
        <p:cxnSp>
          <p:nvCxnSpPr>
            <p:cNvPr id="41" name="Straight Connector 40">
              <a:extLst>
                <a:ext uri="{FF2B5EF4-FFF2-40B4-BE49-F238E27FC236}">
                  <a16:creationId xmlns:a16="http://schemas.microsoft.com/office/drawing/2014/main" id="{3E1E5A0B-D61A-E6C0-0C51-20722A987856}"/>
                </a:ext>
              </a:extLst>
            </p:cNvPr>
            <p:cNvCxnSpPr/>
            <p:nvPr/>
          </p:nvCxnSpPr>
          <p:spPr>
            <a:xfrm flipH="1">
              <a:off x="2969664" y="3297742"/>
              <a:ext cx="130632" cy="22206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13A3260-2550-6BBE-F631-7008CB4AC286}"/>
                </a:ext>
              </a:extLst>
            </p:cNvPr>
            <p:cNvCxnSpPr/>
            <p:nvPr/>
          </p:nvCxnSpPr>
          <p:spPr>
            <a:xfrm>
              <a:off x="2970201" y="5567438"/>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FB6CBC-8313-66F4-9CAD-1331D81732E4}"/>
                </a:ext>
              </a:extLst>
            </p:cNvPr>
            <p:cNvCxnSpPr/>
            <p:nvPr/>
          </p:nvCxnSpPr>
          <p:spPr>
            <a:xfrm>
              <a:off x="3093826" y="5563175"/>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BB5421-E063-F101-AD50-8E9C8C2A037C}"/>
                </a:ext>
              </a:extLst>
            </p:cNvPr>
            <p:cNvCxnSpPr/>
            <p:nvPr/>
          </p:nvCxnSpPr>
          <p:spPr>
            <a:xfrm flipH="1">
              <a:off x="2746397" y="5672949"/>
              <a:ext cx="217410"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5A4AB1-9B80-5EB8-C310-C8207C5FE188}"/>
                </a:ext>
              </a:extLst>
            </p:cNvPr>
            <p:cNvCxnSpPr/>
            <p:nvPr/>
          </p:nvCxnSpPr>
          <p:spPr>
            <a:xfrm flipH="1">
              <a:off x="3103409" y="5671883"/>
              <a:ext cx="21741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C8D4613-E636-342E-D4C1-9489B962BBD7}"/>
                </a:ext>
              </a:extLst>
            </p:cNvPr>
            <p:cNvSpPr txBox="1"/>
            <p:nvPr/>
          </p:nvSpPr>
          <p:spPr>
            <a:xfrm>
              <a:off x="3270741" y="5509893"/>
              <a:ext cx="473206" cy="307777"/>
            </a:xfrm>
            <a:prstGeom prst="rect">
              <a:avLst/>
            </a:prstGeom>
            <a:noFill/>
          </p:spPr>
          <p:txBody>
            <a:bodyPr wrap="none" rtlCol="0">
              <a:spAutoFit/>
            </a:bodyPr>
            <a:lstStyle/>
            <a:p>
              <a:r>
                <a:rPr lang="en-US" sz="1400" dirty="0">
                  <a:solidFill>
                    <a:srgbClr val="C00000"/>
                  </a:solidFill>
                </a:rPr>
                <a:t>4.5’</a:t>
              </a:r>
            </a:p>
          </p:txBody>
        </p:sp>
        <p:sp>
          <p:nvSpPr>
            <p:cNvPr id="47" name="TextBox 46">
              <a:extLst>
                <a:ext uri="{FF2B5EF4-FFF2-40B4-BE49-F238E27FC236}">
                  <a16:creationId xmlns:a16="http://schemas.microsoft.com/office/drawing/2014/main" id="{08C81A60-FB3D-A02F-5057-720BA2B65BF7}"/>
                </a:ext>
              </a:extLst>
            </p:cNvPr>
            <p:cNvSpPr txBox="1"/>
            <p:nvPr/>
          </p:nvSpPr>
          <p:spPr>
            <a:xfrm>
              <a:off x="2135953" y="3283953"/>
              <a:ext cx="671979" cy="307777"/>
            </a:xfrm>
            <a:prstGeom prst="rect">
              <a:avLst/>
            </a:prstGeom>
            <a:noFill/>
          </p:spPr>
          <p:txBody>
            <a:bodyPr wrap="none" rtlCol="0">
              <a:spAutoFit/>
            </a:bodyPr>
            <a:lstStyle/>
            <a:p>
              <a:pPr algn="ctr"/>
              <a:r>
                <a:rPr lang="en-US" sz="1400" dirty="0"/>
                <a:t>250.0’</a:t>
              </a:r>
            </a:p>
          </p:txBody>
        </p:sp>
        <p:sp>
          <p:nvSpPr>
            <p:cNvPr id="48" name="TextBox 47">
              <a:extLst>
                <a:ext uri="{FF2B5EF4-FFF2-40B4-BE49-F238E27FC236}">
                  <a16:creationId xmlns:a16="http://schemas.microsoft.com/office/drawing/2014/main" id="{010EE635-E5F0-F5EA-8C93-C0A992A0DF9A}"/>
                </a:ext>
              </a:extLst>
            </p:cNvPr>
            <p:cNvSpPr txBox="1"/>
            <p:nvPr/>
          </p:nvSpPr>
          <p:spPr>
            <a:xfrm>
              <a:off x="3519584" y="3283935"/>
              <a:ext cx="671979" cy="307777"/>
            </a:xfrm>
            <a:prstGeom prst="rect">
              <a:avLst/>
            </a:prstGeom>
            <a:noFill/>
          </p:spPr>
          <p:txBody>
            <a:bodyPr wrap="none" rtlCol="0">
              <a:spAutoFit/>
            </a:bodyPr>
            <a:lstStyle/>
            <a:p>
              <a:pPr algn="ctr"/>
              <a:r>
                <a:rPr lang="en-US" sz="1400" dirty="0"/>
                <a:t>250.0’</a:t>
              </a:r>
            </a:p>
          </p:txBody>
        </p:sp>
        <p:sp>
          <p:nvSpPr>
            <p:cNvPr id="49" name="TextBox 48">
              <a:extLst>
                <a:ext uri="{FF2B5EF4-FFF2-40B4-BE49-F238E27FC236}">
                  <a16:creationId xmlns:a16="http://schemas.microsoft.com/office/drawing/2014/main" id="{DB503296-889A-AB7A-4C89-5F65054D4553}"/>
                </a:ext>
              </a:extLst>
            </p:cNvPr>
            <p:cNvSpPr txBox="1"/>
            <p:nvPr/>
          </p:nvSpPr>
          <p:spPr>
            <a:xfrm>
              <a:off x="3113314" y="3246120"/>
              <a:ext cx="314510" cy="307777"/>
            </a:xfrm>
            <a:prstGeom prst="rect">
              <a:avLst/>
            </a:prstGeom>
            <a:noFill/>
          </p:spPr>
          <p:txBody>
            <a:bodyPr wrap="none" rtlCol="0">
              <a:spAutoFit/>
            </a:bodyPr>
            <a:lstStyle/>
            <a:p>
              <a:r>
                <a:rPr lang="en-US" sz="1400" dirty="0">
                  <a:solidFill>
                    <a:srgbClr val="C00000"/>
                  </a:solidFill>
                </a:rPr>
                <a:t>C</a:t>
              </a:r>
            </a:p>
          </p:txBody>
        </p:sp>
        <p:sp>
          <p:nvSpPr>
            <p:cNvPr id="50" name="TextBox 49">
              <a:extLst>
                <a:ext uri="{FF2B5EF4-FFF2-40B4-BE49-F238E27FC236}">
                  <a16:creationId xmlns:a16="http://schemas.microsoft.com/office/drawing/2014/main" id="{96C70736-B368-9807-DDBA-CBC0252D8ADA}"/>
                </a:ext>
              </a:extLst>
            </p:cNvPr>
            <p:cNvSpPr txBox="1"/>
            <p:nvPr/>
          </p:nvSpPr>
          <p:spPr>
            <a:xfrm>
              <a:off x="2688761" y="5259980"/>
              <a:ext cx="304892" cy="307777"/>
            </a:xfrm>
            <a:prstGeom prst="rect">
              <a:avLst/>
            </a:prstGeom>
            <a:noFill/>
          </p:spPr>
          <p:txBody>
            <a:bodyPr wrap="none" rtlCol="0">
              <a:spAutoFit/>
            </a:bodyPr>
            <a:lstStyle/>
            <a:p>
              <a:r>
                <a:rPr lang="en-US" sz="1400" dirty="0"/>
                <a:t>B</a:t>
              </a:r>
            </a:p>
          </p:txBody>
        </p:sp>
        <p:sp>
          <p:nvSpPr>
            <p:cNvPr id="51" name="Freeform: Shape 50">
              <a:extLst>
                <a:ext uri="{FF2B5EF4-FFF2-40B4-BE49-F238E27FC236}">
                  <a16:creationId xmlns:a16="http://schemas.microsoft.com/office/drawing/2014/main" id="{101DB2E7-4C7A-F131-81E2-FA81FF49F1B8}"/>
                </a:ext>
              </a:extLst>
            </p:cNvPr>
            <p:cNvSpPr/>
            <p:nvPr/>
          </p:nvSpPr>
          <p:spPr>
            <a:xfrm>
              <a:off x="2966644" y="3293215"/>
              <a:ext cx="137503" cy="2224123"/>
            </a:xfrm>
            <a:custGeom>
              <a:avLst/>
              <a:gdLst>
                <a:gd name="connsiteX0" fmla="*/ 0 w 137503"/>
                <a:gd name="connsiteY0" fmla="*/ 2224123 h 2224123"/>
                <a:gd name="connsiteX1" fmla="*/ 137503 w 137503"/>
                <a:gd name="connsiteY1" fmla="*/ 0 h 2224123"/>
                <a:gd name="connsiteX2" fmla="*/ 130628 w 137503"/>
                <a:gd name="connsiteY2" fmla="*/ 2206935 h 2224123"/>
                <a:gd name="connsiteX3" fmla="*/ 0 w 137503"/>
                <a:gd name="connsiteY3" fmla="*/ 2224123 h 2224123"/>
              </a:gdLst>
              <a:ahLst/>
              <a:cxnLst>
                <a:cxn ang="0">
                  <a:pos x="connsiteX0" y="connsiteY0"/>
                </a:cxn>
                <a:cxn ang="0">
                  <a:pos x="connsiteX1" y="connsiteY1"/>
                </a:cxn>
                <a:cxn ang="0">
                  <a:pos x="connsiteX2" y="connsiteY2"/>
                </a:cxn>
                <a:cxn ang="0">
                  <a:pos x="connsiteX3" y="connsiteY3"/>
                </a:cxn>
              </a:cxnLst>
              <a:rect l="l" t="t" r="r" b="b"/>
              <a:pathLst>
                <a:path w="137503" h="2224123">
                  <a:moveTo>
                    <a:pt x="0" y="2224123"/>
                  </a:moveTo>
                  <a:lnTo>
                    <a:pt x="137503" y="0"/>
                  </a:lnTo>
                  <a:cubicBezTo>
                    <a:pt x="135211" y="735645"/>
                    <a:pt x="132920" y="1471290"/>
                    <a:pt x="130628" y="2206935"/>
                  </a:cubicBezTo>
                  <a:lnTo>
                    <a:pt x="0" y="2224123"/>
                  </a:lnTo>
                  <a:close/>
                </a:path>
              </a:pathLst>
            </a:custGeom>
            <a:pattFill prst="openDmnd">
              <a:fgClr>
                <a:schemeClr val="tx1">
                  <a:lumMod val="65000"/>
                  <a:lumOff val="35000"/>
                </a:schemeClr>
              </a:fgClr>
              <a:bgClr>
                <a:schemeClr val="tx2">
                  <a:lumMod val="20000"/>
                  <a:lumOff val="8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DF2E79C-3072-40C4-41E8-D633D93B4A8E}"/>
                </a:ext>
              </a:extLst>
            </p:cNvPr>
            <p:cNvSpPr/>
            <p:nvPr/>
          </p:nvSpPr>
          <p:spPr>
            <a:xfrm>
              <a:off x="3065256" y="5476544"/>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F78B6BF5-5BB0-D166-A4F8-E540071D7D6F}"/>
                </a:ext>
              </a:extLst>
            </p:cNvPr>
            <p:cNvGrpSpPr/>
            <p:nvPr/>
          </p:nvGrpSpPr>
          <p:grpSpPr>
            <a:xfrm>
              <a:off x="2922814" y="5467893"/>
              <a:ext cx="88175" cy="88175"/>
              <a:chOff x="2922814" y="5770516"/>
              <a:chExt cx="88175" cy="88175"/>
            </a:xfrm>
          </p:grpSpPr>
          <p:cxnSp>
            <p:nvCxnSpPr>
              <p:cNvPr id="55" name="Straight Connector 54">
                <a:extLst>
                  <a:ext uri="{FF2B5EF4-FFF2-40B4-BE49-F238E27FC236}">
                    <a16:creationId xmlns:a16="http://schemas.microsoft.com/office/drawing/2014/main" id="{EF117DA5-B8B0-CCFC-1AE5-6C96D70EE3D4}"/>
                  </a:ext>
                </a:extLst>
              </p:cNvPr>
              <p:cNvCxnSpPr/>
              <p:nvPr/>
            </p:nvCxnSpPr>
            <p:spPr>
              <a:xfrm>
                <a:off x="2926079" y="5770516"/>
                <a:ext cx="84910" cy="84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EAAB302-EF33-D84E-8542-64EEAF5E0870}"/>
                  </a:ext>
                </a:extLst>
              </p:cNvPr>
              <p:cNvCxnSpPr/>
              <p:nvPr/>
            </p:nvCxnSpPr>
            <p:spPr>
              <a:xfrm flipV="1">
                <a:off x="2922814" y="5770517"/>
                <a:ext cx="88174" cy="88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35CFA3A8-56AD-63F9-3CFC-EA0551D6C701}"/>
                </a:ext>
              </a:extLst>
            </p:cNvPr>
            <p:cNvSpPr txBox="1"/>
            <p:nvPr/>
          </p:nvSpPr>
          <p:spPr>
            <a:xfrm>
              <a:off x="3091543" y="5259981"/>
              <a:ext cx="304892" cy="307777"/>
            </a:xfrm>
            <a:prstGeom prst="rect">
              <a:avLst/>
            </a:prstGeom>
            <a:noFill/>
          </p:spPr>
          <p:txBody>
            <a:bodyPr wrap="none" rtlCol="0">
              <a:spAutoFit/>
            </a:bodyPr>
            <a:lstStyle/>
            <a:p>
              <a:r>
                <a:rPr lang="en-US" sz="1400" dirty="0">
                  <a:solidFill>
                    <a:srgbClr val="C00000"/>
                  </a:solidFill>
                </a:rPr>
                <a:t>A</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2"/>
            <a:r>
              <a:rPr lang="en-US" dirty="0"/>
              <a:t>Particular requirements must be met to avoid “grant theft land.”</a:t>
            </a:r>
          </a:p>
          <a:p>
            <a:pPr lvl="2"/>
            <a:r>
              <a:rPr lang="en-US" dirty="0"/>
              <a:t>These are lumped under the category of </a:t>
            </a:r>
            <a:r>
              <a:rPr lang="en-US" i="1" dirty="0"/>
              <a:t>Unwritten Rights</a:t>
            </a:r>
            <a:r>
              <a:rPr lang="en-US" dirty="0"/>
              <a:t>.</a:t>
            </a:r>
          </a:p>
          <a:p>
            <a:pPr lvl="2"/>
            <a:r>
              <a:rPr lang="en-US" dirty="0"/>
              <a:t>Why “unwritten”? That’s next...</a:t>
            </a:r>
          </a:p>
        </p:txBody>
      </p:sp>
      <p:pic>
        <p:nvPicPr>
          <p:cNvPr id="3076" name="Picture 4" descr="C:\Users\jmahun\AppData\Local\Temp\Temporary Internet Files\Content.IE5\Y8S1NJ9U\MC900056753[1].wmf"/>
          <p:cNvPicPr>
            <a:picLocks noChangeAspect="1" noChangeArrowheads="1"/>
          </p:cNvPicPr>
          <p:nvPr/>
        </p:nvPicPr>
        <p:blipFill>
          <a:blip r:embed="rId2" cstate="print"/>
          <a:srcRect/>
          <a:stretch>
            <a:fillRect/>
          </a:stretch>
        </p:blipFill>
        <p:spPr bwMode="auto">
          <a:xfrm>
            <a:off x="5568104" y="3714884"/>
            <a:ext cx="1815998" cy="1472184"/>
          </a:xfrm>
          <a:prstGeom prst="rect">
            <a:avLst/>
          </a:prstGeom>
          <a:noFill/>
        </p:spPr>
      </p:pic>
      <p:grpSp>
        <p:nvGrpSpPr>
          <p:cNvPr id="5" name="Group 4">
            <a:extLst>
              <a:ext uri="{FF2B5EF4-FFF2-40B4-BE49-F238E27FC236}">
                <a16:creationId xmlns:a16="http://schemas.microsoft.com/office/drawing/2014/main" id="{6CA6A432-4F9B-13C2-683A-E53B0E7AF086}"/>
              </a:ext>
            </a:extLst>
          </p:cNvPr>
          <p:cNvGrpSpPr/>
          <p:nvPr/>
        </p:nvGrpSpPr>
        <p:grpSpPr>
          <a:xfrm>
            <a:off x="1696922" y="3246120"/>
            <a:ext cx="2798065" cy="2861337"/>
            <a:chOff x="1696922" y="3246120"/>
            <a:chExt cx="2798065" cy="2861337"/>
          </a:xfrm>
        </p:grpSpPr>
        <p:sp>
          <p:nvSpPr>
            <p:cNvPr id="32" name="Rectangle 31">
              <a:extLst>
                <a:ext uri="{FF2B5EF4-FFF2-40B4-BE49-F238E27FC236}">
                  <a16:creationId xmlns:a16="http://schemas.microsoft.com/office/drawing/2014/main" id="{CA2525D1-CB82-214D-C15B-56BA796B15AB}"/>
                </a:ext>
              </a:extLst>
            </p:cNvPr>
            <p:cNvSpPr/>
            <p:nvPr/>
          </p:nvSpPr>
          <p:spPr>
            <a:xfrm>
              <a:off x="1730828" y="3300547"/>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Sauser</a:t>
              </a:r>
              <a:endParaRPr lang="en-US" sz="1600" dirty="0">
                <a:solidFill>
                  <a:schemeClr val="tx1"/>
                </a:solidFill>
              </a:endParaRPr>
            </a:p>
            <a:p>
              <a:pPr algn="ctr"/>
              <a:r>
                <a:rPr lang="en-US" sz="1600" dirty="0">
                  <a:solidFill>
                    <a:schemeClr val="tx1"/>
                  </a:solidFill>
                </a:rPr>
                <a:t>Lot 4</a:t>
              </a:r>
            </a:p>
          </p:txBody>
        </p:sp>
        <p:sp>
          <p:nvSpPr>
            <p:cNvPr id="33" name="Rectangle 32">
              <a:extLst>
                <a:ext uri="{FF2B5EF4-FFF2-40B4-BE49-F238E27FC236}">
                  <a16:creationId xmlns:a16="http://schemas.microsoft.com/office/drawing/2014/main" id="{052919E6-21AA-0240-24FD-12287C700212}"/>
                </a:ext>
              </a:extLst>
            </p:cNvPr>
            <p:cNvSpPr/>
            <p:nvPr/>
          </p:nvSpPr>
          <p:spPr>
            <a:xfrm>
              <a:off x="3102428" y="3300547"/>
              <a:ext cx="1371600" cy="2209801"/>
            </a:xfrm>
            <a:prstGeom prst="rect">
              <a:avLst/>
            </a:prstGeom>
            <a:gradFill flip="none" rotWithShape="1">
              <a:gsLst>
                <a:gs pos="0">
                  <a:srgbClr val="CBCBCB">
                    <a:tint val="66000"/>
                    <a:satMod val="160000"/>
                  </a:srgbClr>
                </a:gs>
                <a:gs pos="50000">
                  <a:srgbClr val="CBCBCB">
                    <a:tint val="44500"/>
                    <a:satMod val="160000"/>
                  </a:srgbClr>
                </a:gs>
                <a:gs pos="100000">
                  <a:srgbClr val="CBCBCB">
                    <a:tint val="23500"/>
                    <a:satMod val="160000"/>
                  </a:srgbClr>
                </a:gs>
              </a:gsLst>
              <a:path path="circle">
                <a:fillToRect l="50000" t="50000" r="50000" b="50000"/>
              </a:path>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Jaquish</a:t>
              </a:r>
              <a:endParaRPr lang="en-US" sz="1600" dirty="0">
                <a:solidFill>
                  <a:schemeClr val="tx1"/>
                </a:solidFill>
              </a:endParaRPr>
            </a:p>
            <a:p>
              <a:pPr algn="ctr"/>
              <a:r>
                <a:rPr lang="en-US" sz="1600" dirty="0">
                  <a:solidFill>
                    <a:schemeClr val="tx1"/>
                  </a:solidFill>
                </a:rPr>
                <a:t>Lot 5</a:t>
              </a:r>
            </a:p>
          </p:txBody>
        </p:sp>
        <p:sp>
          <p:nvSpPr>
            <p:cNvPr id="34" name="Oval 33">
              <a:extLst>
                <a:ext uri="{FF2B5EF4-FFF2-40B4-BE49-F238E27FC236}">
                  <a16:creationId xmlns:a16="http://schemas.microsoft.com/office/drawing/2014/main" id="{B808C3CB-FB91-F14E-7E71-2C633BE5D73A}"/>
                </a:ext>
              </a:extLst>
            </p:cNvPr>
            <p:cNvSpPr/>
            <p:nvPr/>
          </p:nvSpPr>
          <p:spPr>
            <a:xfrm>
              <a:off x="4437366" y="3271195"/>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8454472-0535-AAF1-75E0-7B3C680AA290}"/>
                </a:ext>
              </a:extLst>
            </p:cNvPr>
            <p:cNvSpPr/>
            <p:nvPr/>
          </p:nvSpPr>
          <p:spPr>
            <a:xfrm>
              <a:off x="1697611" y="326375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A993A40-42E4-6FEE-8F12-66F63A6A0B39}"/>
                </a:ext>
              </a:extLst>
            </p:cNvPr>
            <p:cNvSpPr/>
            <p:nvPr/>
          </p:nvSpPr>
          <p:spPr>
            <a:xfrm>
              <a:off x="3073204" y="3269816"/>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18B1A8A-DC0D-0081-63C6-F6A47FA68DB1}"/>
                </a:ext>
              </a:extLst>
            </p:cNvPr>
            <p:cNvSpPr/>
            <p:nvPr/>
          </p:nvSpPr>
          <p:spPr>
            <a:xfrm>
              <a:off x="4440123" y="5465773"/>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9DF716A-F783-DA6B-BC47-9C824DAD4DCD}"/>
                </a:ext>
              </a:extLst>
            </p:cNvPr>
            <p:cNvSpPr/>
            <p:nvPr/>
          </p:nvSpPr>
          <p:spPr>
            <a:xfrm>
              <a:off x="1696922" y="5468380"/>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46040F-016C-8D83-9D2F-E2FD587DC140}"/>
                </a:ext>
              </a:extLst>
            </p:cNvPr>
            <p:cNvSpPr/>
            <p:nvPr/>
          </p:nvSpPr>
          <p:spPr>
            <a:xfrm>
              <a:off x="2373557" y="5932140"/>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B1FCFCA-2E67-DAA4-604F-97D1A592551D}"/>
                </a:ext>
              </a:extLst>
            </p:cNvPr>
            <p:cNvSpPr txBox="1"/>
            <p:nvPr/>
          </p:nvSpPr>
          <p:spPr>
            <a:xfrm>
              <a:off x="2401160" y="5799680"/>
              <a:ext cx="1786066" cy="307777"/>
            </a:xfrm>
            <a:prstGeom prst="rect">
              <a:avLst/>
            </a:prstGeom>
            <a:noFill/>
          </p:spPr>
          <p:txBody>
            <a:bodyPr wrap="none" rtlCol="0">
              <a:spAutoFit/>
            </a:bodyPr>
            <a:lstStyle/>
            <a:p>
              <a:r>
                <a:rPr lang="en-US" sz="1400" dirty="0"/>
                <a:t>Original monuments</a:t>
              </a:r>
            </a:p>
          </p:txBody>
        </p:sp>
        <p:cxnSp>
          <p:nvCxnSpPr>
            <p:cNvPr id="41" name="Straight Connector 40">
              <a:extLst>
                <a:ext uri="{FF2B5EF4-FFF2-40B4-BE49-F238E27FC236}">
                  <a16:creationId xmlns:a16="http://schemas.microsoft.com/office/drawing/2014/main" id="{29CC612C-942C-62A0-7750-05853060191B}"/>
                </a:ext>
              </a:extLst>
            </p:cNvPr>
            <p:cNvCxnSpPr/>
            <p:nvPr/>
          </p:nvCxnSpPr>
          <p:spPr>
            <a:xfrm flipH="1">
              <a:off x="2969664" y="3297742"/>
              <a:ext cx="130632" cy="22206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C9E8878-A299-1BE6-2483-58A67CB5A8B5}"/>
                </a:ext>
              </a:extLst>
            </p:cNvPr>
            <p:cNvCxnSpPr/>
            <p:nvPr/>
          </p:nvCxnSpPr>
          <p:spPr>
            <a:xfrm>
              <a:off x="2970201" y="5567438"/>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CF09C44-2E7B-2AA0-9474-692825AC1109}"/>
                </a:ext>
              </a:extLst>
            </p:cNvPr>
            <p:cNvCxnSpPr/>
            <p:nvPr/>
          </p:nvCxnSpPr>
          <p:spPr>
            <a:xfrm>
              <a:off x="3093826" y="5563175"/>
              <a:ext cx="0" cy="2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A1B190-F1F4-DA6B-A75B-3FB1D8339D4A}"/>
                </a:ext>
              </a:extLst>
            </p:cNvPr>
            <p:cNvCxnSpPr/>
            <p:nvPr/>
          </p:nvCxnSpPr>
          <p:spPr>
            <a:xfrm flipH="1">
              <a:off x="2746397" y="5672949"/>
              <a:ext cx="217410"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0CB0B6E-A976-D910-06DE-697FFE93AAC9}"/>
                </a:ext>
              </a:extLst>
            </p:cNvPr>
            <p:cNvCxnSpPr/>
            <p:nvPr/>
          </p:nvCxnSpPr>
          <p:spPr>
            <a:xfrm flipH="1">
              <a:off x="3103409" y="5671883"/>
              <a:ext cx="21741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9A192F9-6223-C06F-0027-44C94BBE3B4F}"/>
                </a:ext>
              </a:extLst>
            </p:cNvPr>
            <p:cNvSpPr txBox="1"/>
            <p:nvPr/>
          </p:nvSpPr>
          <p:spPr>
            <a:xfrm>
              <a:off x="3270741" y="5509893"/>
              <a:ext cx="473206" cy="307777"/>
            </a:xfrm>
            <a:prstGeom prst="rect">
              <a:avLst/>
            </a:prstGeom>
            <a:noFill/>
          </p:spPr>
          <p:txBody>
            <a:bodyPr wrap="none" rtlCol="0">
              <a:spAutoFit/>
            </a:bodyPr>
            <a:lstStyle/>
            <a:p>
              <a:r>
                <a:rPr lang="en-US" sz="1400" dirty="0">
                  <a:solidFill>
                    <a:srgbClr val="C00000"/>
                  </a:solidFill>
                </a:rPr>
                <a:t>4.5’</a:t>
              </a:r>
            </a:p>
          </p:txBody>
        </p:sp>
        <p:sp>
          <p:nvSpPr>
            <p:cNvPr id="47" name="TextBox 46">
              <a:extLst>
                <a:ext uri="{FF2B5EF4-FFF2-40B4-BE49-F238E27FC236}">
                  <a16:creationId xmlns:a16="http://schemas.microsoft.com/office/drawing/2014/main" id="{906874BC-97C3-B324-37A2-8D6AEB9BE9EB}"/>
                </a:ext>
              </a:extLst>
            </p:cNvPr>
            <p:cNvSpPr txBox="1"/>
            <p:nvPr/>
          </p:nvSpPr>
          <p:spPr>
            <a:xfrm>
              <a:off x="2135953" y="3283953"/>
              <a:ext cx="671979" cy="307777"/>
            </a:xfrm>
            <a:prstGeom prst="rect">
              <a:avLst/>
            </a:prstGeom>
            <a:noFill/>
          </p:spPr>
          <p:txBody>
            <a:bodyPr wrap="none" rtlCol="0">
              <a:spAutoFit/>
            </a:bodyPr>
            <a:lstStyle/>
            <a:p>
              <a:pPr algn="ctr"/>
              <a:r>
                <a:rPr lang="en-US" sz="1400" dirty="0"/>
                <a:t>250.0’</a:t>
              </a:r>
            </a:p>
          </p:txBody>
        </p:sp>
        <p:sp>
          <p:nvSpPr>
            <p:cNvPr id="48" name="TextBox 47">
              <a:extLst>
                <a:ext uri="{FF2B5EF4-FFF2-40B4-BE49-F238E27FC236}">
                  <a16:creationId xmlns:a16="http://schemas.microsoft.com/office/drawing/2014/main" id="{75896C77-B999-CE00-A95C-F57221A63D84}"/>
                </a:ext>
              </a:extLst>
            </p:cNvPr>
            <p:cNvSpPr txBox="1"/>
            <p:nvPr/>
          </p:nvSpPr>
          <p:spPr>
            <a:xfrm>
              <a:off x="3519584" y="3283935"/>
              <a:ext cx="671979" cy="307777"/>
            </a:xfrm>
            <a:prstGeom prst="rect">
              <a:avLst/>
            </a:prstGeom>
            <a:noFill/>
          </p:spPr>
          <p:txBody>
            <a:bodyPr wrap="none" rtlCol="0">
              <a:spAutoFit/>
            </a:bodyPr>
            <a:lstStyle/>
            <a:p>
              <a:pPr algn="ctr"/>
              <a:r>
                <a:rPr lang="en-US" sz="1400" dirty="0"/>
                <a:t>250.0’</a:t>
              </a:r>
            </a:p>
          </p:txBody>
        </p:sp>
        <p:sp>
          <p:nvSpPr>
            <p:cNvPr id="49" name="TextBox 48">
              <a:extLst>
                <a:ext uri="{FF2B5EF4-FFF2-40B4-BE49-F238E27FC236}">
                  <a16:creationId xmlns:a16="http://schemas.microsoft.com/office/drawing/2014/main" id="{6269DAD0-36E5-0C74-6C9D-EF160CBECE11}"/>
                </a:ext>
              </a:extLst>
            </p:cNvPr>
            <p:cNvSpPr txBox="1"/>
            <p:nvPr/>
          </p:nvSpPr>
          <p:spPr>
            <a:xfrm>
              <a:off x="3113314" y="3246120"/>
              <a:ext cx="314510" cy="307777"/>
            </a:xfrm>
            <a:prstGeom prst="rect">
              <a:avLst/>
            </a:prstGeom>
            <a:noFill/>
          </p:spPr>
          <p:txBody>
            <a:bodyPr wrap="none" rtlCol="0">
              <a:spAutoFit/>
            </a:bodyPr>
            <a:lstStyle/>
            <a:p>
              <a:r>
                <a:rPr lang="en-US" sz="1400" dirty="0">
                  <a:solidFill>
                    <a:srgbClr val="C00000"/>
                  </a:solidFill>
                </a:rPr>
                <a:t>C</a:t>
              </a:r>
            </a:p>
          </p:txBody>
        </p:sp>
        <p:sp>
          <p:nvSpPr>
            <p:cNvPr id="50" name="TextBox 49">
              <a:extLst>
                <a:ext uri="{FF2B5EF4-FFF2-40B4-BE49-F238E27FC236}">
                  <a16:creationId xmlns:a16="http://schemas.microsoft.com/office/drawing/2014/main" id="{C389EB12-E3E5-F9AD-025D-0C125F63386A}"/>
                </a:ext>
              </a:extLst>
            </p:cNvPr>
            <p:cNvSpPr txBox="1"/>
            <p:nvPr/>
          </p:nvSpPr>
          <p:spPr>
            <a:xfrm>
              <a:off x="2688761" y="5259980"/>
              <a:ext cx="304892" cy="307777"/>
            </a:xfrm>
            <a:prstGeom prst="rect">
              <a:avLst/>
            </a:prstGeom>
            <a:noFill/>
          </p:spPr>
          <p:txBody>
            <a:bodyPr wrap="none" rtlCol="0">
              <a:spAutoFit/>
            </a:bodyPr>
            <a:lstStyle/>
            <a:p>
              <a:r>
                <a:rPr lang="en-US" sz="1400" dirty="0"/>
                <a:t>B</a:t>
              </a:r>
            </a:p>
          </p:txBody>
        </p:sp>
        <p:sp>
          <p:nvSpPr>
            <p:cNvPr id="51" name="Freeform: Shape 50">
              <a:extLst>
                <a:ext uri="{FF2B5EF4-FFF2-40B4-BE49-F238E27FC236}">
                  <a16:creationId xmlns:a16="http://schemas.microsoft.com/office/drawing/2014/main" id="{D8EC8CE6-C0A0-DDFF-B029-5223B3456353}"/>
                </a:ext>
              </a:extLst>
            </p:cNvPr>
            <p:cNvSpPr/>
            <p:nvPr/>
          </p:nvSpPr>
          <p:spPr>
            <a:xfrm>
              <a:off x="2966644" y="3293215"/>
              <a:ext cx="137503" cy="2224123"/>
            </a:xfrm>
            <a:custGeom>
              <a:avLst/>
              <a:gdLst>
                <a:gd name="connsiteX0" fmla="*/ 0 w 137503"/>
                <a:gd name="connsiteY0" fmla="*/ 2224123 h 2224123"/>
                <a:gd name="connsiteX1" fmla="*/ 137503 w 137503"/>
                <a:gd name="connsiteY1" fmla="*/ 0 h 2224123"/>
                <a:gd name="connsiteX2" fmla="*/ 130628 w 137503"/>
                <a:gd name="connsiteY2" fmla="*/ 2206935 h 2224123"/>
                <a:gd name="connsiteX3" fmla="*/ 0 w 137503"/>
                <a:gd name="connsiteY3" fmla="*/ 2224123 h 2224123"/>
              </a:gdLst>
              <a:ahLst/>
              <a:cxnLst>
                <a:cxn ang="0">
                  <a:pos x="connsiteX0" y="connsiteY0"/>
                </a:cxn>
                <a:cxn ang="0">
                  <a:pos x="connsiteX1" y="connsiteY1"/>
                </a:cxn>
                <a:cxn ang="0">
                  <a:pos x="connsiteX2" y="connsiteY2"/>
                </a:cxn>
                <a:cxn ang="0">
                  <a:pos x="connsiteX3" y="connsiteY3"/>
                </a:cxn>
              </a:cxnLst>
              <a:rect l="l" t="t" r="r" b="b"/>
              <a:pathLst>
                <a:path w="137503" h="2224123">
                  <a:moveTo>
                    <a:pt x="0" y="2224123"/>
                  </a:moveTo>
                  <a:lnTo>
                    <a:pt x="137503" y="0"/>
                  </a:lnTo>
                  <a:cubicBezTo>
                    <a:pt x="135211" y="735645"/>
                    <a:pt x="132920" y="1471290"/>
                    <a:pt x="130628" y="2206935"/>
                  </a:cubicBezTo>
                  <a:lnTo>
                    <a:pt x="0" y="2224123"/>
                  </a:lnTo>
                  <a:close/>
                </a:path>
              </a:pathLst>
            </a:custGeom>
            <a:pattFill prst="openDmnd">
              <a:fgClr>
                <a:schemeClr val="tx1">
                  <a:lumMod val="65000"/>
                  <a:lumOff val="35000"/>
                </a:schemeClr>
              </a:fgClr>
              <a:bgClr>
                <a:schemeClr val="tx2">
                  <a:lumMod val="20000"/>
                  <a:lumOff val="8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9CBE774-E35B-58C8-8477-03A8B4835835}"/>
                </a:ext>
              </a:extLst>
            </p:cNvPr>
            <p:cNvSpPr/>
            <p:nvPr/>
          </p:nvSpPr>
          <p:spPr>
            <a:xfrm>
              <a:off x="3065256" y="5476544"/>
              <a:ext cx="54864" cy="5486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99818AB7-198F-B259-F0BA-BEF4C9E9F232}"/>
                </a:ext>
              </a:extLst>
            </p:cNvPr>
            <p:cNvGrpSpPr/>
            <p:nvPr/>
          </p:nvGrpSpPr>
          <p:grpSpPr>
            <a:xfrm>
              <a:off x="2922814" y="5467893"/>
              <a:ext cx="88175" cy="88175"/>
              <a:chOff x="2922814" y="5770516"/>
              <a:chExt cx="88175" cy="88175"/>
            </a:xfrm>
          </p:grpSpPr>
          <p:cxnSp>
            <p:nvCxnSpPr>
              <p:cNvPr id="55" name="Straight Connector 54">
                <a:extLst>
                  <a:ext uri="{FF2B5EF4-FFF2-40B4-BE49-F238E27FC236}">
                    <a16:creationId xmlns:a16="http://schemas.microsoft.com/office/drawing/2014/main" id="{AF1119E9-00DF-4392-C0FE-62DDACFA9BF5}"/>
                  </a:ext>
                </a:extLst>
              </p:cNvPr>
              <p:cNvCxnSpPr/>
              <p:nvPr/>
            </p:nvCxnSpPr>
            <p:spPr>
              <a:xfrm>
                <a:off x="2926079" y="5770516"/>
                <a:ext cx="84910" cy="84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A74D37B-E61A-189E-9160-26E416C630E8}"/>
                  </a:ext>
                </a:extLst>
              </p:cNvPr>
              <p:cNvCxnSpPr/>
              <p:nvPr/>
            </p:nvCxnSpPr>
            <p:spPr>
              <a:xfrm flipV="1">
                <a:off x="2922814" y="5770517"/>
                <a:ext cx="88174" cy="88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CB805D77-5661-75B5-7BD6-08B1A8697B7F}"/>
                </a:ext>
              </a:extLst>
            </p:cNvPr>
            <p:cNvSpPr txBox="1"/>
            <p:nvPr/>
          </p:nvSpPr>
          <p:spPr>
            <a:xfrm>
              <a:off x="3091543" y="5259981"/>
              <a:ext cx="304892" cy="307777"/>
            </a:xfrm>
            <a:prstGeom prst="rect">
              <a:avLst/>
            </a:prstGeom>
            <a:noFill/>
          </p:spPr>
          <p:txBody>
            <a:bodyPr wrap="none" rtlCol="0">
              <a:spAutoFit/>
            </a:bodyPr>
            <a:lstStyle/>
            <a:p>
              <a:r>
                <a:rPr lang="en-US" sz="1400" dirty="0">
                  <a:solidFill>
                    <a:srgbClr val="C00000"/>
                  </a:solidFill>
                </a:rPr>
                <a:t>A</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Written Transfer of Rights</a:t>
            </a:r>
          </a:p>
        </p:txBody>
      </p:sp>
      <p:sp>
        <p:nvSpPr>
          <p:cNvPr id="3" name="Content Placeholder 2"/>
          <p:cNvSpPr>
            <a:spLocks noGrp="1"/>
          </p:cNvSpPr>
          <p:nvPr>
            <p:ph idx="1"/>
          </p:nvPr>
        </p:nvSpPr>
        <p:spPr/>
        <p:txBody>
          <a:bodyPr>
            <a:normAutofit/>
          </a:bodyPr>
          <a:lstStyle/>
          <a:p>
            <a:r>
              <a:rPr lang="en-US" dirty="0"/>
              <a:t>Statute of Frauds (SoF)</a:t>
            </a:r>
          </a:p>
          <a:p>
            <a:pPr lvl="1"/>
            <a:r>
              <a:rPr lang="en-US" dirty="0"/>
              <a:t>English Law 1677</a:t>
            </a:r>
          </a:p>
          <a:p>
            <a:pPr lvl="1"/>
            <a:r>
              <a:rPr lang="en-US" dirty="0"/>
              <a:t>Some contracts must be written to be valid.</a:t>
            </a:r>
          </a:p>
          <a:p>
            <a:pPr lvl="3"/>
            <a:r>
              <a:rPr lang="en-US" dirty="0"/>
              <a:t>Including contracts for property sale.</a:t>
            </a:r>
          </a:p>
          <a:p>
            <a:pPr lvl="1"/>
            <a:endParaRPr lang="en-US" dirty="0"/>
          </a:p>
          <a:p>
            <a:pPr lvl="1"/>
            <a:r>
              <a:rPr lang="en-US" dirty="0"/>
              <a:t>Why an SoF?</a:t>
            </a:r>
          </a:p>
          <a:p>
            <a:pPr lvl="2"/>
            <a:r>
              <a:rPr lang="en-US" dirty="0"/>
              <a:t>All terms &amp; conditions reduced to writing so original intent is clear to parties involved and anyone having reason to know. </a:t>
            </a:r>
          </a:p>
          <a:p>
            <a:pPr lvl="2"/>
            <a:r>
              <a:rPr lang="en-US" dirty="0"/>
              <a:t>Document stands on its own without having to ask either side what was meant. </a:t>
            </a:r>
          </a:p>
          <a:p>
            <a:pPr lvl="3"/>
            <a:endParaRPr lang="en-US" dirty="0"/>
          </a:p>
        </p:txBody>
      </p:sp>
      <p:pic>
        <p:nvPicPr>
          <p:cNvPr id="7182" name="Picture 14" descr="C:\Users\jmahun\AppData\Local\Temp\Temporary Internet Files\Content.IE5\5WX7MWDT\MC900250043[1].wmf"/>
          <p:cNvPicPr>
            <a:picLocks noChangeAspect="1" noChangeArrowheads="1"/>
          </p:cNvPicPr>
          <p:nvPr/>
        </p:nvPicPr>
        <p:blipFill>
          <a:blip r:embed="rId2" cstate="print"/>
          <a:srcRect/>
          <a:stretch>
            <a:fillRect/>
          </a:stretch>
        </p:blipFill>
        <p:spPr bwMode="auto">
          <a:xfrm>
            <a:off x="6628205" y="1193514"/>
            <a:ext cx="1524561" cy="1538530"/>
          </a:xfrm>
          <a:prstGeom prst="rect">
            <a:avLst/>
          </a:prstGeom>
          <a:noFill/>
        </p:spPr>
      </p:pic>
      <p:grpSp>
        <p:nvGrpSpPr>
          <p:cNvPr id="4" name="Group 3">
            <a:extLst>
              <a:ext uri="{FF2B5EF4-FFF2-40B4-BE49-F238E27FC236}">
                <a16:creationId xmlns:a16="http://schemas.microsoft.com/office/drawing/2014/main" id="{9B753C97-0C8C-0D3E-1B00-59D046E94807}"/>
              </a:ext>
            </a:extLst>
          </p:cNvPr>
          <p:cNvGrpSpPr>
            <a:grpSpLocks noChangeAspect="1"/>
          </p:cNvGrpSpPr>
          <p:nvPr/>
        </p:nvGrpSpPr>
        <p:grpSpPr>
          <a:xfrm>
            <a:off x="3274123" y="4893788"/>
            <a:ext cx="2248311" cy="1371600"/>
            <a:chOff x="2436924" y="3894292"/>
            <a:chExt cx="3413386" cy="2082364"/>
          </a:xfrm>
        </p:grpSpPr>
        <p:pic>
          <p:nvPicPr>
            <p:cNvPr id="5" name="Picture 3" descr="C:\Users\jmahun\AppData\Local\Temp\Temporary Internet Files\Content.IE5\5WX7MWDT\MC900078622[1].wmf">
              <a:extLst>
                <a:ext uri="{FF2B5EF4-FFF2-40B4-BE49-F238E27FC236}">
                  <a16:creationId xmlns:a16="http://schemas.microsoft.com/office/drawing/2014/main" id="{DE11AB59-8167-4990-05DF-FE2E6B1F557F}"/>
                </a:ext>
              </a:extLst>
            </p:cNvPr>
            <p:cNvPicPr>
              <a:picLocks noChangeAspect="1" noChangeArrowheads="1"/>
            </p:cNvPicPr>
            <p:nvPr/>
          </p:nvPicPr>
          <p:blipFill>
            <a:blip r:embed="rId3" cstate="print"/>
            <a:srcRect/>
            <a:stretch>
              <a:fillRect/>
            </a:stretch>
          </p:blipFill>
          <p:spPr bwMode="auto">
            <a:xfrm>
              <a:off x="3874602" y="3894292"/>
              <a:ext cx="697399" cy="1500303"/>
            </a:xfrm>
            <a:prstGeom prst="rect">
              <a:avLst/>
            </a:prstGeom>
            <a:noFill/>
          </p:spPr>
        </p:pic>
        <p:pic>
          <p:nvPicPr>
            <p:cNvPr id="6" name="Picture 12" descr="C:\Users\gmahun\AppData\Local\Microsoft\Windows\Temporary Internet Files\Content.IE5\Q4CUITLQ\MC900078709[1].wmf">
              <a:extLst>
                <a:ext uri="{FF2B5EF4-FFF2-40B4-BE49-F238E27FC236}">
                  <a16:creationId xmlns:a16="http://schemas.microsoft.com/office/drawing/2014/main" id="{99ABE61F-B75C-4F12-EBA0-D94F43F6EB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262" y="4625788"/>
              <a:ext cx="908048" cy="13508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Users\gmahun\AppData\Local\Microsoft\Windows\Temporary Internet Files\Content.IE5\FZT0Y6EP\MC900078710[1].wmf">
              <a:extLst>
                <a:ext uri="{FF2B5EF4-FFF2-40B4-BE49-F238E27FC236}">
                  <a16:creationId xmlns:a16="http://schemas.microsoft.com/office/drawing/2014/main" id="{62DE9ACD-3E4D-1AA6-83FB-2EC8C4B7F8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36924" y="4585447"/>
              <a:ext cx="1155100" cy="13865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Written Transfer of Rights</a:t>
            </a:r>
          </a:p>
        </p:txBody>
      </p:sp>
      <p:sp>
        <p:nvSpPr>
          <p:cNvPr id="3" name="Content Placeholder 2"/>
          <p:cNvSpPr>
            <a:spLocks noGrp="1"/>
          </p:cNvSpPr>
          <p:nvPr>
            <p:ph idx="1"/>
          </p:nvPr>
        </p:nvSpPr>
        <p:spPr/>
        <p:txBody>
          <a:bodyPr>
            <a:normAutofit/>
          </a:bodyPr>
          <a:lstStyle/>
          <a:p>
            <a:r>
              <a:rPr lang="en-US" dirty="0"/>
              <a:t>Statute of Frauds</a:t>
            </a:r>
          </a:p>
          <a:p>
            <a:pPr lvl="1"/>
            <a:r>
              <a:rPr lang="en-US" dirty="0"/>
              <a:t>A </a:t>
            </a:r>
            <a:r>
              <a:rPr lang="en-US" i="1" dirty="0"/>
              <a:t>deed</a:t>
            </a:r>
            <a:r>
              <a:rPr lang="en-US" dirty="0"/>
              <a:t> is a contract for land transfer.</a:t>
            </a:r>
          </a:p>
          <a:p>
            <a:pPr lvl="2"/>
            <a:endParaRPr lang="en-US" i="1" dirty="0"/>
          </a:p>
          <a:p>
            <a:pPr lvl="2"/>
            <a:r>
              <a:rPr lang="en-US" i="1" dirty="0"/>
              <a:t>Description</a:t>
            </a:r>
            <a:r>
              <a:rPr lang="en-US" dirty="0"/>
              <a:t> on a deed is the subject matter of the contract.</a:t>
            </a:r>
          </a:p>
          <a:p>
            <a:pPr lvl="3"/>
            <a:r>
              <a:rPr lang="en-US" dirty="0"/>
              <a:t>Defines what the </a:t>
            </a:r>
            <a:r>
              <a:rPr lang="en-US" i="1" dirty="0"/>
              <a:t>grantor</a:t>
            </a:r>
            <a:r>
              <a:rPr lang="en-US" dirty="0"/>
              <a:t> conveyed to the </a:t>
            </a:r>
            <a:r>
              <a:rPr lang="en-US" i="1" dirty="0"/>
              <a:t>grantee</a:t>
            </a:r>
            <a:r>
              <a:rPr lang="en-US" dirty="0"/>
              <a:t>. </a:t>
            </a:r>
          </a:p>
          <a:p>
            <a:pPr lvl="2"/>
            <a:r>
              <a:rPr lang="en-US" dirty="0"/>
              <a:t>These are the </a:t>
            </a:r>
            <a:r>
              <a:rPr lang="en-US" i="1" dirty="0"/>
              <a:t>written intentions of the parties.</a:t>
            </a:r>
          </a:p>
          <a:p>
            <a:pPr lvl="2"/>
            <a:endParaRPr lang="en-US" i="1" dirty="0"/>
          </a:p>
          <a:p>
            <a:pPr lvl="1">
              <a:spcBef>
                <a:spcPts val="600"/>
              </a:spcBef>
            </a:pPr>
            <a:r>
              <a:rPr lang="en-US" dirty="0"/>
              <a:t>A deed does not have to be recorded to be valid; it only has to be delivered.</a:t>
            </a:r>
          </a:p>
          <a:p>
            <a:pPr lvl="2">
              <a:spcBef>
                <a:spcPts val="600"/>
              </a:spcBef>
            </a:pPr>
            <a:r>
              <a:rPr lang="en-US" dirty="0"/>
              <a:t>Recording a deed is a form of </a:t>
            </a:r>
            <a:r>
              <a:rPr lang="en-US" i="1" dirty="0"/>
              <a:t>constructive notice</a:t>
            </a:r>
            <a:r>
              <a:rPr lang="en-US" dirty="0"/>
              <a:t>.</a:t>
            </a:r>
          </a:p>
          <a:p>
            <a:pPr lvl="2">
              <a:spcBef>
                <a:spcPts val="600"/>
              </a:spcBef>
            </a:pPr>
            <a:endParaRPr lang="en-US" dirty="0"/>
          </a:p>
          <a:p>
            <a:pPr lvl="1">
              <a:spcBef>
                <a:spcPts val="600"/>
              </a:spcBef>
            </a:pPr>
            <a:r>
              <a:rPr lang="en-US" dirty="0"/>
              <a:t>Land can only conveyed by written document.</a:t>
            </a:r>
          </a:p>
          <a:p>
            <a:pPr lvl="2"/>
            <a:endParaRPr lang="en-US" i="1" dirty="0"/>
          </a:p>
        </p:txBody>
      </p:sp>
      <p:grpSp>
        <p:nvGrpSpPr>
          <p:cNvPr id="7" name="Group 6">
            <a:extLst>
              <a:ext uri="{FF2B5EF4-FFF2-40B4-BE49-F238E27FC236}">
                <a16:creationId xmlns:a16="http://schemas.microsoft.com/office/drawing/2014/main" id="{1ECB34C8-0ECA-1DF8-3BEC-3B8CCCC956D3}"/>
              </a:ext>
            </a:extLst>
          </p:cNvPr>
          <p:cNvGrpSpPr>
            <a:grpSpLocks noChangeAspect="1"/>
          </p:cNvGrpSpPr>
          <p:nvPr/>
        </p:nvGrpSpPr>
        <p:grpSpPr>
          <a:xfrm>
            <a:off x="5906531" y="837098"/>
            <a:ext cx="1161535" cy="1386849"/>
            <a:chOff x="4395618" y="863162"/>
            <a:chExt cx="3797300" cy="4533900"/>
          </a:xfrm>
        </p:grpSpPr>
        <p:sp>
          <p:nvSpPr>
            <p:cNvPr id="6" name="Freeform: Shape 5">
              <a:extLst>
                <a:ext uri="{FF2B5EF4-FFF2-40B4-BE49-F238E27FC236}">
                  <a16:creationId xmlns:a16="http://schemas.microsoft.com/office/drawing/2014/main" id="{EB908A59-1C4F-5D6D-9F7B-5AE875A61CDE}"/>
                </a:ext>
              </a:extLst>
            </p:cNvPr>
            <p:cNvSpPr/>
            <p:nvPr/>
          </p:nvSpPr>
          <p:spPr>
            <a:xfrm>
              <a:off x="4589755" y="1100831"/>
              <a:ext cx="3409026" cy="3835153"/>
            </a:xfrm>
            <a:custGeom>
              <a:avLst/>
              <a:gdLst>
                <a:gd name="connsiteX0" fmla="*/ 0 w 3409026"/>
                <a:gd name="connsiteY0" fmla="*/ 2965142 h 3835153"/>
                <a:gd name="connsiteX1" fmla="*/ 195309 w 3409026"/>
                <a:gd name="connsiteY1" fmla="*/ 2707689 h 3835153"/>
                <a:gd name="connsiteX2" fmla="*/ 648070 w 3409026"/>
                <a:gd name="connsiteY2" fmla="*/ 1624614 h 3835153"/>
                <a:gd name="connsiteX3" fmla="*/ 1020932 w 3409026"/>
                <a:gd name="connsiteY3" fmla="*/ 772357 h 3835153"/>
                <a:gd name="connsiteX4" fmla="*/ 1260629 w 3409026"/>
                <a:gd name="connsiteY4" fmla="*/ 284086 h 3835153"/>
                <a:gd name="connsiteX5" fmla="*/ 1384917 w 3409026"/>
                <a:gd name="connsiteY5" fmla="*/ 0 h 3835153"/>
                <a:gd name="connsiteX6" fmla="*/ 2024109 w 3409026"/>
                <a:gd name="connsiteY6" fmla="*/ 390618 h 3835153"/>
                <a:gd name="connsiteX7" fmla="*/ 2681057 w 3409026"/>
                <a:gd name="connsiteY7" fmla="*/ 630315 h 3835153"/>
                <a:gd name="connsiteX8" fmla="*/ 3302494 w 3409026"/>
                <a:gd name="connsiteY8" fmla="*/ 878889 h 3835153"/>
                <a:gd name="connsiteX9" fmla="*/ 3409026 w 3409026"/>
                <a:gd name="connsiteY9" fmla="*/ 905522 h 3835153"/>
                <a:gd name="connsiteX10" fmla="*/ 2938509 w 3409026"/>
                <a:gd name="connsiteY10" fmla="*/ 1837678 h 3835153"/>
                <a:gd name="connsiteX11" fmla="*/ 2618913 w 3409026"/>
                <a:gd name="connsiteY11" fmla="*/ 2663301 h 3835153"/>
                <a:gd name="connsiteX12" fmla="*/ 2352583 w 3409026"/>
                <a:gd name="connsiteY12" fmla="*/ 3231472 h 3835153"/>
                <a:gd name="connsiteX13" fmla="*/ 2095130 w 3409026"/>
                <a:gd name="connsiteY13" fmla="*/ 3817398 h 3835153"/>
                <a:gd name="connsiteX14" fmla="*/ 2024109 w 3409026"/>
                <a:gd name="connsiteY14" fmla="*/ 3835153 h 3835153"/>
                <a:gd name="connsiteX15" fmla="*/ 1438183 w 3409026"/>
                <a:gd name="connsiteY15" fmla="*/ 3595456 h 3835153"/>
                <a:gd name="connsiteX16" fmla="*/ 790113 w 3409026"/>
                <a:gd name="connsiteY16" fmla="*/ 3275860 h 3835153"/>
                <a:gd name="connsiteX17" fmla="*/ 301841 w 3409026"/>
                <a:gd name="connsiteY17" fmla="*/ 3089429 h 3835153"/>
                <a:gd name="connsiteX18" fmla="*/ 0 w 3409026"/>
                <a:gd name="connsiteY18" fmla="*/ 2965142 h 38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09026" h="3835153">
                  <a:moveTo>
                    <a:pt x="0" y="2965142"/>
                  </a:moveTo>
                  <a:lnTo>
                    <a:pt x="195309" y="2707689"/>
                  </a:lnTo>
                  <a:lnTo>
                    <a:pt x="648070" y="1624614"/>
                  </a:lnTo>
                  <a:lnTo>
                    <a:pt x="1020932" y="772357"/>
                  </a:lnTo>
                  <a:lnTo>
                    <a:pt x="1260629" y="284086"/>
                  </a:lnTo>
                  <a:lnTo>
                    <a:pt x="1384917" y="0"/>
                  </a:lnTo>
                  <a:lnTo>
                    <a:pt x="2024109" y="390618"/>
                  </a:lnTo>
                  <a:lnTo>
                    <a:pt x="2681057" y="630315"/>
                  </a:lnTo>
                  <a:lnTo>
                    <a:pt x="3302494" y="878889"/>
                  </a:lnTo>
                  <a:lnTo>
                    <a:pt x="3409026" y="905522"/>
                  </a:lnTo>
                  <a:lnTo>
                    <a:pt x="2938509" y="1837678"/>
                  </a:lnTo>
                  <a:lnTo>
                    <a:pt x="2618913" y="2663301"/>
                  </a:lnTo>
                  <a:lnTo>
                    <a:pt x="2352583" y="3231472"/>
                  </a:lnTo>
                  <a:lnTo>
                    <a:pt x="2095130" y="3817398"/>
                  </a:lnTo>
                  <a:lnTo>
                    <a:pt x="2024109" y="3835153"/>
                  </a:lnTo>
                  <a:lnTo>
                    <a:pt x="1438183" y="3595456"/>
                  </a:lnTo>
                  <a:lnTo>
                    <a:pt x="790113" y="3275860"/>
                  </a:lnTo>
                  <a:lnTo>
                    <a:pt x="301841" y="3089429"/>
                  </a:lnTo>
                  <a:lnTo>
                    <a:pt x="0" y="2965142"/>
                  </a:lnTo>
                  <a:close/>
                </a:path>
              </a:pathLst>
            </a:cu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411D4A-F8BB-42E7-03CC-0735EACDB97C}"/>
                </a:ext>
              </a:extLst>
            </p:cNvPr>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4395618" y="863162"/>
              <a:ext cx="3797300" cy="453390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634E-5A79-9D78-513F-3E18119D6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AD858-29F0-4502-D35C-DB967A539970}"/>
              </a:ext>
            </a:extLst>
          </p:cNvPr>
          <p:cNvSpPr>
            <a:spLocks noGrp="1"/>
          </p:cNvSpPr>
          <p:nvPr>
            <p:ph type="ctrTitle"/>
          </p:nvPr>
        </p:nvSpPr>
        <p:spPr/>
        <p:txBody>
          <a:bodyPr>
            <a:normAutofit/>
          </a:bodyPr>
          <a:lstStyle/>
          <a:p>
            <a:r>
              <a:rPr lang="en-US" dirty="0"/>
              <a:t>II. Unwritten Rights</a:t>
            </a:r>
          </a:p>
        </p:txBody>
      </p:sp>
      <p:sp>
        <p:nvSpPr>
          <p:cNvPr id="4" name="Subtitle 3">
            <a:extLst>
              <a:ext uri="{FF2B5EF4-FFF2-40B4-BE49-F238E27FC236}">
                <a16:creationId xmlns:a16="http://schemas.microsoft.com/office/drawing/2014/main" id="{613F7A27-B8B5-D4E9-4509-49F333CA4790}"/>
              </a:ext>
            </a:extLst>
          </p:cNvPr>
          <p:cNvSpPr>
            <a:spLocks noGrp="1"/>
          </p:cNvSpPr>
          <p:nvPr>
            <p:ph type="subTitle" idx="1"/>
          </p:nvPr>
        </p:nvSpPr>
        <p:spPr/>
        <p:txBody>
          <a:bodyPr/>
          <a:lstStyle/>
          <a:p>
            <a:r>
              <a:rPr lang="en-US" dirty="0">
                <a:solidFill>
                  <a:schemeClr val="bg2">
                    <a:lumMod val="25000"/>
                  </a:schemeClr>
                </a:solidFill>
              </a:rPr>
              <a:t>A. General</a:t>
            </a:r>
          </a:p>
          <a:p>
            <a:r>
              <a:rPr lang="en-US" dirty="0">
                <a:solidFill>
                  <a:schemeClr val="bg2">
                    <a:lumMod val="25000"/>
                  </a:schemeClr>
                </a:solidFill>
              </a:rPr>
              <a:t>B. Adverse Possession</a:t>
            </a:r>
          </a:p>
          <a:p>
            <a:r>
              <a:rPr lang="en-US" dirty="0">
                <a:solidFill>
                  <a:schemeClr val="bg2">
                    <a:lumMod val="25000"/>
                  </a:schemeClr>
                </a:solidFill>
              </a:rPr>
              <a:t>C. Prescription</a:t>
            </a:r>
          </a:p>
          <a:p>
            <a:r>
              <a:rPr lang="en-US" dirty="0">
                <a:solidFill>
                  <a:schemeClr val="bg2">
                    <a:lumMod val="25000"/>
                  </a:schemeClr>
                </a:solidFill>
              </a:rPr>
              <a:t>D. The Surveyor and Unwritten Rights</a:t>
            </a:r>
          </a:p>
        </p:txBody>
      </p:sp>
      <p:grpSp>
        <p:nvGrpSpPr>
          <p:cNvPr id="9" name="Group 8">
            <a:extLst>
              <a:ext uri="{FF2B5EF4-FFF2-40B4-BE49-F238E27FC236}">
                <a16:creationId xmlns:a16="http://schemas.microsoft.com/office/drawing/2014/main" id="{3993BD27-815E-E917-A457-9F66ECFF1279}"/>
              </a:ext>
            </a:extLst>
          </p:cNvPr>
          <p:cNvGrpSpPr>
            <a:grpSpLocks noChangeAspect="1"/>
          </p:cNvGrpSpPr>
          <p:nvPr/>
        </p:nvGrpSpPr>
        <p:grpSpPr>
          <a:xfrm>
            <a:off x="5889218" y="373481"/>
            <a:ext cx="1275503" cy="1828800"/>
            <a:chOff x="8978487" y="1533799"/>
            <a:chExt cx="3458576" cy="4958862"/>
          </a:xfrm>
        </p:grpSpPr>
        <p:grpSp>
          <p:nvGrpSpPr>
            <p:cNvPr id="10" name="Group 9">
              <a:extLst>
                <a:ext uri="{FF2B5EF4-FFF2-40B4-BE49-F238E27FC236}">
                  <a16:creationId xmlns:a16="http://schemas.microsoft.com/office/drawing/2014/main" id="{E74163CB-AF04-1E98-6E21-BB1803C2E89E}"/>
                </a:ext>
              </a:extLst>
            </p:cNvPr>
            <p:cNvGrpSpPr/>
            <p:nvPr/>
          </p:nvGrpSpPr>
          <p:grpSpPr>
            <a:xfrm>
              <a:off x="8978487" y="1533799"/>
              <a:ext cx="3458576" cy="4958862"/>
              <a:chOff x="8978487" y="1533799"/>
              <a:chExt cx="3458576" cy="4958862"/>
            </a:xfrm>
          </p:grpSpPr>
          <p:pic>
            <p:nvPicPr>
              <p:cNvPr id="12" name="Picture 6" descr="http://clipart-library.com/images/8i65akkBT.png">
                <a:extLst>
                  <a:ext uri="{FF2B5EF4-FFF2-40B4-BE49-F238E27FC236}">
                    <a16:creationId xmlns:a16="http://schemas.microsoft.com/office/drawing/2014/main" id="{3DC89B89-E21B-BFCF-6E2D-2C3DB02541A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8487" y="1533799"/>
                <a:ext cx="3458576" cy="49588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CD399FDB-7DC2-66CD-402A-0B910628C035}"/>
                  </a:ext>
                </a:extLst>
              </p:cNvPr>
              <p:cNvSpPr/>
              <p:nvPr/>
            </p:nvSpPr>
            <p:spPr>
              <a:xfrm>
                <a:off x="10664260" y="1654896"/>
                <a:ext cx="1593188" cy="1688554"/>
              </a:xfrm>
              <a:custGeom>
                <a:avLst/>
                <a:gdLst>
                  <a:gd name="connsiteX0" fmla="*/ 187929 w 1593188"/>
                  <a:gd name="connsiteY0" fmla="*/ 0 h 1688554"/>
                  <a:gd name="connsiteX1" fmla="*/ 98172 w 1593188"/>
                  <a:gd name="connsiteY1" fmla="*/ 84147 h 1688554"/>
                  <a:gd name="connsiteX2" fmla="*/ 28049 w 1593188"/>
                  <a:gd name="connsiteY2" fmla="*/ 204758 h 1688554"/>
                  <a:gd name="connsiteX3" fmla="*/ 22439 w 1593188"/>
                  <a:gd name="connsiteY3" fmla="*/ 361833 h 1688554"/>
                  <a:gd name="connsiteX4" fmla="*/ 81342 w 1593188"/>
                  <a:gd name="connsiteY4" fmla="*/ 406711 h 1688554"/>
                  <a:gd name="connsiteX5" fmla="*/ 120611 w 1593188"/>
                  <a:gd name="connsiteY5" fmla="*/ 527322 h 1688554"/>
                  <a:gd name="connsiteX6" fmla="*/ 109392 w 1593188"/>
                  <a:gd name="connsiteY6" fmla="*/ 675983 h 1688554"/>
                  <a:gd name="connsiteX7" fmla="*/ 53293 w 1593188"/>
                  <a:gd name="connsiteY7" fmla="*/ 810618 h 1688554"/>
                  <a:gd name="connsiteX8" fmla="*/ 25244 w 1593188"/>
                  <a:gd name="connsiteY8" fmla="*/ 802203 h 1688554"/>
                  <a:gd name="connsiteX9" fmla="*/ 5610 w 1593188"/>
                  <a:gd name="connsiteY9" fmla="*/ 849887 h 1688554"/>
                  <a:gd name="connsiteX10" fmla="*/ 0 w 1593188"/>
                  <a:gd name="connsiteY10" fmla="*/ 1307087 h 1688554"/>
                  <a:gd name="connsiteX11" fmla="*/ 115001 w 1593188"/>
                  <a:gd name="connsiteY11" fmla="*/ 1688554 h 1688554"/>
                  <a:gd name="connsiteX12" fmla="*/ 403907 w 1593188"/>
                  <a:gd name="connsiteY12" fmla="*/ 1677335 h 1688554"/>
                  <a:gd name="connsiteX13" fmla="*/ 866717 w 1593188"/>
                  <a:gd name="connsiteY13" fmla="*/ 1587578 h 1688554"/>
                  <a:gd name="connsiteX14" fmla="*/ 1164037 w 1593188"/>
                  <a:gd name="connsiteY14" fmla="*/ 1424893 h 1688554"/>
                  <a:gd name="connsiteX15" fmla="*/ 1172452 w 1593188"/>
                  <a:gd name="connsiteY15" fmla="*/ 1394039 h 1688554"/>
                  <a:gd name="connsiteX16" fmla="*/ 1133183 w 1593188"/>
                  <a:gd name="connsiteY16" fmla="*/ 1270623 h 1688554"/>
                  <a:gd name="connsiteX17" fmla="*/ 1172452 w 1593188"/>
                  <a:gd name="connsiteY17" fmla="*/ 1102329 h 1688554"/>
                  <a:gd name="connsiteX18" fmla="*/ 1279038 w 1593188"/>
                  <a:gd name="connsiteY18" fmla="*/ 1018181 h 1688554"/>
                  <a:gd name="connsiteX19" fmla="*/ 1357576 w 1593188"/>
                  <a:gd name="connsiteY19" fmla="*/ 984522 h 1688554"/>
                  <a:gd name="connsiteX20" fmla="*/ 1593188 w 1593188"/>
                  <a:gd name="connsiteY20" fmla="*/ 723666 h 1688554"/>
                  <a:gd name="connsiteX21" fmla="*/ 1590383 w 1593188"/>
                  <a:gd name="connsiteY21" fmla="*/ 670373 h 1688554"/>
                  <a:gd name="connsiteX22" fmla="*/ 1270623 w 1593188"/>
                  <a:gd name="connsiteY22" fmla="*/ 454395 h 1688554"/>
                  <a:gd name="connsiteX23" fmla="*/ 858302 w 1593188"/>
                  <a:gd name="connsiteY23" fmla="*/ 269271 h 1688554"/>
                  <a:gd name="connsiteX24" fmla="*/ 586226 w 1593188"/>
                  <a:gd name="connsiteY24" fmla="*/ 137440 h 1688554"/>
                  <a:gd name="connsiteX25" fmla="*/ 350614 w 1593188"/>
                  <a:gd name="connsiteY25" fmla="*/ 11219 h 1688554"/>
                  <a:gd name="connsiteX26" fmla="*/ 187929 w 1593188"/>
                  <a:gd name="connsiteY26" fmla="*/ 0 h 168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93188" h="1688554">
                    <a:moveTo>
                      <a:pt x="187929" y="0"/>
                    </a:moveTo>
                    <a:lnTo>
                      <a:pt x="98172" y="84147"/>
                    </a:lnTo>
                    <a:lnTo>
                      <a:pt x="28049" y="204758"/>
                    </a:lnTo>
                    <a:lnTo>
                      <a:pt x="22439" y="361833"/>
                    </a:lnTo>
                    <a:lnTo>
                      <a:pt x="81342" y="406711"/>
                    </a:lnTo>
                    <a:lnTo>
                      <a:pt x="120611" y="527322"/>
                    </a:lnTo>
                    <a:lnTo>
                      <a:pt x="109392" y="675983"/>
                    </a:lnTo>
                    <a:lnTo>
                      <a:pt x="53293" y="810618"/>
                    </a:lnTo>
                    <a:lnTo>
                      <a:pt x="25244" y="802203"/>
                    </a:lnTo>
                    <a:lnTo>
                      <a:pt x="5610" y="849887"/>
                    </a:lnTo>
                    <a:lnTo>
                      <a:pt x="0" y="1307087"/>
                    </a:lnTo>
                    <a:lnTo>
                      <a:pt x="115001" y="1688554"/>
                    </a:lnTo>
                    <a:lnTo>
                      <a:pt x="403907" y="1677335"/>
                    </a:lnTo>
                    <a:lnTo>
                      <a:pt x="866717" y="1587578"/>
                    </a:lnTo>
                    <a:lnTo>
                      <a:pt x="1164037" y="1424893"/>
                    </a:lnTo>
                    <a:lnTo>
                      <a:pt x="1172452" y="1394039"/>
                    </a:lnTo>
                    <a:lnTo>
                      <a:pt x="1133183" y="1270623"/>
                    </a:lnTo>
                    <a:lnTo>
                      <a:pt x="1172452" y="1102329"/>
                    </a:lnTo>
                    <a:lnTo>
                      <a:pt x="1279038" y="1018181"/>
                    </a:lnTo>
                    <a:lnTo>
                      <a:pt x="1357576" y="984522"/>
                    </a:lnTo>
                    <a:lnTo>
                      <a:pt x="1593188" y="723666"/>
                    </a:lnTo>
                    <a:lnTo>
                      <a:pt x="1590383" y="670373"/>
                    </a:lnTo>
                    <a:lnTo>
                      <a:pt x="1270623" y="454395"/>
                    </a:lnTo>
                    <a:lnTo>
                      <a:pt x="858302" y="269271"/>
                    </a:lnTo>
                    <a:lnTo>
                      <a:pt x="586226" y="137440"/>
                    </a:lnTo>
                    <a:lnTo>
                      <a:pt x="350614" y="11219"/>
                    </a:lnTo>
                    <a:lnTo>
                      <a:pt x="18792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CC3E50A1-FEAE-E294-2AD4-32A732F696C0}"/>
                </a:ext>
              </a:extLst>
            </p:cNvPr>
            <p:cNvSpPr/>
            <p:nvPr/>
          </p:nvSpPr>
          <p:spPr>
            <a:xfrm>
              <a:off x="10927921" y="3242474"/>
              <a:ext cx="877937" cy="566591"/>
            </a:xfrm>
            <a:custGeom>
              <a:avLst/>
              <a:gdLst>
                <a:gd name="connsiteX0" fmla="*/ 877937 w 877937"/>
                <a:gd name="connsiteY0" fmla="*/ 0 h 566591"/>
                <a:gd name="connsiteX1" fmla="*/ 633910 w 877937"/>
                <a:gd name="connsiteY1" fmla="*/ 75732 h 566591"/>
                <a:gd name="connsiteX2" fmla="*/ 440371 w 877937"/>
                <a:gd name="connsiteY2" fmla="*/ 131830 h 566591"/>
                <a:gd name="connsiteX3" fmla="*/ 157075 w 877937"/>
                <a:gd name="connsiteY3" fmla="*/ 176709 h 566591"/>
                <a:gd name="connsiteX4" fmla="*/ 0 w 877937"/>
                <a:gd name="connsiteY4" fmla="*/ 204758 h 566591"/>
                <a:gd name="connsiteX5" fmla="*/ 61708 w 877937"/>
                <a:gd name="connsiteY5" fmla="*/ 252441 h 566591"/>
                <a:gd name="connsiteX6" fmla="*/ 316955 w 877937"/>
                <a:gd name="connsiteY6" fmla="*/ 311344 h 566591"/>
                <a:gd name="connsiteX7" fmla="*/ 524518 w 877937"/>
                <a:gd name="connsiteY7" fmla="*/ 434760 h 566591"/>
                <a:gd name="connsiteX8" fmla="*/ 732081 w 877937"/>
                <a:gd name="connsiteY8" fmla="*/ 566591 h 566591"/>
                <a:gd name="connsiteX9" fmla="*/ 807814 w 877937"/>
                <a:gd name="connsiteY9" fmla="*/ 479639 h 566591"/>
                <a:gd name="connsiteX10" fmla="*/ 861107 w 877937"/>
                <a:gd name="connsiteY10" fmla="*/ 269271 h 566591"/>
                <a:gd name="connsiteX11" fmla="*/ 877937 w 877937"/>
                <a:gd name="connsiteY11" fmla="*/ 0 h 5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937" h="566591">
                  <a:moveTo>
                    <a:pt x="877937" y="0"/>
                  </a:moveTo>
                  <a:lnTo>
                    <a:pt x="633910" y="75732"/>
                  </a:lnTo>
                  <a:lnTo>
                    <a:pt x="440371" y="131830"/>
                  </a:lnTo>
                  <a:lnTo>
                    <a:pt x="157075" y="176709"/>
                  </a:lnTo>
                  <a:lnTo>
                    <a:pt x="0" y="204758"/>
                  </a:lnTo>
                  <a:lnTo>
                    <a:pt x="61708" y="252441"/>
                  </a:lnTo>
                  <a:lnTo>
                    <a:pt x="316955" y="311344"/>
                  </a:lnTo>
                  <a:lnTo>
                    <a:pt x="524518" y="434760"/>
                  </a:lnTo>
                  <a:lnTo>
                    <a:pt x="732081" y="566591"/>
                  </a:lnTo>
                  <a:lnTo>
                    <a:pt x="807814" y="479639"/>
                  </a:lnTo>
                  <a:lnTo>
                    <a:pt x="861107" y="269271"/>
                  </a:lnTo>
                  <a:lnTo>
                    <a:pt x="87793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2" descr="C:\Users\jmahun\AppData\Local\Microsoft\Windows\Temporary Internet Files\Content.IE5\MAFQRM6D\MM900234700[1].gif">
            <a:extLst>
              <a:ext uri="{FF2B5EF4-FFF2-40B4-BE49-F238E27FC236}">
                <a16:creationId xmlns:a16="http://schemas.microsoft.com/office/drawing/2014/main" id="{BDBB0E61-3D34-258A-A683-990CE21D39B0}"/>
              </a:ext>
            </a:extLst>
          </p:cNvPr>
          <p:cNvPicPr>
            <a:picLocks noChangeAspect="1" noChangeArrowheads="1" noCrop="1"/>
          </p:cNvPicPr>
          <p:nvPr/>
        </p:nvPicPr>
        <p:blipFill>
          <a:blip r:embed="rId3" cstate="print"/>
          <a:srcRect/>
          <a:stretch>
            <a:fillRect/>
          </a:stretch>
        </p:blipFill>
        <p:spPr bwMode="auto">
          <a:xfrm>
            <a:off x="2197156" y="4478943"/>
            <a:ext cx="705389" cy="651128"/>
          </a:xfrm>
          <a:prstGeom prst="rect">
            <a:avLst/>
          </a:prstGeom>
          <a:noFill/>
        </p:spPr>
      </p:pic>
    </p:spTree>
    <p:extLst>
      <p:ext uri="{BB962C8B-B14F-4D97-AF65-F5344CB8AC3E}">
        <p14:creationId xmlns:p14="http://schemas.microsoft.com/office/powerpoint/2010/main" val="415139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EF77D-A1BB-BC73-6D97-55E8A67517AB}"/>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0FE43ED8-76A8-FE03-9DC7-72029FD1C105}"/>
              </a:ext>
            </a:extLst>
          </p:cNvPr>
          <p:cNvSpPr>
            <a:spLocks noGrp="1"/>
          </p:cNvSpPr>
          <p:nvPr>
            <p:ph type="title"/>
          </p:nvPr>
        </p:nvSpPr>
        <p:spPr/>
        <p:txBody>
          <a:bodyPr/>
          <a:lstStyle/>
          <a:p>
            <a:r>
              <a:rPr lang="en-US" altLang="en-US" dirty="0"/>
              <a:t>A. General</a:t>
            </a:r>
          </a:p>
        </p:txBody>
      </p:sp>
      <p:sp>
        <p:nvSpPr>
          <p:cNvPr id="45059" name="Content Placeholder 2">
            <a:extLst>
              <a:ext uri="{FF2B5EF4-FFF2-40B4-BE49-F238E27FC236}">
                <a16:creationId xmlns:a16="http://schemas.microsoft.com/office/drawing/2014/main" id="{EC96C4FE-5DC9-B9DD-5170-4E85F62734F2}"/>
              </a:ext>
            </a:extLst>
          </p:cNvPr>
          <p:cNvSpPr>
            <a:spLocks noGrp="1"/>
          </p:cNvSpPr>
          <p:nvPr>
            <p:ph idx="1"/>
          </p:nvPr>
        </p:nvSpPr>
        <p:spPr/>
        <p:txBody>
          <a:bodyPr/>
          <a:lstStyle/>
          <a:p>
            <a:pPr marL="68263"/>
            <a:r>
              <a:rPr lang="en-US" altLang="en-US" dirty="0"/>
              <a:t>1. What's This?</a:t>
            </a:r>
          </a:p>
          <a:p>
            <a:pPr marL="685165" lvl="2"/>
            <a:endParaRPr lang="en-US" altLang="en-US" dirty="0"/>
          </a:p>
          <a:p>
            <a:pPr marL="365125" lvl="1"/>
            <a:r>
              <a:rPr lang="en-US" altLang="en-US" dirty="0"/>
              <a:t>An unwritten right is ownership that is obtained:</a:t>
            </a:r>
          </a:p>
          <a:p>
            <a:pPr marL="685165" lvl="2"/>
            <a:r>
              <a:rPr lang="en-US" altLang="en-US" dirty="0"/>
              <a:t>without benefit of a written document,</a:t>
            </a:r>
          </a:p>
          <a:p>
            <a:pPr marL="685165" lvl="2"/>
            <a:r>
              <a:rPr lang="en-US" altLang="en-US" dirty="0"/>
              <a:t>or based on a defective document </a:t>
            </a:r>
          </a:p>
          <a:p>
            <a:pPr marL="365125" lvl="1"/>
            <a:endParaRPr lang="en-US" altLang="en-US" dirty="0"/>
          </a:p>
          <a:p>
            <a:pPr marL="365125" lvl="1"/>
            <a:r>
              <a:rPr lang="en-US" altLang="en-US" dirty="0"/>
              <a:t>Is generally the result of an informal agreement, and/or action/inaction of affected parties.</a:t>
            </a:r>
          </a:p>
          <a:p>
            <a:pPr lvl="2"/>
            <a:endParaRPr lang="en-US" altLang="en-US" dirty="0"/>
          </a:p>
          <a:p>
            <a:pPr marL="685165" lvl="2"/>
            <a:endParaRPr lang="en-US" altLang="en-US" dirty="0"/>
          </a:p>
        </p:txBody>
      </p:sp>
      <p:grpSp>
        <p:nvGrpSpPr>
          <p:cNvPr id="14" name="Group 13">
            <a:extLst>
              <a:ext uri="{FF2B5EF4-FFF2-40B4-BE49-F238E27FC236}">
                <a16:creationId xmlns:a16="http://schemas.microsoft.com/office/drawing/2014/main" id="{DE615806-20C3-5BC4-A923-9FBE418D6480}"/>
              </a:ext>
            </a:extLst>
          </p:cNvPr>
          <p:cNvGrpSpPr>
            <a:grpSpLocks noChangeAspect="1"/>
          </p:cNvGrpSpPr>
          <p:nvPr/>
        </p:nvGrpSpPr>
        <p:grpSpPr>
          <a:xfrm>
            <a:off x="5271107" y="3897486"/>
            <a:ext cx="2297174" cy="2135287"/>
            <a:chOff x="4068629" y="3059201"/>
            <a:chExt cx="2862944" cy="2661186"/>
          </a:xfrm>
        </p:grpSpPr>
        <p:sp>
          <p:nvSpPr>
            <p:cNvPr id="2" name="Rectangle 1">
              <a:extLst>
                <a:ext uri="{FF2B5EF4-FFF2-40B4-BE49-F238E27FC236}">
                  <a16:creationId xmlns:a16="http://schemas.microsoft.com/office/drawing/2014/main" id="{8896D124-B3B5-817B-108F-83A54D408BA2}"/>
                </a:ext>
              </a:extLst>
            </p:cNvPr>
            <p:cNvSpPr/>
            <p:nvPr/>
          </p:nvSpPr>
          <p:spPr>
            <a:xfrm>
              <a:off x="4068629" y="3385773"/>
              <a:ext cx="1491343"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Rectangle 2">
              <a:extLst>
                <a:ext uri="{FF2B5EF4-FFF2-40B4-BE49-F238E27FC236}">
                  <a16:creationId xmlns:a16="http://schemas.microsoft.com/office/drawing/2014/main" id="{A0674DD6-443D-CDBC-FF99-F1D9C4AF678B}"/>
                </a:ext>
              </a:extLst>
            </p:cNvPr>
            <p:cNvSpPr/>
            <p:nvPr/>
          </p:nvSpPr>
          <p:spPr>
            <a:xfrm>
              <a:off x="5559973" y="3385773"/>
              <a:ext cx="1371600" cy="2286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Rectangle 3">
              <a:extLst>
                <a:ext uri="{FF2B5EF4-FFF2-40B4-BE49-F238E27FC236}">
                  <a16:creationId xmlns:a16="http://schemas.microsoft.com/office/drawing/2014/main" id="{B2133053-234A-FCF1-BED3-F6CCDBFF7DC4}"/>
                </a:ext>
              </a:extLst>
            </p:cNvPr>
            <p:cNvSpPr/>
            <p:nvPr/>
          </p:nvSpPr>
          <p:spPr>
            <a:xfrm>
              <a:off x="5461999" y="3745001"/>
              <a:ext cx="664270" cy="3343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shed</a:t>
              </a:r>
            </a:p>
          </p:txBody>
        </p:sp>
        <p:sp>
          <p:nvSpPr>
            <p:cNvPr id="5" name="TextBox 4">
              <a:extLst>
                <a:ext uri="{FF2B5EF4-FFF2-40B4-BE49-F238E27FC236}">
                  <a16:creationId xmlns:a16="http://schemas.microsoft.com/office/drawing/2014/main" id="{EB380663-CB31-F52E-D86F-85076692EDD9}"/>
                </a:ext>
              </a:extLst>
            </p:cNvPr>
            <p:cNvSpPr txBox="1"/>
            <p:nvPr/>
          </p:nvSpPr>
          <p:spPr>
            <a:xfrm>
              <a:off x="4330117" y="5145019"/>
              <a:ext cx="1065231" cy="575368"/>
            </a:xfrm>
            <a:prstGeom prst="rect">
              <a:avLst/>
            </a:prstGeom>
            <a:noFill/>
          </p:spPr>
          <p:txBody>
            <a:bodyPr wrap="none" rtlCol="0">
              <a:spAutoFit/>
            </a:bodyPr>
            <a:lstStyle/>
            <a:p>
              <a:pPr algn="r"/>
              <a:r>
                <a:rPr lang="en-US" sz="1200" dirty="0">
                  <a:solidFill>
                    <a:schemeClr val="accent6">
                      <a:lumMod val="50000"/>
                    </a:schemeClr>
                  </a:solidFill>
                </a:rPr>
                <a:t>telephone</a:t>
              </a:r>
            </a:p>
            <a:p>
              <a:pPr algn="r"/>
              <a:r>
                <a:rPr lang="en-US" sz="1200" dirty="0">
                  <a:solidFill>
                    <a:schemeClr val="accent6">
                      <a:lumMod val="50000"/>
                    </a:schemeClr>
                  </a:solidFill>
                </a:rPr>
                <a:t>pole</a:t>
              </a:r>
            </a:p>
          </p:txBody>
        </p:sp>
        <p:sp>
          <p:nvSpPr>
            <p:cNvPr id="6" name="TextBox 5">
              <a:extLst>
                <a:ext uri="{FF2B5EF4-FFF2-40B4-BE49-F238E27FC236}">
                  <a16:creationId xmlns:a16="http://schemas.microsoft.com/office/drawing/2014/main" id="{700ED779-5CB0-DE4D-1766-F7D32215EB01}"/>
                </a:ext>
              </a:extLst>
            </p:cNvPr>
            <p:cNvSpPr txBox="1"/>
            <p:nvPr/>
          </p:nvSpPr>
          <p:spPr>
            <a:xfrm>
              <a:off x="4361601" y="3419831"/>
              <a:ext cx="759566" cy="345221"/>
            </a:xfrm>
            <a:prstGeom prst="rect">
              <a:avLst/>
            </a:prstGeom>
            <a:noFill/>
          </p:spPr>
          <p:txBody>
            <a:bodyPr wrap="none" rtlCol="0">
              <a:spAutoFit/>
            </a:bodyPr>
            <a:lstStyle/>
            <a:p>
              <a:pPr algn="ctr"/>
              <a:r>
                <a:rPr lang="en-US" sz="1200" dirty="0">
                  <a:solidFill>
                    <a:srgbClr val="008000"/>
                  </a:solidFill>
                </a:rPr>
                <a:t>Maple</a:t>
              </a:r>
            </a:p>
          </p:txBody>
        </p:sp>
        <p:sp>
          <p:nvSpPr>
            <p:cNvPr id="9" name="TextBox 8">
              <a:extLst>
                <a:ext uri="{FF2B5EF4-FFF2-40B4-BE49-F238E27FC236}">
                  <a16:creationId xmlns:a16="http://schemas.microsoft.com/office/drawing/2014/main" id="{B453A1DB-8754-602E-3434-A43797BC56E6}"/>
                </a:ext>
              </a:extLst>
            </p:cNvPr>
            <p:cNvSpPr txBox="1"/>
            <p:nvPr/>
          </p:nvSpPr>
          <p:spPr>
            <a:xfrm>
              <a:off x="4286983" y="4321945"/>
              <a:ext cx="975330" cy="345221"/>
            </a:xfrm>
            <a:prstGeom prst="rect">
              <a:avLst/>
            </a:prstGeom>
            <a:noFill/>
          </p:spPr>
          <p:txBody>
            <a:bodyPr wrap="none" rtlCol="0">
              <a:spAutoFit/>
            </a:bodyPr>
            <a:lstStyle/>
            <a:p>
              <a:pPr algn="ctr"/>
              <a:r>
                <a:rPr lang="en-US" sz="1200" dirty="0">
                  <a:solidFill>
                    <a:srgbClr val="0070C0"/>
                  </a:solidFill>
                </a:rPr>
                <a:t>Andrews</a:t>
              </a:r>
            </a:p>
          </p:txBody>
        </p:sp>
        <p:sp>
          <p:nvSpPr>
            <p:cNvPr id="10" name="TextBox 9">
              <a:extLst>
                <a:ext uri="{FF2B5EF4-FFF2-40B4-BE49-F238E27FC236}">
                  <a16:creationId xmlns:a16="http://schemas.microsoft.com/office/drawing/2014/main" id="{AB75F11F-0553-0F04-B5D6-BECE6AE907B5}"/>
                </a:ext>
              </a:extLst>
            </p:cNvPr>
            <p:cNvSpPr txBox="1"/>
            <p:nvPr/>
          </p:nvSpPr>
          <p:spPr>
            <a:xfrm>
              <a:off x="5982282" y="4343716"/>
              <a:ext cx="741586" cy="345221"/>
            </a:xfrm>
            <a:prstGeom prst="rect">
              <a:avLst/>
            </a:prstGeom>
            <a:noFill/>
          </p:spPr>
          <p:txBody>
            <a:bodyPr wrap="none" rtlCol="0">
              <a:spAutoFit/>
            </a:bodyPr>
            <a:lstStyle/>
            <a:p>
              <a:pPr algn="ctr"/>
              <a:r>
                <a:rPr lang="en-US" sz="1200" dirty="0">
                  <a:solidFill>
                    <a:srgbClr val="0070C0"/>
                  </a:solidFill>
                </a:rPr>
                <a:t>Smith</a:t>
              </a:r>
            </a:p>
          </p:txBody>
        </p:sp>
        <p:pic>
          <p:nvPicPr>
            <p:cNvPr id="11" name="Picture 20">
              <a:extLst>
                <a:ext uri="{FF2B5EF4-FFF2-40B4-BE49-F238E27FC236}">
                  <a16:creationId xmlns:a16="http://schemas.microsoft.com/office/drawing/2014/main" id="{1C43E562-B53C-463B-9DCB-C4867D105A2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18408" y="3059201"/>
              <a:ext cx="639536" cy="639536"/>
            </a:xfrm>
            <a:prstGeom prst="rect">
              <a:avLst/>
            </a:prstGeom>
            <a:noFill/>
            <a:ln w="9525">
              <a:noFill/>
              <a:miter lim="800000"/>
              <a:headEnd/>
              <a:tailEnd/>
            </a:ln>
          </p:spPr>
        </p:pic>
        <p:cxnSp>
          <p:nvCxnSpPr>
            <p:cNvPr id="12" name="Straight Connector 11">
              <a:extLst>
                <a:ext uri="{FF2B5EF4-FFF2-40B4-BE49-F238E27FC236}">
                  <a16:creationId xmlns:a16="http://schemas.microsoft.com/office/drawing/2014/main" id="{E845A5C1-BC76-5FA3-72B5-5463D76C7B3B}"/>
                </a:ext>
              </a:extLst>
            </p:cNvPr>
            <p:cNvCxnSpPr>
              <a:endCxn id="13" idx="4"/>
            </p:cNvCxnSpPr>
            <p:nvPr/>
          </p:nvCxnSpPr>
          <p:spPr>
            <a:xfrm>
              <a:off x="5320489" y="3364002"/>
              <a:ext cx="42915" cy="235638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D616A75-8625-4700-0CD2-FB2D46F4C79D}"/>
                </a:ext>
              </a:extLst>
            </p:cNvPr>
            <p:cNvSpPr/>
            <p:nvPr/>
          </p:nvSpPr>
          <p:spPr>
            <a:xfrm>
              <a:off x="5313112" y="5619803"/>
              <a:ext cx="100584" cy="100584"/>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266014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F79490F-53AF-6DA3-6052-F8A4D309042E}"/>
              </a:ext>
            </a:extLst>
          </p:cNvPr>
          <p:cNvSpPr>
            <a:spLocks noGrp="1"/>
          </p:cNvSpPr>
          <p:nvPr>
            <p:ph type="title"/>
          </p:nvPr>
        </p:nvSpPr>
        <p:spPr/>
        <p:txBody>
          <a:bodyPr/>
          <a:lstStyle/>
          <a:p>
            <a:r>
              <a:rPr lang="en-US" altLang="en-US" dirty="0"/>
              <a:t>A. General</a:t>
            </a:r>
          </a:p>
        </p:txBody>
      </p:sp>
      <p:sp>
        <p:nvSpPr>
          <p:cNvPr id="45059" name="Content Placeholder 2">
            <a:extLst>
              <a:ext uri="{FF2B5EF4-FFF2-40B4-BE49-F238E27FC236}">
                <a16:creationId xmlns:a16="http://schemas.microsoft.com/office/drawing/2014/main" id="{B61D5817-E4DA-F791-9B79-594AE03B5FB3}"/>
              </a:ext>
            </a:extLst>
          </p:cNvPr>
          <p:cNvSpPr>
            <a:spLocks noGrp="1"/>
          </p:cNvSpPr>
          <p:nvPr>
            <p:ph idx="1"/>
          </p:nvPr>
        </p:nvSpPr>
        <p:spPr>
          <a:xfrm>
            <a:off x="703384" y="1134080"/>
            <a:ext cx="6757289" cy="4860758"/>
          </a:xfrm>
        </p:spPr>
        <p:txBody>
          <a:bodyPr/>
          <a:lstStyle/>
          <a:p>
            <a:pPr marL="68263"/>
            <a:r>
              <a:rPr lang="en-US" altLang="en-US" dirty="0"/>
              <a:t>2. Origins</a:t>
            </a:r>
          </a:p>
          <a:p>
            <a:pPr marL="365125" lvl="1"/>
            <a:r>
              <a:rPr lang="en-US" altLang="en-US" dirty="0"/>
              <a:t>Land transfers pre-date written documents</a:t>
            </a:r>
          </a:p>
          <a:p>
            <a:pPr lvl="2"/>
            <a:r>
              <a:rPr lang="en-US" altLang="en-US" dirty="0"/>
              <a:t>Traditionally grantor &amp; grantee would: </a:t>
            </a:r>
          </a:p>
          <a:p>
            <a:pPr marL="895350" lvl="3"/>
            <a:r>
              <a:rPr lang="en-US" altLang="en-US" dirty="0"/>
              <a:t>Walk the exterior, </a:t>
            </a:r>
          </a:p>
          <a:p>
            <a:pPr marL="895350" lvl="3"/>
            <a:r>
              <a:rPr lang="en-US" altLang="en-US" dirty="0"/>
              <a:t>Point out &amp; touch corners or features, </a:t>
            </a:r>
          </a:p>
          <a:p>
            <a:pPr marL="895350" lvl="3"/>
            <a:r>
              <a:rPr lang="en-US" altLang="en-US" dirty="0"/>
              <a:t>Witnesses might have been present</a:t>
            </a:r>
          </a:p>
          <a:p>
            <a:pPr marL="365125" lvl="1"/>
            <a:endParaRPr lang="en-US" altLang="en-US" dirty="0"/>
          </a:p>
          <a:p>
            <a:pPr marL="364998" lvl="1"/>
            <a:r>
              <a:rPr lang="en-US" altLang="en-US" dirty="0"/>
              <a:t>Over time successive owners were further removed from original intentions creating</a:t>
            </a:r>
          </a:p>
          <a:p>
            <a:pPr marL="685038" lvl="2"/>
            <a:r>
              <a:rPr lang="en-US" altLang="en-US" dirty="0"/>
              <a:t>boundary uncertainty</a:t>
            </a:r>
          </a:p>
          <a:p>
            <a:pPr marL="685038" lvl="2"/>
            <a:r>
              <a:rPr lang="en-US" altLang="en-US" dirty="0"/>
              <a:t>animosity between </a:t>
            </a:r>
            <a:r>
              <a:rPr lang="en-US" altLang="en-US" dirty="0" err="1"/>
              <a:t>adjoiners</a:t>
            </a:r>
            <a:endParaRPr lang="en-US" altLang="en-US" dirty="0"/>
          </a:p>
          <a:p>
            <a:pPr marL="685038" lvl="2"/>
            <a:endParaRPr lang="en-US" altLang="en-US" dirty="0"/>
          </a:p>
          <a:p>
            <a:pPr marL="364998" lvl="1"/>
            <a:r>
              <a:rPr lang="en-US" altLang="en-US" dirty="0"/>
              <a:t>Hence the creation of the Statute of Frauds.</a:t>
            </a:r>
          </a:p>
        </p:txBody>
      </p:sp>
      <p:pic>
        <p:nvPicPr>
          <p:cNvPr id="45060" name="Picture 3">
            <a:extLst>
              <a:ext uri="{FF2B5EF4-FFF2-40B4-BE49-F238E27FC236}">
                <a16:creationId xmlns:a16="http://schemas.microsoft.com/office/drawing/2014/main" id="{E4E4FF4F-B26C-CCCA-A398-C801746E2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545" y="2312266"/>
            <a:ext cx="1171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a:extLst>
              <a:ext uri="{FF2B5EF4-FFF2-40B4-BE49-F238E27FC236}">
                <a16:creationId xmlns:a16="http://schemas.microsoft.com/office/drawing/2014/main" id="{71AC2F17-B161-7891-D3CA-F1EEF500EFD4}"/>
              </a:ext>
            </a:extLst>
          </p:cNvPr>
          <p:cNvSpPr>
            <a:spLocks noGrp="1"/>
          </p:cNvSpPr>
          <p:nvPr>
            <p:ph type="title"/>
          </p:nvPr>
        </p:nvSpPr>
        <p:spPr/>
        <p:txBody>
          <a:bodyPr/>
          <a:lstStyle/>
          <a:p>
            <a:r>
              <a:rPr lang="en-US" altLang="en-US" dirty="0"/>
              <a:t>A. General</a:t>
            </a:r>
          </a:p>
        </p:txBody>
      </p:sp>
      <p:sp>
        <p:nvSpPr>
          <p:cNvPr id="49155" name="Content Placeholder 4">
            <a:extLst>
              <a:ext uri="{FF2B5EF4-FFF2-40B4-BE49-F238E27FC236}">
                <a16:creationId xmlns:a16="http://schemas.microsoft.com/office/drawing/2014/main" id="{914CF93F-307E-DAD7-E634-A54E7727C247}"/>
              </a:ext>
            </a:extLst>
          </p:cNvPr>
          <p:cNvSpPr>
            <a:spLocks noGrp="1"/>
          </p:cNvSpPr>
          <p:nvPr>
            <p:ph idx="1"/>
          </p:nvPr>
        </p:nvSpPr>
        <p:spPr/>
        <p:txBody>
          <a:bodyPr/>
          <a:lstStyle/>
          <a:p>
            <a:pPr marL="68263"/>
            <a:r>
              <a:rPr lang="en-US" altLang="en-US" dirty="0"/>
              <a:t>3. English Common Law </a:t>
            </a:r>
          </a:p>
          <a:p>
            <a:pPr marL="365443" lvl="1"/>
            <a:r>
              <a:rPr lang="en-US" altLang="en-US" dirty="0"/>
              <a:t>Rooted in feudal principles.</a:t>
            </a:r>
          </a:p>
          <a:p>
            <a:pPr marL="365443" lvl="1"/>
            <a:endParaRPr lang="en-US" altLang="en-US" dirty="0"/>
          </a:p>
          <a:p>
            <a:pPr marL="365443" lvl="1"/>
            <a:r>
              <a:rPr lang="en-US" altLang="en-US" dirty="0"/>
              <a:t>Recognized that two adjacent owners could reach an arrangement on an </a:t>
            </a:r>
            <a:r>
              <a:rPr lang="en-US" altLang="en-US" b="1" dirty="0"/>
              <a:t>uncertain</a:t>
            </a:r>
            <a:r>
              <a:rPr lang="en-US" altLang="en-US" dirty="0"/>
              <a:t> boundary:</a:t>
            </a:r>
          </a:p>
          <a:p>
            <a:pPr marL="685483" lvl="2"/>
            <a:r>
              <a:rPr lang="en-US" altLang="en-US" dirty="0"/>
              <a:t>by agreement</a:t>
            </a:r>
          </a:p>
          <a:p>
            <a:pPr marL="685483" lvl="2"/>
            <a:r>
              <a:rPr lang="en-US" altLang="en-US" dirty="0"/>
              <a:t>by action</a:t>
            </a:r>
          </a:p>
          <a:p>
            <a:pPr marL="365125" lvl="1"/>
            <a:endParaRPr lang="en-US" altLang="en-US" dirty="0"/>
          </a:p>
          <a:p>
            <a:pPr marL="365125" lvl="1"/>
            <a:r>
              <a:rPr lang="en-US" altLang="en-US" dirty="0"/>
              <a:t>Served to:</a:t>
            </a:r>
          </a:p>
          <a:p>
            <a:pPr lvl="2"/>
            <a:r>
              <a:rPr lang="en-US" altLang="en-US" dirty="0"/>
              <a:t>stabilize uncertain boundaries,</a:t>
            </a:r>
          </a:p>
          <a:p>
            <a:pPr lvl="2"/>
            <a:r>
              <a:rPr lang="en-US" altLang="en-US" dirty="0"/>
              <a:t>protect person who acquire interests in good faith from another</a:t>
            </a:r>
          </a:p>
        </p:txBody>
      </p:sp>
      <p:pic>
        <p:nvPicPr>
          <p:cNvPr id="2" name="Picture 8" descr="https://img.clipartfest.com/c0116bc07cc0fbaa28317479ddb944f6_clipart-screen-beans-clipart-screen-beans_471-429.jpeg">
            <a:extLst>
              <a:ext uri="{FF2B5EF4-FFF2-40B4-BE49-F238E27FC236}">
                <a16:creationId xmlns:a16="http://schemas.microsoft.com/office/drawing/2014/main" id="{5B01EDEF-A5C6-ED07-4324-5B34E3EFAA31}"/>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0677" y="3128378"/>
            <a:ext cx="997074" cy="9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46905-3142-923D-4472-81B01E0D7E8A}"/>
            </a:ext>
          </a:extLst>
        </p:cNvPr>
        <p:cNvGrpSpPr/>
        <p:nvPr/>
      </p:nvGrpSpPr>
      <p:grpSpPr>
        <a:xfrm>
          <a:off x="0" y="0"/>
          <a:ext cx="0" cy="0"/>
          <a:chOff x="0" y="0"/>
          <a:chExt cx="0" cy="0"/>
        </a:xfrm>
      </p:grpSpPr>
      <p:sp>
        <p:nvSpPr>
          <p:cNvPr id="48130" name="Title 1">
            <a:extLst>
              <a:ext uri="{FF2B5EF4-FFF2-40B4-BE49-F238E27FC236}">
                <a16:creationId xmlns:a16="http://schemas.microsoft.com/office/drawing/2014/main" id="{F4DA99C1-6493-4F2F-FF63-410F2C468721}"/>
              </a:ext>
            </a:extLst>
          </p:cNvPr>
          <p:cNvSpPr>
            <a:spLocks noGrp="1"/>
          </p:cNvSpPr>
          <p:nvPr>
            <p:ph type="title"/>
          </p:nvPr>
        </p:nvSpPr>
        <p:spPr/>
        <p:txBody>
          <a:bodyPr/>
          <a:lstStyle/>
          <a:p>
            <a:r>
              <a:rPr lang="en-US" altLang="en-US" dirty="0"/>
              <a:t>A. General</a:t>
            </a:r>
          </a:p>
        </p:txBody>
      </p:sp>
      <p:sp>
        <p:nvSpPr>
          <p:cNvPr id="48131" name="Content Placeholder 2">
            <a:extLst>
              <a:ext uri="{FF2B5EF4-FFF2-40B4-BE49-F238E27FC236}">
                <a16:creationId xmlns:a16="http://schemas.microsoft.com/office/drawing/2014/main" id="{B5811CF0-B56C-A977-0A9A-F8902EC9AC28}"/>
              </a:ext>
            </a:extLst>
          </p:cNvPr>
          <p:cNvSpPr>
            <a:spLocks noGrp="1"/>
          </p:cNvSpPr>
          <p:nvPr>
            <p:ph idx="1"/>
          </p:nvPr>
        </p:nvSpPr>
        <p:spPr>
          <a:xfrm>
            <a:off x="703384" y="1134080"/>
            <a:ext cx="6422481" cy="4860758"/>
          </a:xfrm>
        </p:spPr>
        <p:txBody>
          <a:bodyPr/>
          <a:lstStyle/>
          <a:p>
            <a:pPr marL="68263"/>
            <a:r>
              <a:rPr lang="en-US" altLang="en-US" dirty="0"/>
              <a:t>3. English Common Law </a:t>
            </a:r>
          </a:p>
          <a:p>
            <a:pPr lvl="1"/>
            <a:r>
              <a:rPr lang="en-US" altLang="en-US" dirty="0"/>
              <a:t>Landowner was expected to protect, defend, and preserve his ownership rights. </a:t>
            </a:r>
          </a:p>
          <a:p>
            <a:pPr lvl="2"/>
            <a:endParaRPr lang="en-US" altLang="en-US" dirty="0"/>
          </a:p>
          <a:p>
            <a:pPr lvl="1"/>
            <a:r>
              <a:rPr lang="en-US" altLang="en-US" dirty="0"/>
              <a:t>Someone else who possessed and defended the land could gain ownership if he acted more like the owner than the titleholder. </a:t>
            </a:r>
          </a:p>
          <a:p>
            <a:pPr lvl="1"/>
            <a:endParaRPr lang="en-US" altLang="en-US" dirty="0"/>
          </a:p>
          <a:p>
            <a:pPr lvl="1"/>
            <a:r>
              <a:rPr lang="en-US" altLang="en-US" dirty="0"/>
              <a:t>Common law favored the party who keep land productive by using it.</a:t>
            </a:r>
          </a:p>
        </p:txBody>
      </p:sp>
      <p:pic>
        <p:nvPicPr>
          <p:cNvPr id="48132" name="Picture 10" descr="C:\Users\jmahun\AppData\Local\Temp\Temporary Internet Files\Content.IE5\TFKOG031\MC900034603[1].wmf">
            <a:extLst>
              <a:ext uri="{FF2B5EF4-FFF2-40B4-BE49-F238E27FC236}">
                <a16:creationId xmlns:a16="http://schemas.microsoft.com/office/drawing/2014/main" id="{C6E15C5D-8AA3-186B-4E7E-7A858A6EE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865" y="1619659"/>
            <a:ext cx="14351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4D36B5CA-0906-2FFF-BF57-84CC91EC4F81}"/>
              </a:ext>
            </a:extLst>
          </p:cNvPr>
          <p:cNvGrpSpPr/>
          <p:nvPr/>
        </p:nvGrpSpPr>
        <p:grpSpPr>
          <a:xfrm>
            <a:off x="2800650" y="4418455"/>
            <a:ext cx="2822859" cy="1614318"/>
            <a:chOff x="2503194" y="4824881"/>
            <a:chExt cx="2822859" cy="1614318"/>
          </a:xfrm>
        </p:grpSpPr>
        <p:grpSp>
          <p:nvGrpSpPr>
            <p:cNvPr id="8" name="Group 7">
              <a:extLst>
                <a:ext uri="{FF2B5EF4-FFF2-40B4-BE49-F238E27FC236}">
                  <a16:creationId xmlns:a16="http://schemas.microsoft.com/office/drawing/2014/main" id="{53998400-8349-593F-11C1-D6668151ABA6}"/>
                </a:ext>
              </a:extLst>
            </p:cNvPr>
            <p:cNvGrpSpPr/>
            <p:nvPr/>
          </p:nvGrpSpPr>
          <p:grpSpPr>
            <a:xfrm>
              <a:off x="2503194" y="5365768"/>
              <a:ext cx="2822859" cy="1073431"/>
              <a:chOff x="2596731" y="5307177"/>
              <a:chExt cx="2822859" cy="1073431"/>
            </a:xfrm>
          </p:grpSpPr>
          <p:sp>
            <p:nvSpPr>
              <p:cNvPr id="7" name="Freeform: Shape 6">
                <a:extLst>
                  <a:ext uri="{FF2B5EF4-FFF2-40B4-BE49-F238E27FC236}">
                    <a16:creationId xmlns:a16="http://schemas.microsoft.com/office/drawing/2014/main" id="{910C3AE2-941A-4566-C81C-5CCC6A519C93}"/>
                  </a:ext>
                </a:extLst>
              </p:cNvPr>
              <p:cNvSpPr/>
              <p:nvPr/>
            </p:nvSpPr>
            <p:spPr>
              <a:xfrm>
                <a:off x="2596731" y="5372405"/>
                <a:ext cx="2552700" cy="942975"/>
              </a:xfrm>
              <a:custGeom>
                <a:avLst/>
                <a:gdLst>
                  <a:gd name="connsiteX0" fmla="*/ 0 w 2552700"/>
                  <a:gd name="connsiteY0" fmla="*/ 314325 h 942975"/>
                  <a:gd name="connsiteX1" fmla="*/ 866775 w 2552700"/>
                  <a:gd name="connsiteY1" fmla="*/ 0 h 942975"/>
                  <a:gd name="connsiteX2" fmla="*/ 1714500 w 2552700"/>
                  <a:gd name="connsiteY2" fmla="*/ 0 h 942975"/>
                  <a:gd name="connsiteX3" fmla="*/ 2038350 w 2552700"/>
                  <a:gd name="connsiteY3" fmla="*/ 95250 h 942975"/>
                  <a:gd name="connsiteX4" fmla="*/ 2552700 w 2552700"/>
                  <a:gd name="connsiteY4" fmla="*/ 314325 h 942975"/>
                  <a:gd name="connsiteX5" fmla="*/ 2505075 w 2552700"/>
                  <a:gd name="connsiteY5" fmla="*/ 523875 h 942975"/>
                  <a:gd name="connsiteX6" fmla="*/ 2286000 w 2552700"/>
                  <a:gd name="connsiteY6" fmla="*/ 504825 h 942975"/>
                  <a:gd name="connsiteX7" fmla="*/ 1790700 w 2552700"/>
                  <a:gd name="connsiteY7" fmla="*/ 742950 h 942975"/>
                  <a:gd name="connsiteX8" fmla="*/ 1419225 w 2552700"/>
                  <a:gd name="connsiteY8" fmla="*/ 942975 h 942975"/>
                  <a:gd name="connsiteX9" fmla="*/ 1104900 w 2552700"/>
                  <a:gd name="connsiteY9" fmla="*/ 828675 h 942975"/>
                  <a:gd name="connsiteX10" fmla="*/ 647700 w 2552700"/>
                  <a:gd name="connsiteY10" fmla="*/ 619125 h 942975"/>
                  <a:gd name="connsiteX11" fmla="*/ 457200 w 2552700"/>
                  <a:gd name="connsiteY11" fmla="*/ 504825 h 942975"/>
                  <a:gd name="connsiteX12" fmla="*/ 257175 w 2552700"/>
                  <a:gd name="connsiteY12" fmla="*/ 476250 h 942975"/>
                  <a:gd name="connsiteX13" fmla="*/ 0 w 2552700"/>
                  <a:gd name="connsiteY13" fmla="*/ 314325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2700" h="942975">
                    <a:moveTo>
                      <a:pt x="0" y="314325"/>
                    </a:moveTo>
                    <a:lnTo>
                      <a:pt x="866775" y="0"/>
                    </a:lnTo>
                    <a:lnTo>
                      <a:pt x="1714500" y="0"/>
                    </a:lnTo>
                    <a:lnTo>
                      <a:pt x="2038350" y="95250"/>
                    </a:lnTo>
                    <a:lnTo>
                      <a:pt x="2552700" y="314325"/>
                    </a:lnTo>
                    <a:lnTo>
                      <a:pt x="2505075" y="523875"/>
                    </a:lnTo>
                    <a:lnTo>
                      <a:pt x="2286000" y="504825"/>
                    </a:lnTo>
                    <a:lnTo>
                      <a:pt x="1790700" y="742950"/>
                    </a:lnTo>
                    <a:lnTo>
                      <a:pt x="1419225" y="942975"/>
                    </a:lnTo>
                    <a:lnTo>
                      <a:pt x="1104900" y="828675"/>
                    </a:lnTo>
                    <a:lnTo>
                      <a:pt x="647700" y="619125"/>
                    </a:lnTo>
                    <a:lnTo>
                      <a:pt x="457200" y="504825"/>
                    </a:lnTo>
                    <a:lnTo>
                      <a:pt x="257175" y="476250"/>
                    </a:lnTo>
                    <a:lnTo>
                      <a:pt x="0" y="314325"/>
                    </a:lnTo>
                    <a:close/>
                  </a:path>
                </a:pathLst>
              </a:cu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0DCF9E-82EC-3876-5072-C6A1A60BF7B7}"/>
                  </a:ext>
                </a:extLst>
              </p:cNvPr>
              <p:cNvPicPr>
                <a:picLocks noChangeAspect="1"/>
              </p:cNvPicPr>
              <p:nvPr/>
            </p:nvPicPr>
            <p:blipFill>
              <a:blip r:embed="rId4">
                <a:clrChange>
                  <a:clrFrom>
                    <a:srgbClr val="FFFFFF"/>
                  </a:clrFrom>
                  <a:clrTo>
                    <a:srgbClr val="FFFFFF">
                      <a:alpha val="0"/>
                    </a:srgbClr>
                  </a:clrTo>
                </a:clrChange>
                <a:duotone>
                  <a:prstClr val="black"/>
                  <a:srgbClr val="D9C3A5">
                    <a:tint val="50000"/>
                    <a:satMod val="180000"/>
                  </a:srgb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657083" y="5307177"/>
                <a:ext cx="2762507" cy="1073431"/>
              </a:xfrm>
              <a:prstGeom prst="rect">
                <a:avLst/>
              </a:prstGeom>
            </p:spPr>
          </p:pic>
        </p:grpSp>
        <p:pic>
          <p:nvPicPr>
            <p:cNvPr id="5" name="Picture 4">
              <a:extLst>
                <a:ext uri="{FF2B5EF4-FFF2-40B4-BE49-F238E27FC236}">
                  <a16:creationId xmlns:a16="http://schemas.microsoft.com/office/drawing/2014/main" id="{653A31A0-61BD-3A7F-6081-CF6A478E5820}"/>
                </a:ext>
              </a:extLst>
            </p:cNvPr>
            <p:cNvPicPr>
              <a:picLocks noChangeAspect="1"/>
            </p:cNvPicPr>
            <p:nvPr/>
          </p:nvPicPr>
          <p:blipFill>
            <a:blip r:embed="rId6">
              <a:clrChange>
                <a:clrFrom>
                  <a:srgbClr val="F5F5F5"/>
                </a:clrFrom>
                <a:clrTo>
                  <a:srgbClr val="F5F5F5">
                    <a:alpha val="0"/>
                  </a:srgbClr>
                </a:clrTo>
              </a:clrChange>
            </a:blip>
            <a:stretch>
              <a:fillRect/>
            </a:stretch>
          </p:blipFill>
          <p:spPr>
            <a:xfrm>
              <a:off x="3944799" y="4824881"/>
              <a:ext cx="848497" cy="1005904"/>
            </a:xfrm>
            <a:prstGeom prst="rect">
              <a:avLst/>
            </a:prstGeom>
          </p:spPr>
        </p:pic>
      </p:grpSp>
    </p:spTree>
    <p:extLst>
      <p:ext uri="{BB962C8B-B14F-4D97-AF65-F5344CB8AC3E}">
        <p14:creationId xmlns:p14="http://schemas.microsoft.com/office/powerpoint/2010/main" val="360079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 Some Legal Background</a:t>
            </a:r>
          </a:p>
        </p:txBody>
      </p:sp>
      <p:sp>
        <p:nvSpPr>
          <p:cNvPr id="4" name="Subtitle 3"/>
          <p:cNvSpPr>
            <a:spLocks noGrp="1"/>
          </p:cNvSpPr>
          <p:nvPr>
            <p:ph type="subTitle" idx="1"/>
          </p:nvPr>
        </p:nvSpPr>
        <p:spPr/>
        <p:txBody>
          <a:bodyPr/>
          <a:lstStyle/>
          <a:p>
            <a:r>
              <a:rPr lang="en-US" dirty="0">
                <a:solidFill>
                  <a:schemeClr val="bg2">
                    <a:lumMod val="25000"/>
                  </a:schemeClr>
                </a:solidFill>
              </a:rPr>
              <a:t>A</a:t>
            </a:r>
            <a:r>
              <a:rPr lang="en-US">
                <a:solidFill>
                  <a:schemeClr val="bg2">
                    <a:lumMod val="25000"/>
                  </a:schemeClr>
                </a:solidFill>
              </a:rPr>
              <a:t>. Title, Ownership</a:t>
            </a:r>
            <a:r>
              <a:rPr lang="en-US" dirty="0">
                <a:solidFill>
                  <a:schemeClr val="bg2">
                    <a:lumMod val="25000"/>
                  </a:schemeClr>
                </a:solidFill>
              </a:rPr>
              <a:t>, Possession</a:t>
            </a:r>
          </a:p>
          <a:p>
            <a:r>
              <a:rPr lang="en-US" dirty="0">
                <a:solidFill>
                  <a:schemeClr val="bg2">
                    <a:lumMod val="25000"/>
                  </a:schemeClr>
                </a:solidFill>
              </a:rPr>
              <a:t>B. Written Transfer </a:t>
            </a:r>
            <a:r>
              <a:rPr lang="en-US">
                <a:solidFill>
                  <a:schemeClr val="bg2">
                    <a:lumMod val="25000"/>
                  </a:schemeClr>
                </a:solidFill>
              </a:rPr>
              <a:t>of Rights</a:t>
            </a:r>
            <a:endParaRPr lang="en-US" dirty="0">
              <a:solidFill>
                <a:schemeClr val="bg2">
                  <a:lumMod val="25000"/>
                </a:schemeClr>
              </a:solidFill>
            </a:endParaRPr>
          </a:p>
        </p:txBody>
      </p:sp>
      <p:pic>
        <p:nvPicPr>
          <p:cNvPr id="2051" name="Picture 3" descr="C:\Users\jmahun\AppData\Local\Microsoft\Windows\Temporary Internet Files\Content.IE5\MAFQRM6D\MC900441394[1].png"/>
          <p:cNvPicPr>
            <a:picLocks noChangeAspect="1" noChangeArrowheads="1"/>
          </p:cNvPicPr>
          <p:nvPr/>
        </p:nvPicPr>
        <p:blipFill>
          <a:blip r:embed="rId2" cstate="print"/>
          <a:srcRect/>
          <a:stretch>
            <a:fillRect/>
          </a:stretch>
        </p:blipFill>
        <p:spPr bwMode="auto">
          <a:xfrm>
            <a:off x="5583381" y="175490"/>
            <a:ext cx="2410691" cy="2410691"/>
          </a:xfrm>
          <a:prstGeom prst="rect">
            <a:avLst/>
          </a:prstGeom>
          <a:noFill/>
        </p:spPr>
      </p:pic>
    </p:spTree>
    <p:extLst>
      <p:ext uri="{BB962C8B-B14F-4D97-AF65-F5344CB8AC3E}">
        <p14:creationId xmlns:p14="http://schemas.microsoft.com/office/powerpoint/2010/main" val="3323957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id="{E8565350-5D81-F62A-41C6-32A0A5F71C73}"/>
              </a:ext>
            </a:extLst>
          </p:cNvPr>
          <p:cNvSpPr>
            <a:spLocks noGrp="1"/>
          </p:cNvSpPr>
          <p:nvPr>
            <p:ph type="title"/>
          </p:nvPr>
        </p:nvSpPr>
        <p:spPr/>
        <p:txBody>
          <a:bodyPr/>
          <a:lstStyle/>
          <a:p>
            <a:r>
              <a:rPr lang="en-US" altLang="en-US" dirty="0"/>
              <a:t>A. General</a:t>
            </a:r>
          </a:p>
        </p:txBody>
      </p:sp>
      <p:sp>
        <p:nvSpPr>
          <p:cNvPr id="4" name="Content Placeholder 3">
            <a:extLst>
              <a:ext uri="{FF2B5EF4-FFF2-40B4-BE49-F238E27FC236}">
                <a16:creationId xmlns:a16="http://schemas.microsoft.com/office/drawing/2014/main" id="{7B223625-ED1A-5E3D-E6DA-8474FB153E03}"/>
              </a:ext>
            </a:extLst>
          </p:cNvPr>
          <p:cNvSpPr>
            <a:spLocks noGrp="1"/>
          </p:cNvSpPr>
          <p:nvPr>
            <p:ph idx="1"/>
          </p:nvPr>
        </p:nvSpPr>
        <p:spPr/>
        <p:txBody>
          <a:bodyPr rtlCol="0">
            <a:normAutofit/>
          </a:bodyPr>
          <a:lstStyle/>
          <a:p>
            <a:pPr marL="68263"/>
            <a:r>
              <a:rPr lang="en-US" altLang="en-US" dirty="0"/>
              <a:t>4. What About the Statute of Frauds?</a:t>
            </a:r>
          </a:p>
          <a:p>
            <a:pPr lvl="1" fontAlgn="auto">
              <a:spcAft>
                <a:spcPts val="0"/>
              </a:spcAft>
              <a:defRPr/>
            </a:pPr>
            <a:r>
              <a:rPr lang="en-US" dirty="0"/>
              <a:t>Modern court perspective:</a:t>
            </a:r>
          </a:p>
          <a:p>
            <a:pPr lvl="2" fontAlgn="auto">
              <a:spcAft>
                <a:spcPts val="0"/>
              </a:spcAft>
              <a:defRPr/>
            </a:pPr>
            <a:r>
              <a:rPr lang="en-US" sz="1800" dirty="0"/>
              <a:t>“It is a familiar doctrine of law that the title to real estate cannot be transferred by parole. It is equally forbidden by the principles of common law and express provisions of the Statue of Frauds. This doctrine was recognized early in our law. It is equally settled, however, that the owners of adjoining tracts may, by parole agreement, settle a disputed boundary between them. Such an adjustment of the boundary, if followed by corresponding possession, may be binding on the parties to the dispute, </a:t>
            </a:r>
            <a:r>
              <a:rPr lang="en-US" sz="1800" dirty="0">
                <a:highlight>
                  <a:srgbClr val="FFFF00"/>
                </a:highlight>
              </a:rPr>
              <a:t>not because it passes title, but because it determines the location where the estate of each is supposed to exist.</a:t>
            </a:r>
            <a:r>
              <a:rPr lang="en-US" sz="1800" dirty="0"/>
              <a:t>”</a:t>
            </a:r>
          </a:p>
          <a:p>
            <a:pPr lvl="2" algn="r" fontAlgn="auto">
              <a:spcAft>
                <a:spcPts val="0"/>
              </a:spcAft>
              <a:defRPr/>
            </a:pPr>
            <a:r>
              <a:rPr lang="en-US" sz="1800" i="1" dirty="0"/>
              <a:t>Skinner v Francisco, </a:t>
            </a:r>
            <a:r>
              <a:rPr lang="en-US" sz="1800" dirty="0"/>
              <a:t>404 Ill 356, 1949</a:t>
            </a:r>
          </a:p>
          <a:p>
            <a:pPr lvl="2" algn="r" fontAlgn="auto">
              <a:spcAft>
                <a:spcPts val="0"/>
              </a:spcAft>
              <a:defRPr/>
            </a:pPr>
            <a:endParaRPr lang="en-US" sz="1800" dirty="0"/>
          </a:p>
          <a:p>
            <a:pPr lvl="1">
              <a:defRPr/>
            </a:pPr>
            <a:r>
              <a:rPr lang="en-US" sz="1800" dirty="0"/>
              <a:t>Courts do not view the situation as title </a:t>
            </a:r>
            <a:r>
              <a:rPr lang="en-US" sz="1800" i="1" dirty="0"/>
              <a:t>transfer</a:t>
            </a:r>
            <a:r>
              <a:rPr lang="en-US" sz="1800" dirty="0"/>
              <a:t> but instead as title </a:t>
            </a:r>
            <a:r>
              <a:rPr lang="en-US" sz="1800" i="1" dirty="0"/>
              <a:t>clarification</a:t>
            </a:r>
            <a:r>
              <a:rPr lang="en-US" sz="1800" dirty="0"/>
              <a:t>.</a:t>
            </a:r>
            <a:endParaRPr lang="en-US" sz="1600" dirty="0"/>
          </a:p>
        </p:txBody>
      </p:sp>
      <p:pic>
        <p:nvPicPr>
          <p:cNvPr id="2" name="Picture 21" descr="C:\Users\jmahun\AppData\Local\Temp\Temporary Internet Files\Content.IE5\JDXS7B28\MC900019930[1].wmf">
            <a:extLst>
              <a:ext uri="{FF2B5EF4-FFF2-40B4-BE49-F238E27FC236}">
                <a16:creationId xmlns:a16="http://schemas.microsoft.com/office/drawing/2014/main" id="{0EA1DD38-1D77-3CB8-12D9-15C778ABE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845" y="776946"/>
            <a:ext cx="1310120" cy="79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A5AA697F-0AC1-F7CB-6B08-4D84C5B0CEBB}"/>
              </a:ext>
            </a:extLst>
          </p:cNvPr>
          <p:cNvSpPr>
            <a:spLocks noGrp="1"/>
          </p:cNvSpPr>
          <p:nvPr>
            <p:ph type="title"/>
          </p:nvPr>
        </p:nvSpPr>
        <p:spPr/>
        <p:txBody>
          <a:bodyPr/>
          <a:lstStyle/>
          <a:p>
            <a:r>
              <a:rPr lang="en-US" altLang="en-US" dirty="0"/>
              <a:t>A. General</a:t>
            </a:r>
          </a:p>
        </p:txBody>
      </p:sp>
      <p:sp>
        <p:nvSpPr>
          <p:cNvPr id="52227" name="Content Placeholder 3">
            <a:extLst>
              <a:ext uri="{FF2B5EF4-FFF2-40B4-BE49-F238E27FC236}">
                <a16:creationId xmlns:a16="http://schemas.microsoft.com/office/drawing/2014/main" id="{521EC1B8-76E8-C1B4-1AA7-0776C8F81FFE}"/>
              </a:ext>
            </a:extLst>
          </p:cNvPr>
          <p:cNvSpPr>
            <a:spLocks noGrp="1"/>
          </p:cNvSpPr>
          <p:nvPr>
            <p:ph idx="1"/>
          </p:nvPr>
        </p:nvSpPr>
        <p:spPr/>
        <p:txBody>
          <a:bodyPr/>
          <a:lstStyle/>
          <a:p>
            <a:pPr marL="68263"/>
            <a:r>
              <a:rPr lang="en-US" altLang="en-US" dirty="0"/>
              <a:t>5. Methods</a:t>
            </a:r>
          </a:p>
          <a:p>
            <a:pPr marL="365125" lvl="1"/>
            <a:r>
              <a:rPr lang="en-US" altLang="en-US" dirty="0"/>
              <a:t>Unwritten rights may be established by hostile or peaceful relationships between </a:t>
            </a:r>
            <a:r>
              <a:rPr lang="en-US" altLang="en-US" dirty="0" err="1"/>
              <a:t>adjoiners</a:t>
            </a:r>
            <a:r>
              <a:rPr lang="en-US" altLang="en-US" dirty="0"/>
              <a:t>.</a:t>
            </a:r>
          </a:p>
          <a:p>
            <a:pPr marL="365125" lvl="1"/>
            <a:endParaRPr lang="en-US" altLang="en-US" dirty="0"/>
          </a:p>
          <a:p>
            <a:pPr marL="365125" lvl="1"/>
            <a:r>
              <a:rPr lang="en-US" altLang="en-US" dirty="0"/>
              <a:t>Primary Methods:</a:t>
            </a:r>
          </a:p>
          <a:p>
            <a:pPr lvl="2"/>
            <a:r>
              <a:rPr lang="en-US" altLang="en-US" dirty="0"/>
              <a:t>Adverse possession </a:t>
            </a:r>
          </a:p>
          <a:p>
            <a:pPr lvl="2"/>
            <a:r>
              <a:rPr lang="en-US" altLang="en-US" dirty="0"/>
              <a:t>Acquiescence</a:t>
            </a:r>
          </a:p>
          <a:p>
            <a:pPr lvl="2"/>
            <a:r>
              <a:rPr lang="en-US" altLang="en-US" dirty="0"/>
              <a:t>Equitable estoppel </a:t>
            </a:r>
          </a:p>
          <a:p>
            <a:pPr lvl="2"/>
            <a:r>
              <a:rPr lang="en-US" altLang="en-US" dirty="0"/>
              <a:t>Parol agreement</a:t>
            </a:r>
          </a:p>
          <a:p>
            <a:pPr lvl="2"/>
            <a:endParaRPr lang="en-US" altLang="en-US" dirty="0"/>
          </a:p>
          <a:p>
            <a:pPr marL="365125" lvl="1"/>
            <a:endParaRPr lang="en-US" altLang="en-US" dirty="0"/>
          </a:p>
        </p:txBody>
      </p:sp>
      <p:pic>
        <p:nvPicPr>
          <p:cNvPr id="2" name="Picture 30" descr="C:\Users\jmahun\AppData\Local\Temp\Temporary Internet Files\Content.IE5\XW0HWRIJ\MC900056220[1].wmf">
            <a:extLst>
              <a:ext uri="{FF2B5EF4-FFF2-40B4-BE49-F238E27FC236}">
                <a16:creationId xmlns:a16="http://schemas.microsoft.com/office/drawing/2014/main" id="{77F11535-DF39-4B64-9B74-561F26216025}"/>
              </a:ext>
            </a:extLst>
          </p:cNvPr>
          <p:cNvPicPr>
            <a:picLocks noChangeAspect="1" noChangeArrowheads="1"/>
          </p:cNvPicPr>
          <p:nvPr/>
        </p:nvPicPr>
        <p:blipFill>
          <a:blip r:embed="rId2" cstate="print"/>
          <a:srcRect/>
          <a:stretch>
            <a:fillRect/>
          </a:stretch>
        </p:blipFill>
        <p:spPr bwMode="auto">
          <a:xfrm>
            <a:off x="5296133" y="2547487"/>
            <a:ext cx="1700784" cy="169255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0">
            <a:extLst>
              <a:ext uri="{FF2B5EF4-FFF2-40B4-BE49-F238E27FC236}">
                <a16:creationId xmlns:a16="http://schemas.microsoft.com/office/drawing/2014/main" id="{8E812983-DB0F-3A45-1F53-4FF47E095B8C}"/>
              </a:ext>
            </a:extLst>
          </p:cNvPr>
          <p:cNvSpPr>
            <a:spLocks noGrp="1"/>
          </p:cNvSpPr>
          <p:nvPr>
            <p:ph type="title"/>
          </p:nvPr>
        </p:nvSpPr>
        <p:spPr/>
        <p:txBody>
          <a:bodyPr/>
          <a:lstStyle/>
          <a:p>
            <a:r>
              <a:rPr lang="en-US" altLang="en-US" dirty="0"/>
              <a:t>A. General</a:t>
            </a:r>
          </a:p>
        </p:txBody>
      </p:sp>
      <p:sp>
        <p:nvSpPr>
          <p:cNvPr id="53251" name="Content Placeholder 3">
            <a:extLst>
              <a:ext uri="{FF2B5EF4-FFF2-40B4-BE49-F238E27FC236}">
                <a16:creationId xmlns:a16="http://schemas.microsoft.com/office/drawing/2014/main" id="{89661DC3-3A63-A147-AE26-74F4990B939F}"/>
              </a:ext>
            </a:extLst>
          </p:cNvPr>
          <p:cNvSpPr>
            <a:spLocks noGrp="1"/>
          </p:cNvSpPr>
          <p:nvPr>
            <p:ph idx="1"/>
          </p:nvPr>
        </p:nvSpPr>
        <p:spPr/>
        <p:txBody>
          <a:bodyPr/>
          <a:lstStyle/>
          <a:p>
            <a:pPr marL="68263"/>
            <a:r>
              <a:rPr lang="en-US" altLang="en-US" dirty="0"/>
              <a:t>6. Effect</a:t>
            </a:r>
          </a:p>
          <a:p>
            <a:pPr marL="365125" lvl="1"/>
            <a:endParaRPr lang="en-US" altLang="en-US" sz="2800" dirty="0"/>
          </a:p>
          <a:p>
            <a:pPr marL="365125" lvl="1"/>
            <a:r>
              <a:rPr lang="en-US" altLang="en-US" dirty="0"/>
              <a:t>Once established, unwritten rights are binding on the parties to the situation </a:t>
            </a:r>
            <a:r>
              <a:rPr lang="en-US" altLang="en-US" i="1" dirty="0"/>
              <a:t>and</a:t>
            </a:r>
            <a:r>
              <a:rPr lang="en-US" altLang="en-US" dirty="0"/>
              <a:t> subsequent owners.</a:t>
            </a:r>
          </a:p>
        </p:txBody>
      </p:sp>
      <p:pic>
        <p:nvPicPr>
          <p:cNvPr id="53252" name="Picture 2" descr="C:\Users\jmahun\AppData\Local\Temp\Temporary Internet Files\Content.IE5\A6XHBQJS\MC900436127[1].wmf">
            <a:extLst>
              <a:ext uri="{FF2B5EF4-FFF2-40B4-BE49-F238E27FC236}">
                <a16:creationId xmlns:a16="http://schemas.microsoft.com/office/drawing/2014/main" id="{801F8418-C6B9-CB38-696F-135D1E286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926" y="3167492"/>
            <a:ext cx="18700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FBBE-107E-5F5D-55F8-A0D591B5D9BA}"/>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CA766FE9-D137-CD6F-B4E8-790929DE5ADE}"/>
              </a:ext>
            </a:extLst>
          </p:cNvPr>
          <p:cNvSpPr>
            <a:spLocks noGrp="1"/>
          </p:cNvSpPr>
          <p:nvPr>
            <p:ph type="title"/>
          </p:nvPr>
        </p:nvSpPr>
        <p:spPr/>
        <p:txBody>
          <a:bodyPr/>
          <a:lstStyle/>
          <a:p>
            <a:r>
              <a:rPr lang="en-US" altLang="en-US" dirty="0"/>
              <a:t>B. Adverse Possession</a:t>
            </a:r>
          </a:p>
        </p:txBody>
      </p:sp>
      <p:sp>
        <p:nvSpPr>
          <p:cNvPr id="45059" name="Content Placeholder 2">
            <a:extLst>
              <a:ext uri="{FF2B5EF4-FFF2-40B4-BE49-F238E27FC236}">
                <a16:creationId xmlns:a16="http://schemas.microsoft.com/office/drawing/2014/main" id="{8E656A0F-9B00-FE7B-2DD5-CAD357C341CD}"/>
              </a:ext>
            </a:extLst>
          </p:cNvPr>
          <p:cNvSpPr>
            <a:spLocks noGrp="1"/>
          </p:cNvSpPr>
          <p:nvPr>
            <p:ph idx="1"/>
          </p:nvPr>
        </p:nvSpPr>
        <p:spPr/>
        <p:txBody>
          <a:bodyPr/>
          <a:lstStyle/>
          <a:p>
            <a:pPr marL="68263"/>
            <a:r>
              <a:rPr lang="en-US" altLang="en-US" dirty="0"/>
              <a:t>1. Concept</a:t>
            </a:r>
          </a:p>
          <a:p>
            <a:pPr lvl="1"/>
            <a:r>
              <a:rPr lang="en-US" altLang="en-US" dirty="0"/>
              <a:t>People are most familiar (or </a:t>
            </a:r>
            <a:r>
              <a:rPr lang="en-US" altLang="en-US" i="1" dirty="0"/>
              <a:t>think</a:t>
            </a:r>
            <a:r>
              <a:rPr lang="en-US" altLang="en-US" dirty="0"/>
              <a:t> they are) with adverse possession: </a:t>
            </a:r>
          </a:p>
          <a:p>
            <a:pPr marL="895350" lvl="3"/>
            <a:r>
              <a:rPr lang="en-US" altLang="en-US" dirty="0"/>
              <a:t>use someone else’s land long enough without their permission and you can get ownership of the land. </a:t>
            </a:r>
          </a:p>
          <a:p>
            <a:pPr marL="365125" lvl="1"/>
            <a:endParaRPr lang="en-US" altLang="en-US" dirty="0"/>
          </a:p>
          <a:p>
            <a:pPr marL="685165" lvl="2"/>
            <a:r>
              <a:rPr lang="en-US" altLang="en-US" dirty="0"/>
              <a:t>"Adverse possession is a legal action that enables a party to obtain valid title of another's property by operation of law"</a:t>
            </a:r>
          </a:p>
          <a:p>
            <a:pPr marL="895477" lvl="3"/>
            <a:r>
              <a:rPr lang="en-US" altLang="en-US" sz="1600" i="1" dirty="0"/>
              <a:t>Wilcox v. Estate of Hines,</a:t>
            </a:r>
            <a:r>
              <a:rPr lang="en-US" altLang="en-US" sz="1600" dirty="0"/>
              <a:t> 849 NW 2d 280 - Wis Supreme Court 2014</a:t>
            </a:r>
          </a:p>
          <a:p>
            <a:pPr marL="685165" lvl="2"/>
            <a:endParaRPr lang="en-US" altLang="en-US" dirty="0"/>
          </a:p>
          <a:p>
            <a:pPr marL="365125" lvl="1"/>
            <a:r>
              <a:rPr lang="en-US" altLang="en-US" sz="1800" dirty="0"/>
              <a:t>Adverse possession arises from common law but most states have adverse possession statutes defining requirements. </a:t>
            </a:r>
          </a:p>
          <a:p>
            <a:pPr marL="365125" lvl="1"/>
            <a:r>
              <a:rPr lang="en-US" altLang="en-US" sz="1800" dirty="0"/>
              <a:t>Ours is Wis State Stat </a:t>
            </a:r>
            <a:r>
              <a:rPr lang="en-US" altLang="en-US" sz="1800" dirty="0" err="1"/>
              <a:t>Chp</a:t>
            </a:r>
            <a:r>
              <a:rPr lang="en-US" altLang="en-US" sz="1800" dirty="0"/>
              <a:t> 893</a:t>
            </a:r>
          </a:p>
          <a:p>
            <a:pPr marL="365125" lvl="1"/>
            <a:endParaRPr lang="en-US" altLang="en-US" dirty="0"/>
          </a:p>
          <a:p>
            <a:pPr marL="685165" lvl="2"/>
            <a:endParaRPr lang="en-US" altLang="en-US" dirty="0"/>
          </a:p>
        </p:txBody>
      </p:sp>
    </p:spTree>
    <p:extLst>
      <p:ext uri="{BB962C8B-B14F-4D97-AF65-F5344CB8AC3E}">
        <p14:creationId xmlns:p14="http://schemas.microsoft.com/office/powerpoint/2010/main" val="1497634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0DD2800F-F47A-3C55-2FE1-04A536941654}"/>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1D6D3A1D-51E4-2F10-22C4-8675B3B443A7}"/>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2. General Requirements</a:t>
            </a:r>
          </a:p>
          <a:p>
            <a:pPr fontAlgn="auto">
              <a:spcAft>
                <a:spcPts val="0"/>
              </a:spcAft>
              <a:defRPr/>
            </a:pPr>
            <a:endParaRPr lang="en-US" dirty="0">
              <a:solidFill>
                <a:schemeClr val="tx1">
                  <a:lumMod val="85000"/>
                  <a:lumOff val="15000"/>
                </a:schemeClr>
              </a:solidFill>
            </a:endParaRPr>
          </a:p>
          <a:p>
            <a:pPr fontAlgn="auto">
              <a:spcAft>
                <a:spcPts val="0"/>
              </a:spcAft>
              <a:defRPr/>
            </a:pPr>
            <a:endParaRPr lang="en-US" dirty="0">
              <a:solidFill>
                <a:schemeClr val="tx1">
                  <a:lumMod val="85000"/>
                  <a:lumOff val="15000"/>
                </a:schemeClr>
              </a:solidFill>
            </a:endParaRPr>
          </a:p>
          <a:p>
            <a:pPr fontAlgn="auto">
              <a:spcAft>
                <a:spcPts val="0"/>
              </a:spcAft>
              <a:defRPr/>
            </a:pPr>
            <a:endParaRPr lang="en-US" dirty="0">
              <a:solidFill>
                <a:schemeClr val="tx1">
                  <a:lumMod val="85000"/>
                  <a:lumOff val="15000"/>
                </a:schemeClr>
              </a:solidFill>
            </a:endParaRPr>
          </a:p>
          <a:p>
            <a:pPr lvl="2">
              <a:defRPr/>
            </a:pPr>
            <a:endParaRPr lang="en-US" sz="2200" dirty="0">
              <a:solidFill>
                <a:schemeClr val="tx1">
                  <a:lumMod val="85000"/>
                  <a:lumOff val="15000"/>
                </a:schemeClr>
              </a:solidFill>
            </a:endParaRPr>
          </a:p>
          <a:p>
            <a:pPr lvl="2">
              <a:defRPr/>
            </a:pPr>
            <a:endParaRPr lang="en-US" sz="2200" dirty="0">
              <a:solidFill>
                <a:schemeClr val="tx1">
                  <a:lumMod val="85000"/>
                  <a:lumOff val="15000"/>
                </a:schemeClr>
              </a:solidFill>
            </a:endParaRPr>
          </a:p>
          <a:p>
            <a:pPr lvl="2">
              <a:defRPr/>
            </a:pPr>
            <a:endParaRPr lang="en-US" sz="2200" dirty="0">
              <a:solidFill>
                <a:schemeClr val="tx1">
                  <a:lumMod val="85000"/>
                  <a:lumOff val="15000"/>
                </a:schemeClr>
              </a:solidFill>
            </a:endParaRPr>
          </a:p>
          <a:p>
            <a:pPr lvl="2">
              <a:defRPr/>
            </a:pPr>
            <a:endParaRPr lang="en-US" sz="2200" dirty="0">
              <a:solidFill>
                <a:schemeClr val="tx1">
                  <a:lumMod val="85000"/>
                  <a:lumOff val="15000"/>
                </a:schemeClr>
              </a:solidFill>
            </a:endParaRPr>
          </a:p>
          <a:p>
            <a:pPr lvl="2" fontAlgn="auto">
              <a:spcAft>
                <a:spcPts val="0"/>
              </a:spcAft>
              <a:defRPr/>
            </a:pPr>
            <a:endParaRPr lang="en-US" dirty="0">
              <a:solidFill>
                <a:schemeClr val="tx1">
                  <a:lumMod val="85000"/>
                  <a:lumOff val="15000"/>
                </a:schemeClr>
              </a:solidFill>
            </a:endParaRPr>
          </a:p>
        </p:txBody>
      </p:sp>
      <p:graphicFrame>
        <p:nvGraphicFramePr>
          <p:cNvPr id="3" name="Table 2">
            <a:extLst>
              <a:ext uri="{FF2B5EF4-FFF2-40B4-BE49-F238E27FC236}">
                <a16:creationId xmlns:a16="http://schemas.microsoft.com/office/drawing/2014/main" id="{99E05A85-6FA3-BEBF-AC4B-1272D6822F4F}"/>
              </a:ext>
            </a:extLst>
          </p:cNvPr>
          <p:cNvGraphicFramePr>
            <a:graphicFrameLocks noGrp="1"/>
          </p:cNvGraphicFramePr>
          <p:nvPr>
            <p:extLst>
              <p:ext uri="{D42A27DB-BD31-4B8C-83A1-F6EECF244321}">
                <p14:modId xmlns:p14="http://schemas.microsoft.com/office/powerpoint/2010/main" val="476809508"/>
              </p:ext>
            </p:extLst>
          </p:nvPr>
        </p:nvGraphicFramePr>
        <p:xfrm>
          <a:off x="1301579" y="1693561"/>
          <a:ext cx="6771502" cy="2270760"/>
        </p:xfrm>
        <a:graphic>
          <a:graphicData uri="http://schemas.openxmlformats.org/drawingml/2006/table">
            <a:tbl>
              <a:tblPr firstRow="1" bandRow="1">
                <a:tableStyleId>{2D5ABB26-0587-4C30-8999-92F81FD0307C}</a:tableStyleId>
              </a:tblPr>
              <a:tblGrid>
                <a:gridCol w="1375718">
                  <a:extLst>
                    <a:ext uri="{9D8B030D-6E8A-4147-A177-3AD203B41FA5}">
                      <a16:colId xmlns:a16="http://schemas.microsoft.com/office/drawing/2014/main" val="3548806247"/>
                    </a:ext>
                  </a:extLst>
                </a:gridCol>
                <a:gridCol w="5395784">
                  <a:extLst>
                    <a:ext uri="{9D8B030D-6E8A-4147-A177-3AD203B41FA5}">
                      <a16:colId xmlns:a16="http://schemas.microsoft.com/office/drawing/2014/main" val="1228852189"/>
                    </a:ext>
                  </a:extLst>
                </a:gridCol>
              </a:tblGrid>
              <a:tr h="370840">
                <a:tc>
                  <a:txBody>
                    <a:bodyPr/>
                    <a:lstStyle/>
                    <a:p>
                      <a:r>
                        <a:rPr lang="en-US" sz="1600" b="0" dirty="0">
                          <a:solidFill>
                            <a:schemeClr val="tx1">
                              <a:lumMod val="85000"/>
                              <a:lumOff val="15000"/>
                            </a:schemeClr>
                          </a:solidFill>
                        </a:rPr>
                        <a:t>Actual</a:t>
                      </a:r>
                      <a:endParaRPr lang="en-US" sz="1600" b="0" dirty="0"/>
                    </a:p>
                  </a:txBody>
                  <a:tcPr anchor="ctr">
                    <a:lnB w="12700" cap="flat" cmpd="sng" algn="ctr">
                      <a:solidFill>
                        <a:schemeClr val="tx1"/>
                      </a:solidFill>
                      <a:prstDash val="solid"/>
                      <a:round/>
                      <a:headEnd type="none" w="med" len="med"/>
                      <a:tailEnd type="none" w="med" len="med"/>
                    </a:lnB>
                  </a:tcPr>
                </a:tc>
                <a:tc>
                  <a:txBody>
                    <a:bodyPr/>
                    <a:lstStyle/>
                    <a:p>
                      <a:r>
                        <a:rPr lang="en-US" sz="1600" b="0" dirty="0">
                          <a:solidFill>
                            <a:schemeClr val="tx1">
                              <a:lumMod val="85000"/>
                              <a:lumOff val="15000"/>
                            </a:schemeClr>
                          </a:solidFill>
                        </a:rPr>
                        <a:t>possession/use must physically occur</a:t>
                      </a:r>
                      <a:endParaRPr lang="en-US" sz="1600" b="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946890"/>
                  </a:ext>
                </a:extLst>
              </a:tr>
              <a:tr h="370840">
                <a:tc>
                  <a:txBody>
                    <a:bodyPr/>
                    <a:lstStyle/>
                    <a:p>
                      <a:r>
                        <a:rPr lang="en-US" sz="1600" b="0" dirty="0">
                          <a:solidFill>
                            <a:schemeClr val="tx1">
                              <a:lumMod val="85000"/>
                              <a:lumOff val="15000"/>
                            </a:schemeClr>
                          </a:solidFill>
                        </a:rPr>
                        <a:t>Open and Notorious</a:t>
                      </a:r>
                      <a:endParaRPr lang="en-US" sz="1600" b="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lumMod val="85000"/>
                              <a:lumOff val="15000"/>
                            </a:schemeClr>
                          </a:solidFill>
                        </a:rPr>
                        <a:t> cannot be hidden, title owner has opportunity to see</a:t>
                      </a:r>
                      <a:endParaRPr lang="en-US" sz="1600" b="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513662"/>
                  </a:ext>
                </a:extLst>
              </a:tr>
              <a:tr h="370840">
                <a:tc>
                  <a:txBody>
                    <a:bodyPr/>
                    <a:lstStyle/>
                    <a:p>
                      <a:r>
                        <a:rPr lang="en-US" sz="1600" b="0" dirty="0">
                          <a:solidFill>
                            <a:schemeClr val="tx1">
                              <a:lumMod val="85000"/>
                              <a:lumOff val="15000"/>
                            </a:schemeClr>
                          </a:solidFill>
                        </a:rPr>
                        <a:t>Exclusive</a:t>
                      </a:r>
                      <a:endParaRPr lang="en-US" sz="1600" b="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lumMod val="85000"/>
                              <a:lumOff val="15000"/>
                            </a:schemeClr>
                          </a:solidFill>
                        </a:rPr>
                        <a:t>possessor acts as the owner; does not share use with anyone else</a:t>
                      </a:r>
                      <a:endParaRPr lang="en-US" sz="1600" b="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738979"/>
                  </a:ext>
                </a:extLst>
              </a:tr>
              <a:tr h="370840">
                <a:tc>
                  <a:txBody>
                    <a:bodyPr/>
                    <a:lstStyle/>
                    <a:p>
                      <a:r>
                        <a:rPr lang="en-US" sz="1600" b="0" dirty="0">
                          <a:solidFill>
                            <a:schemeClr val="tx1">
                              <a:lumMod val="85000"/>
                              <a:lumOff val="15000"/>
                            </a:schemeClr>
                          </a:solidFill>
                        </a:rPr>
                        <a:t>Hostile</a:t>
                      </a:r>
                      <a:endParaRPr lang="en-US" sz="1600" b="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lumMod val="85000"/>
                              <a:lumOff val="15000"/>
                            </a:schemeClr>
                          </a:solidFill>
                        </a:rPr>
                        <a:t>against the title owner's interests</a:t>
                      </a:r>
                      <a:endParaRPr lang="en-US" sz="1600" b="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011182"/>
                  </a:ext>
                </a:extLst>
              </a:tr>
              <a:tr h="370840">
                <a:tc>
                  <a:txBody>
                    <a:bodyPr/>
                    <a:lstStyle/>
                    <a:p>
                      <a:r>
                        <a:rPr lang="en-US" sz="1600" b="0" dirty="0">
                          <a:solidFill>
                            <a:schemeClr val="tx1">
                              <a:lumMod val="85000"/>
                              <a:lumOff val="15000"/>
                            </a:schemeClr>
                          </a:solidFill>
                        </a:rPr>
                        <a:t>Continuous </a:t>
                      </a:r>
                      <a:endParaRPr lang="en-US" sz="1600" b="0" dirty="0"/>
                    </a:p>
                  </a:txBody>
                  <a:tcPr anchor="ctr">
                    <a:lnT w="12700" cap="flat" cmpd="sng" algn="ctr">
                      <a:solidFill>
                        <a:schemeClr val="tx1"/>
                      </a:solidFill>
                      <a:prstDash val="solid"/>
                      <a:round/>
                      <a:headEnd type="none" w="med" len="med"/>
                      <a:tailEnd type="none" w="med" len="med"/>
                    </a:lnT>
                  </a:tcPr>
                </a:tc>
                <a:tc>
                  <a:txBody>
                    <a:bodyPr/>
                    <a:lstStyle/>
                    <a:p>
                      <a:r>
                        <a:rPr lang="en-US" sz="1600" b="0" dirty="0">
                          <a:solidFill>
                            <a:schemeClr val="tx1">
                              <a:lumMod val="85000"/>
                              <a:lumOff val="15000"/>
                            </a:schemeClr>
                          </a:solidFill>
                        </a:rPr>
                        <a:t>must be uninterrupted for a specified period of time</a:t>
                      </a:r>
                      <a:endParaRPr lang="en-US" sz="1600" b="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26864977"/>
                  </a:ext>
                </a:extLst>
              </a:tr>
            </a:tbl>
          </a:graphicData>
        </a:graphic>
      </p:graphicFrame>
      <p:sp>
        <p:nvSpPr>
          <p:cNvPr id="5" name="TextBox 4">
            <a:extLst>
              <a:ext uri="{FF2B5EF4-FFF2-40B4-BE49-F238E27FC236}">
                <a16:creationId xmlns:a16="http://schemas.microsoft.com/office/drawing/2014/main" id="{AEC599F9-32FA-B633-1962-B315CE9368B3}"/>
              </a:ext>
            </a:extLst>
          </p:cNvPr>
          <p:cNvSpPr txBox="1"/>
          <p:nvPr/>
        </p:nvSpPr>
        <p:spPr>
          <a:xfrm>
            <a:off x="1070919" y="4333103"/>
            <a:ext cx="6845643" cy="1690206"/>
          </a:xfrm>
          <a:prstGeom prst="rect">
            <a:avLst/>
          </a:prstGeom>
          <a:noFill/>
        </p:spPr>
        <p:txBody>
          <a:bodyPr wrap="square" rtlCol="0">
            <a:spAutoFit/>
          </a:bodyPr>
          <a:lstStyle/>
          <a:p>
            <a:pPr>
              <a:spcAft>
                <a:spcPts val="720"/>
              </a:spcAft>
            </a:pPr>
            <a:r>
              <a:rPr lang="en-US" sz="1600" dirty="0">
                <a:effectLst/>
              </a:rPr>
              <a:t>"Defendant here claims the use of the road by plaintiff was not "hostile," but our court has made clear that "hostile" does not mean "unfriendly intent" or require "a manifestation of ill will." Rather an act is "hostile" in this context "... when it is inconsistent with the right of the owner and not done in subordination thereto."</a:t>
            </a:r>
          </a:p>
          <a:p>
            <a:pPr>
              <a:spcAft>
                <a:spcPts val="720"/>
              </a:spcAft>
            </a:pPr>
            <a:r>
              <a:rPr lang="en-US" i="1" dirty="0"/>
              <a:t>Leimert v. McCann</a:t>
            </a:r>
            <a:r>
              <a:rPr lang="en-US" dirty="0"/>
              <a:t>, 255 NW 2d 526 - Wis: Supreme Court 1977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0">
            <a:extLst>
              <a:ext uri="{FF2B5EF4-FFF2-40B4-BE49-F238E27FC236}">
                <a16:creationId xmlns:a16="http://schemas.microsoft.com/office/drawing/2014/main" id="{170323F9-0811-0E5D-9E72-0BB1307D963D}"/>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F316E6EA-DC4A-EE14-F009-33084C786000}"/>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3. Tacking</a:t>
            </a:r>
            <a:endParaRPr lang="en-US" dirty="0"/>
          </a:p>
          <a:p>
            <a:pPr lvl="2">
              <a:defRPr/>
            </a:pPr>
            <a:r>
              <a:rPr lang="en-US" dirty="0"/>
              <a:t>Adverse possession is an ownership claim against a title claim; it's not person against person. </a:t>
            </a:r>
          </a:p>
          <a:p>
            <a:pPr lvl="2">
              <a:defRPr/>
            </a:pPr>
            <a:endParaRPr lang="en-US" dirty="0"/>
          </a:p>
          <a:p>
            <a:pPr lvl="2">
              <a:defRPr/>
            </a:pPr>
            <a:r>
              <a:rPr lang="en-US" dirty="0"/>
              <a:t>Either title holder or adverse possessor can change without affecting the adverse possession process - tacking</a:t>
            </a:r>
          </a:p>
          <a:p>
            <a:pPr lvl="3" fontAlgn="auto">
              <a:spcAft>
                <a:spcPts val="0"/>
              </a:spcAft>
              <a:defRPr/>
            </a:pPr>
            <a:endParaRPr lang="en-US" dirty="0"/>
          </a:p>
          <a:p>
            <a:pPr lvl="2">
              <a:defRPr/>
            </a:pPr>
            <a:r>
              <a:rPr lang="en-US" sz="1600" dirty="0"/>
              <a:t>"It has long been the law in Wisconsin that an adverse claimant may "tack" or add his time of possession to that of a prior adverse possession in order to establish a continuous possession for the requisite statutory period."</a:t>
            </a:r>
          </a:p>
          <a:p>
            <a:pPr lvl="3">
              <a:defRPr/>
            </a:pPr>
            <a:r>
              <a:rPr lang="en-US" sz="1600" i="1" dirty="0" err="1"/>
              <a:t>Perpignani</a:t>
            </a:r>
            <a:r>
              <a:rPr lang="en-US" sz="1600" i="1" dirty="0"/>
              <a:t> v. </a:t>
            </a:r>
            <a:r>
              <a:rPr lang="en-US" sz="1600" i="1" dirty="0" err="1"/>
              <a:t>Vonasek</a:t>
            </a:r>
            <a:r>
              <a:rPr lang="en-US" sz="1600" i="1" dirty="0"/>
              <a:t>,</a:t>
            </a:r>
            <a:r>
              <a:rPr lang="en-US" sz="1600" dirty="0"/>
              <a:t> 408 NW 2d 1 - Wis: Supreme Court 1987 </a:t>
            </a:r>
          </a:p>
          <a:p>
            <a:pPr lvl="3" fontAlgn="auto">
              <a:spcAft>
                <a:spcPts val="0"/>
              </a:spcAft>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3">
            <a:extLst>
              <a:ext uri="{FF2B5EF4-FFF2-40B4-BE49-F238E27FC236}">
                <a16:creationId xmlns:a16="http://schemas.microsoft.com/office/drawing/2014/main" id="{0C0E1639-1CEB-4E53-E7E4-4B22933DDE3F}"/>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889E2D24-31A2-E221-2602-D70EC0E1D479}"/>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3. Tacking</a:t>
            </a:r>
          </a:p>
          <a:p>
            <a:pPr lvl="1" fontAlgn="auto">
              <a:spcAft>
                <a:spcPts val="0"/>
              </a:spcAft>
              <a:defRPr/>
            </a:pPr>
            <a:r>
              <a:rPr lang="en-US" dirty="0">
                <a:solidFill>
                  <a:schemeClr val="tx1">
                    <a:lumMod val="85000"/>
                    <a:lumOff val="15000"/>
                  </a:schemeClr>
                </a:solidFill>
              </a:rPr>
              <a:t>Period continues through successive owners.</a:t>
            </a:r>
          </a:p>
          <a:p>
            <a:pPr lvl="2" fontAlgn="auto">
              <a:spcAft>
                <a:spcPts val="0"/>
              </a:spcAft>
              <a:defRPr/>
            </a:pPr>
            <a:r>
              <a:rPr lang="en-US" dirty="0"/>
              <a:t>Assume 20 years is needed to meet an adverse claim.</a:t>
            </a:r>
          </a:p>
        </p:txBody>
      </p:sp>
      <p:grpSp>
        <p:nvGrpSpPr>
          <p:cNvPr id="2" name="Group 1">
            <a:extLst>
              <a:ext uri="{FF2B5EF4-FFF2-40B4-BE49-F238E27FC236}">
                <a16:creationId xmlns:a16="http://schemas.microsoft.com/office/drawing/2014/main" id="{08A9882A-93CB-99A6-09B2-608F1BE6BBAE}"/>
              </a:ext>
            </a:extLst>
          </p:cNvPr>
          <p:cNvGrpSpPr/>
          <p:nvPr/>
        </p:nvGrpSpPr>
        <p:grpSpPr>
          <a:xfrm>
            <a:off x="2057400" y="2514600"/>
            <a:ext cx="2744787" cy="1692275"/>
            <a:chOff x="2808288" y="2743200"/>
            <a:chExt cx="2744787" cy="1692275"/>
          </a:xfrm>
        </p:grpSpPr>
        <p:sp>
          <p:nvSpPr>
            <p:cNvPr id="8" name="Rectangle 7">
              <a:extLst>
                <a:ext uri="{FF2B5EF4-FFF2-40B4-BE49-F238E27FC236}">
                  <a16:creationId xmlns:a16="http://schemas.microsoft.com/office/drawing/2014/main" id="{504CF5C3-48CC-4B16-2488-C49ABE75B227}"/>
                </a:ext>
              </a:extLst>
            </p:cNvPr>
            <p:cNvSpPr/>
            <p:nvPr/>
          </p:nvSpPr>
          <p:spPr>
            <a:xfrm>
              <a:off x="2808288" y="2743200"/>
              <a:ext cx="1371600" cy="1692275"/>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Jones</a:t>
              </a:r>
            </a:p>
          </p:txBody>
        </p:sp>
        <p:sp>
          <p:nvSpPr>
            <p:cNvPr id="10" name="Rectangle 9">
              <a:extLst>
                <a:ext uri="{FF2B5EF4-FFF2-40B4-BE49-F238E27FC236}">
                  <a16:creationId xmlns:a16="http://schemas.microsoft.com/office/drawing/2014/main" id="{857AEDFA-54DE-B3C9-7A8E-9137C440A7D7}"/>
                </a:ext>
              </a:extLst>
            </p:cNvPr>
            <p:cNvSpPr/>
            <p:nvPr/>
          </p:nvSpPr>
          <p:spPr>
            <a:xfrm>
              <a:off x="4181475" y="2743200"/>
              <a:ext cx="1371600" cy="1692275"/>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Smith</a:t>
              </a:r>
            </a:p>
          </p:txBody>
        </p:sp>
        <p:cxnSp>
          <p:nvCxnSpPr>
            <p:cNvPr id="11" name="Straight Connector 10">
              <a:extLst>
                <a:ext uri="{FF2B5EF4-FFF2-40B4-BE49-F238E27FC236}">
                  <a16:creationId xmlns:a16="http://schemas.microsoft.com/office/drawing/2014/main" id="{BFB5F57A-F7AE-6E2D-0953-09BC5C95CAB1}"/>
                </a:ext>
              </a:extLst>
            </p:cNvPr>
            <p:cNvCxnSpPr/>
            <p:nvPr>
              <p:custDataLst>
                <p:tags r:id="rId1"/>
              </p:custDataLst>
            </p:nvPr>
          </p:nvCxnSpPr>
          <p:spPr>
            <a:xfrm rot="5400000">
              <a:off x="3216938" y="3587750"/>
              <a:ext cx="1688179" cy="0"/>
            </a:xfrm>
            <a:prstGeom prst="line">
              <a:avLst/>
            </a:prstGeom>
            <a:ln w="19050">
              <a:solidFill>
                <a:srgbClr val="FF000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F3CE2CE-4085-B5AF-5933-CD004DB86229}"/>
                </a:ext>
              </a:extLst>
            </p:cNvPr>
            <p:cNvCxnSpPr/>
            <p:nvPr/>
          </p:nvCxnSpPr>
          <p:spPr>
            <a:xfrm rot="10800000">
              <a:off x="4084638" y="3073400"/>
              <a:ext cx="260350" cy="1588"/>
            </a:xfrm>
            <a:prstGeom prst="straightConnector1">
              <a:avLst/>
            </a:prstGeom>
            <a:ln>
              <a:solidFill>
                <a:schemeClr val="accent6">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D334571-2A33-913A-034A-DB5E6F315324}"/>
                </a:ext>
              </a:extLst>
            </p:cNvPr>
            <p:cNvCxnSpPr/>
            <p:nvPr/>
          </p:nvCxnSpPr>
          <p:spPr>
            <a:xfrm rot="10800000">
              <a:off x="4062413" y="4149725"/>
              <a:ext cx="261937" cy="1588"/>
            </a:xfrm>
            <a:prstGeom prst="straightConnector1">
              <a:avLst/>
            </a:prstGeom>
            <a:ln>
              <a:solidFill>
                <a:schemeClr val="accent6">
                  <a:lumMod val="25000"/>
                </a:schemeClr>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 name="Table 2">
            <a:extLst>
              <a:ext uri="{FF2B5EF4-FFF2-40B4-BE49-F238E27FC236}">
                <a16:creationId xmlns:a16="http://schemas.microsoft.com/office/drawing/2014/main" id="{073BD689-4487-E609-AF21-BEC1D74182BD}"/>
              </a:ext>
            </a:extLst>
          </p:cNvPr>
          <p:cNvGraphicFramePr>
            <a:graphicFrameLocks noGrp="1"/>
          </p:cNvGraphicFramePr>
          <p:nvPr>
            <p:extLst>
              <p:ext uri="{D42A27DB-BD31-4B8C-83A1-F6EECF244321}">
                <p14:modId xmlns:p14="http://schemas.microsoft.com/office/powerpoint/2010/main" val="140513783"/>
              </p:ext>
            </p:extLst>
          </p:nvPr>
        </p:nvGraphicFramePr>
        <p:xfrm>
          <a:off x="1454728" y="4545447"/>
          <a:ext cx="7013863" cy="1221508"/>
        </p:xfrm>
        <a:graphic>
          <a:graphicData uri="http://schemas.openxmlformats.org/drawingml/2006/table">
            <a:tbl>
              <a:tblPr firstRow="1" bandRow="1">
                <a:tableStyleId>{2D5ABB26-0587-4C30-8999-92F81FD0307C}</a:tableStyleId>
              </a:tblPr>
              <a:tblGrid>
                <a:gridCol w="769663">
                  <a:extLst>
                    <a:ext uri="{9D8B030D-6E8A-4147-A177-3AD203B41FA5}">
                      <a16:colId xmlns:a16="http://schemas.microsoft.com/office/drawing/2014/main" val="25483313"/>
                    </a:ext>
                  </a:extLst>
                </a:gridCol>
                <a:gridCol w="806363">
                  <a:extLst>
                    <a:ext uri="{9D8B030D-6E8A-4147-A177-3AD203B41FA5}">
                      <a16:colId xmlns:a16="http://schemas.microsoft.com/office/drawing/2014/main" val="1373764663"/>
                    </a:ext>
                  </a:extLst>
                </a:gridCol>
                <a:gridCol w="5437837">
                  <a:extLst>
                    <a:ext uri="{9D8B030D-6E8A-4147-A177-3AD203B41FA5}">
                      <a16:colId xmlns:a16="http://schemas.microsoft.com/office/drawing/2014/main" val="3920470069"/>
                    </a:ext>
                  </a:extLst>
                </a:gridCol>
              </a:tblGrid>
              <a:tr h="305377">
                <a:tc>
                  <a:txBody>
                    <a:bodyPr/>
                    <a:lstStyle/>
                    <a:p>
                      <a:pPr algn="ctr"/>
                      <a:r>
                        <a:rPr lang="en-US" b="0" dirty="0"/>
                        <a:t>0 y</a:t>
                      </a:r>
                      <a:endParaRPr lang="en-US" b="0" dirty="0">
                        <a:latin typeface="+mj-lt"/>
                      </a:endParaRPr>
                    </a:p>
                  </a:txBody>
                  <a:tcPr marL="0" marR="0" marT="0" marB="0"/>
                </a:tc>
                <a:tc>
                  <a:txBody>
                    <a:bodyPr/>
                    <a:lstStyle/>
                    <a:p>
                      <a:r>
                        <a:rPr lang="en-US" b="0" dirty="0"/>
                        <a:t>1982</a:t>
                      </a:r>
                      <a:endParaRPr lang="en-US" b="0" dirty="0">
                        <a:latin typeface="+mj-lt"/>
                      </a:endParaRPr>
                    </a:p>
                  </a:txBody>
                  <a:tcPr marL="0" marR="0" marT="0" marB="0"/>
                </a:tc>
                <a:tc>
                  <a:txBody>
                    <a:bodyPr/>
                    <a:lstStyle/>
                    <a:p>
                      <a:r>
                        <a:rPr lang="en-US" altLang="en-US" b="0" dirty="0"/>
                        <a:t>Smith initiates the adverse situation</a:t>
                      </a:r>
                      <a:endParaRPr lang="en-US" b="0" dirty="0">
                        <a:latin typeface="+mj-lt"/>
                      </a:endParaRPr>
                    </a:p>
                  </a:txBody>
                  <a:tcPr marL="0" marR="0" marT="0" marB="0"/>
                </a:tc>
                <a:extLst>
                  <a:ext uri="{0D108BD9-81ED-4DB2-BD59-A6C34878D82A}">
                    <a16:rowId xmlns:a16="http://schemas.microsoft.com/office/drawing/2014/main" val="164772690"/>
                  </a:ext>
                </a:extLst>
              </a:tr>
              <a:tr h="305377">
                <a:tc>
                  <a:txBody>
                    <a:bodyPr/>
                    <a:lstStyle/>
                    <a:p>
                      <a:pPr algn="ctr"/>
                      <a:endParaRPr lang="en-US" b="0" dirty="0">
                        <a:latin typeface="+mj-lt"/>
                      </a:endParaRPr>
                    </a:p>
                  </a:txBody>
                  <a:tcPr marL="0" marR="0" marT="0" marB="0"/>
                </a:tc>
                <a:tc>
                  <a:txBody>
                    <a:bodyPr/>
                    <a:lstStyle/>
                    <a:p>
                      <a:endParaRPr lang="en-US" b="0" dirty="0">
                        <a:latin typeface="+mj-lt"/>
                      </a:endParaRPr>
                    </a:p>
                  </a:txBody>
                  <a:tcPr marL="0" marR="0" marT="0" marB="0"/>
                </a:tc>
                <a:tc>
                  <a:txBody>
                    <a:bodyPr/>
                    <a:lstStyle/>
                    <a:p>
                      <a:endParaRPr lang="en-US" b="0" dirty="0">
                        <a:latin typeface="+mj-lt"/>
                      </a:endParaRPr>
                    </a:p>
                  </a:txBody>
                  <a:tcPr marL="0" marR="0" marT="0" marB="0"/>
                </a:tc>
                <a:extLst>
                  <a:ext uri="{0D108BD9-81ED-4DB2-BD59-A6C34878D82A}">
                    <a16:rowId xmlns:a16="http://schemas.microsoft.com/office/drawing/2014/main" val="3173912143"/>
                  </a:ext>
                </a:extLst>
              </a:tr>
              <a:tr h="305377">
                <a:tc>
                  <a:txBody>
                    <a:bodyPr/>
                    <a:lstStyle/>
                    <a:p>
                      <a:pPr algn="ctr"/>
                      <a:endParaRPr lang="en-US" b="0" dirty="0">
                        <a:latin typeface="+mj-lt"/>
                      </a:endParaRPr>
                    </a:p>
                  </a:txBody>
                  <a:tcPr marL="0" marR="0" marT="0" marB="0"/>
                </a:tc>
                <a:tc>
                  <a:txBody>
                    <a:bodyPr/>
                    <a:lstStyle/>
                    <a:p>
                      <a:endParaRPr lang="en-US" b="0" dirty="0">
                        <a:latin typeface="+mj-lt"/>
                      </a:endParaRPr>
                    </a:p>
                  </a:txBody>
                  <a:tcPr marL="0" marR="0" marT="0" marB="0"/>
                </a:tc>
                <a:tc>
                  <a:txBody>
                    <a:bodyPr/>
                    <a:lstStyle/>
                    <a:p>
                      <a:endParaRPr lang="en-US" b="0" dirty="0">
                        <a:latin typeface="+mj-lt"/>
                      </a:endParaRPr>
                    </a:p>
                  </a:txBody>
                  <a:tcPr marL="0" marR="0" marT="0" marB="0"/>
                </a:tc>
                <a:extLst>
                  <a:ext uri="{0D108BD9-81ED-4DB2-BD59-A6C34878D82A}">
                    <a16:rowId xmlns:a16="http://schemas.microsoft.com/office/drawing/2014/main" val="533577703"/>
                  </a:ext>
                </a:extLst>
              </a:tr>
              <a:tr h="305377">
                <a:tc>
                  <a:txBody>
                    <a:bodyPr/>
                    <a:lstStyle/>
                    <a:p>
                      <a:pPr algn="ctr"/>
                      <a:endParaRPr lang="en-US" b="0" dirty="0">
                        <a:latin typeface="+mj-lt"/>
                      </a:endParaRPr>
                    </a:p>
                  </a:txBody>
                  <a:tcPr marL="0" marR="0" marT="0" marB="0"/>
                </a:tc>
                <a:tc>
                  <a:txBody>
                    <a:bodyPr/>
                    <a:lstStyle/>
                    <a:p>
                      <a:endParaRPr lang="en-US" b="0" dirty="0">
                        <a:latin typeface="+mj-lt"/>
                      </a:endParaRPr>
                    </a:p>
                  </a:txBody>
                  <a:tcPr marL="0" marR="0" marT="0" marB="0"/>
                </a:tc>
                <a:tc>
                  <a:txBody>
                    <a:bodyPr/>
                    <a:lstStyle/>
                    <a:p>
                      <a:endParaRPr lang="en-US" b="0" dirty="0">
                        <a:latin typeface="+mj-lt"/>
                      </a:endParaRPr>
                    </a:p>
                  </a:txBody>
                  <a:tcPr marL="0" marR="0" marT="0" marB="0"/>
                </a:tc>
                <a:extLst>
                  <a:ext uri="{0D108BD9-81ED-4DB2-BD59-A6C34878D82A}">
                    <a16:rowId xmlns:a16="http://schemas.microsoft.com/office/drawing/2014/main" val="60202076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3">
            <a:extLst>
              <a:ext uri="{FF2B5EF4-FFF2-40B4-BE49-F238E27FC236}">
                <a16:creationId xmlns:a16="http://schemas.microsoft.com/office/drawing/2014/main" id="{C26B5BCC-FC16-A17E-FFBA-4C618486CDBE}"/>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8FDE85F7-5AED-23EF-9B2F-D05B81A68490}"/>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3. Tacking</a:t>
            </a:r>
          </a:p>
          <a:p>
            <a:pPr lvl="1" fontAlgn="auto">
              <a:spcAft>
                <a:spcPts val="0"/>
              </a:spcAft>
              <a:defRPr/>
            </a:pPr>
            <a:r>
              <a:rPr lang="en-US" dirty="0">
                <a:solidFill>
                  <a:schemeClr val="tx1">
                    <a:lumMod val="85000"/>
                    <a:lumOff val="15000"/>
                  </a:schemeClr>
                </a:solidFill>
              </a:rPr>
              <a:t>Period continues through successive owners.</a:t>
            </a:r>
          </a:p>
          <a:p>
            <a:pPr lvl="2" fontAlgn="auto">
              <a:spcAft>
                <a:spcPts val="0"/>
              </a:spcAft>
              <a:defRPr/>
            </a:pPr>
            <a:r>
              <a:rPr lang="en-US" dirty="0"/>
              <a:t>Assume 20 years is needed to meet an adverse claim.</a:t>
            </a:r>
          </a:p>
        </p:txBody>
      </p:sp>
      <p:grpSp>
        <p:nvGrpSpPr>
          <p:cNvPr id="2" name="Group 1">
            <a:extLst>
              <a:ext uri="{FF2B5EF4-FFF2-40B4-BE49-F238E27FC236}">
                <a16:creationId xmlns:a16="http://schemas.microsoft.com/office/drawing/2014/main" id="{D2EA8921-FB8A-53D1-E56A-00EB00630B71}"/>
              </a:ext>
            </a:extLst>
          </p:cNvPr>
          <p:cNvGrpSpPr/>
          <p:nvPr/>
        </p:nvGrpSpPr>
        <p:grpSpPr>
          <a:xfrm>
            <a:off x="2057400" y="2514600"/>
            <a:ext cx="2744787" cy="1692275"/>
            <a:chOff x="2808288" y="2743200"/>
            <a:chExt cx="2744787" cy="1692275"/>
          </a:xfrm>
        </p:grpSpPr>
        <p:sp>
          <p:nvSpPr>
            <p:cNvPr id="8" name="Rectangle 7">
              <a:extLst>
                <a:ext uri="{FF2B5EF4-FFF2-40B4-BE49-F238E27FC236}">
                  <a16:creationId xmlns:a16="http://schemas.microsoft.com/office/drawing/2014/main" id="{BD585612-4C3D-672F-1580-59D0614378C8}"/>
                </a:ext>
              </a:extLst>
            </p:cNvPr>
            <p:cNvSpPr/>
            <p:nvPr/>
          </p:nvSpPr>
          <p:spPr>
            <a:xfrm>
              <a:off x="2808288" y="2743200"/>
              <a:ext cx="1371600" cy="1692275"/>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Jones</a:t>
              </a:r>
            </a:p>
            <a:p>
              <a:pPr algn="ctr" fontAlgn="auto">
                <a:spcBef>
                  <a:spcPts val="0"/>
                </a:spcBef>
                <a:spcAft>
                  <a:spcPts val="0"/>
                </a:spcAft>
                <a:defRPr/>
              </a:pPr>
              <a:r>
                <a:rPr lang="en-US" sz="1400" dirty="0">
                  <a:solidFill>
                    <a:schemeClr val="accent6">
                      <a:lumMod val="25000"/>
                    </a:schemeClr>
                  </a:solidFill>
                </a:rPr>
                <a:t>sells to Black</a:t>
              </a:r>
            </a:p>
            <a:p>
              <a:pPr algn="ctr" fontAlgn="auto">
                <a:spcBef>
                  <a:spcPts val="0"/>
                </a:spcBef>
                <a:spcAft>
                  <a:spcPts val="0"/>
                </a:spcAft>
                <a:defRPr/>
              </a:pPr>
              <a:r>
                <a:rPr lang="en-US" sz="1400" dirty="0">
                  <a:solidFill>
                    <a:schemeClr val="accent6">
                      <a:lumMod val="25000"/>
                    </a:schemeClr>
                  </a:solidFill>
                </a:rPr>
                <a:t>(1992)</a:t>
              </a:r>
            </a:p>
          </p:txBody>
        </p:sp>
        <p:sp>
          <p:nvSpPr>
            <p:cNvPr id="10" name="Rectangle 9">
              <a:extLst>
                <a:ext uri="{FF2B5EF4-FFF2-40B4-BE49-F238E27FC236}">
                  <a16:creationId xmlns:a16="http://schemas.microsoft.com/office/drawing/2014/main" id="{48912EA6-4835-E182-ADC5-77464569CA2C}"/>
                </a:ext>
              </a:extLst>
            </p:cNvPr>
            <p:cNvSpPr/>
            <p:nvPr/>
          </p:nvSpPr>
          <p:spPr>
            <a:xfrm>
              <a:off x="4181475" y="2743200"/>
              <a:ext cx="1371600" cy="1692275"/>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Smith</a:t>
              </a:r>
            </a:p>
          </p:txBody>
        </p:sp>
        <p:cxnSp>
          <p:nvCxnSpPr>
            <p:cNvPr id="11" name="Straight Connector 10">
              <a:extLst>
                <a:ext uri="{FF2B5EF4-FFF2-40B4-BE49-F238E27FC236}">
                  <a16:creationId xmlns:a16="http://schemas.microsoft.com/office/drawing/2014/main" id="{6CB928CC-9585-FE35-FF90-1309F1598D3C}"/>
                </a:ext>
              </a:extLst>
            </p:cNvPr>
            <p:cNvCxnSpPr/>
            <p:nvPr>
              <p:custDataLst>
                <p:tags r:id="rId1"/>
              </p:custDataLst>
            </p:nvPr>
          </p:nvCxnSpPr>
          <p:spPr>
            <a:xfrm rot="5400000">
              <a:off x="3216938" y="3587750"/>
              <a:ext cx="1688179" cy="0"/>
            </a:xfrm>
            <a:prstGeom prst="line">
              <a:avLst/>
            </a:prstGeom>
            <a:ln w="22225">
              <a:solidFill>
                <a:srgbClr val="FF000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38BC2C1-E64A-2D74-256D-87D5CEDDA7C7}"/>
                </a:ext>
              </a:extLst>
            </p:cNvPr>
            <p:cNvCxnSpPr/>
            <p:nvPr/>
          </p:nvCxnSpPr>
          <p:spPr>
            <a:xfrm rot="10800000">
              <a:off x="4084638" y="3073400"/>
              <a:ext cx="260350" cy="1588"/>
            </a:xfrm>
            <a:prstGeom prst="straightConnector1">
              <a:avLst/>
            </a:prstGeom>
            <a:ln>
              <a:solidFill>
                <a:schemeClr val="accent6">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9B5B86-B564-1A8D-57C5-610006E84510}"/>
                </a:ext>
              </a:extLst>
            </p:cNvPr>
            <p:cNvCxnSpPr/>
            <p:nvPr/>
          </p:nvCxnSpPr>
          <p:spPr>
            <a:xfrm rot="10800000">
              <a:off x="4062413" y="4149725"/>
              <a:ext cx="261937" cy="1588"/>
            </a:xfrm>
            <a:prstGeom prst="straightConnector1">
              <a:avLst/>
            </a:prstGeom>
            <a:ln>
              <a:solidFill>
                <a:schemeClr val="accent6">
                  <a:lumMod val="25000"/>
                </a:schemeClr>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 name="Table 2">
            <a:extLst>
              <a:ext uri="{FF2B5EF4-FFF2-40B4-BE49-F238E27FC236}">
                <a16:creationId xmlns:a16="http://schemas.microsoft.com/office/drawing/2014/main" id="{3EE43DDC-79CC-7FB1-BD4D-E11498907517}"/>
              </a:ext>
            </a:extLst>
          </p:cNvPr>
          <p:cNvGraphicFramePr>
            <a:graphicFrameLocks noGrp="1"/>
          </p:cNvGraphicFramePr>
          <p:nvPr>
            <p:extLst>
              <p:ext uri="{D42A27DB-BD31-4B8C-83A1-F6EECF244321}">
                <p14:modId xmlns:p14="http://schemas.microsoft.com/office/powerpoint/2010/main" val="2819978225"/>
              </p:ext>
            </p:extLst>
          </p:nvPr>
        </p:nvGraphicFramePr>
        <p:xfrm>
          <a:off x="1454728" y="4545447"/>
          <a:ext cx="7013863" cy="1221508"/>
        </p:xfrm>
        <a:graphic>
          <a:graphicData uri="http://schemas.openxmlformats.org/drawingml/2006/table">
            <a:tbl>
              <a:tblPr firstRow="1" bandRow="1">
                <a:tableStyleId>{2D5ABB26-0587-4C30-8999-92F81FD0307C}</a:tableStyleId>
              </a:tblPr>
              <a:tblGrid>
                <a:gridCol w="769663">
                  <a:extLst>
                    <a:ext uri="{9D8B030D-6E8A-4147-A177-3AD203B41FA5}">
                      <a16:colId xmlns:a16="http://schemas.microsoft.com/office/drawing/2014/main" val="25483313"/>
                    </a:ext>
                  </a:extLst>
                </a:gridCol>
                <a:gridCol w="806363">
                  <a:extLst>
                    <a:ext uri="{9D8B030D-6E8A-4147-A177-3AD203B41FA5}">
                      <a16:colId xmlns:a16="http://schemas.microsoft.com/office/drawing/2014/main" val="1373764663"/>
                    </a:ext>
                  </a:extLst>
                </a:gridCol>
                <a:gridCol w="5437837">
                  <a:extLst>
                    <a:ext uri="{9D8B030D-6E8A-4147-A177-3AD203B41FA5}">
                      <a16:colId xmlns:a16="http://schemas.microsoft.com/office/drawing/2014/main" val="3920470069"/>
                    </a:ext>
                  </a:extLst>
                </a:gridCol>
              </a:tblGrid>
              <a:tr h="305377">
                <a:tc>
                  <a:txBody>
                    <a:bodyPr/>
                    <a:lstStyle/>
                    <a:p>
                      <a:pPr algn="ctr"/>
                      <a:r>
                        <a:rPr lang="en-US" b="0" dirty="0"/>
                        <a:t>0 y</a:t>
                      </a:r>
                      <a:endParaRPr lang="en-US" b="0" dirty="0">
                        <a:latin typeface="+mj-lt"/>
                      </a:endParaRPr>
                    </a:p>
                  </a:txBody>
                  <a:tcPr marL="0" marR="0" marT="0" marB="0"/>
                </a:tc>
                <a:tc>
                  <a:txBody>
                    <a:bodyPr/>
                    <a:lstStyle/>
                    <a:p>
                      <a:r>
                        <a:rPr lang="en-US" b="0" dirty="0"/>
                        <a:t>1982</a:t>
                      </a:r>
                      <a:endParaRPr lang="en-US" b="0" dirty="0">
                        <a:latin typeface="+mj-lt"/>
                      </a:endParaRPr>
                    </a:p>
                  </a:txBody>
                  <a:tcPr marL="0" marR="0" marT="0" marB="0"/>
                </a:tc>
                <a:tc>
                  <a:txBody>
                    <a:bodyPr/>
                    <a:lstStyle/>
                    <a:p>
                      <a:r>
                        <a:rPr lang="en-US" altLang="en-US" b="0" dirty="0"/>
                        <a:t>Smith initiates the adverse situation</a:t>
                      </a:r>
                      <a:endParaRPr lang="en-US" b="0" dirty="0">
                        <a:latin typeface="+mj-lt"/>
                      </a:endParaRPr>
                    </a:p>
                  </a:txBody>
                  <a:tcPr marL="0" marR="0" marT="0" marB="0"/>
                </a:tc>
                <a:extLst>
                  <a:ext uri="{0D108BD9-81ED-4DB2-BD59-A6C34878D82A}">
                    <a16:rowId xmlns:a16="http://schemas.microsoft.com/office/drawing/2014/main" val="164772690"/>
                  </a:ext>
                </a:extLst>
              </a:tr>
              <a:tr h="305377">
                <a:tc>
                  <a:txBody>
                    <a:bodyPr/>
                    <a:lstStyle/>
                    <a:p>
                      <a:pPr algn="ctr"/>
                      <a:r>
                        <a:rPr lang="en-US" b="0" dirty="0"/>
                        <a:t>10 y</a:t>
                      </a:r>
                      <a:endParaRPr lang="en-US" b="0" dirty="0">
                        <a:latin typeface="+mj-lt"/>
                      </a:endParaRPr>
                    </a:p>
                  </a:txBody>
                  <a:tcPr marL="0" marR="0" marT="0" marB="0"/>
                </a:tc>
                <a:tc>
                  <a:txBody>
                    <a:bodyPr/>
                    <a:lstStyle/>
                    <a:p>
                      <a:r>
                        <a:rPr lang="en-US" b="0" dirty="0"/>
                        <a:t>1992</a:t>
                      </a:r>
                      <a:endParaRPr lang="en-US" b="0" dirty="0">
                        <a:latin typeface="+mj-lt"/>
                      </a:endParaRPr>
                    </a:p>
                  </a:txBody>
                  <a:tcPr marL="0" marR="0" marT="0" marB="0"/>
                </a:tc>
                <a:tc>
                  <a:txBody>
                    <a:bodyPr/>
                    <a:lstStyle/>
                    <a:p>
                      <a:r>
                        <a:rPr lang="en-US" altLang="en-US" b="0" dirty="0"/>
                        <a:t> Jones sells to Black.</a:t>
                      </a:r>
                      <a:endParaRPr lang="en-US" b="0" dirty="0">
                        <a:latin typeface="+mj-lt"/>
                      </a:endParaRPr>
                    </a:p>
                  </a:txBody>
                  <a:tcPr marL="0" marR="0" marT="0" marB="0"/>
                </a:tc>
                <a:extLst>
                  <a:ext uri="{0D108BD9-81ED-4DB2-BD59-A6C34878D82A}">
                    <a16:rowId xmlns:a16="http://schemas.microsoft.com/office/drawing/2014/main" val="3173912143"/>
                  </a:ext>
                </a:extLst>
              </a:tr>
              <a:tr h="305377">
                <a:tc>
                  <a:txBody>
                    <a:bodyPr/>
                    <a:lstStyle/>
                    <a:p>
                      <a:pPr algn="ctr"/>
                      <a:endParaRPr lang="en-US" b="0" dirty="0">
                        <a:latin typeface="+mj-lt"/>
                      </a:endParaRPr>
                    </a:p>
                  </a:txBody>
                  <a:tcPr marL="0" marR="0" marT="0" marB="0"/>
                </a:tc>
                <a:tc>
                  <a:txBody>
                    <a:bodyPr/>
                    <a:lstStyle/>
                    <a:p>
                      <a:endParaRPr lang="en-US" b="0" dirty="0">
                        <a:latin typeface="+mj-lt"/>
                      </a:endParaRPr>
                    </a:p>
                  </a:txBody>
                  <a:tcPr marL="0" marR="0" marT="0" marB="0"/>
                </a:tc>
                <a:tc>
                  <a:txBody>
                    <a:bodyPr/>
                    <a:lstStyle/>
                    <a:p>
                      <a:endParaRPr lang="en-US" b="0" dirty="0">
                        <a:latin typeface="+mj-lt"/>
                      </a:endParaRPr>
                    </a:p>
                  </a:txBody>
                  <a:tcPr marL="0" marR="0" marT="0" marB="0"/>
                </a:tc>
                <a:extLst>
                  <a:ext uri="{0D108BD9-81ED-4DB2-BD59-A6C34878D82A}">
                    <a16:rowId xmlns:a16="http://schemas.microsoft.com/office/drawing/2014/main" val="533577703"/>
                  </a:ext>
                </a:extLst>
              </a:tr>
              <a:tr h="305377">
                <a:tc>
                  <a:txBody>
                    <a:bodyPr/>
                    <a:lstStyle/>
                    <a:p>
                      <a:pPr algn="ctr"/>
                      <a:endParaRPr lang="en-US" b="0" dirty="0">
                        <a:latin typeface="+mj-lt"/>
                      </a:endParaRPr>
                    </a:p>
                  </a:txBody>
                  <a:tcPr marL="0" marR="0" marT="0" marB="0"/>
                </a:tc>
                <a:tc>
                  <a:txBody>
                    <a:bodyPr/>
                    <a:lstStyle/>
                    <a:p>
                      <a:endParaRPr lang="en-US" b="0" dirty="0">
                        <a:latin typeface="+mj-lt"/>
                      </a:endParaRPr>
                    </a:p>
                  </a:txBody>
                  <a:tcPr marL="0" marR="0" marT="0" marB="0"/>
                </a:tc>
                <a:tc>
                  <a:txBody>
                    <a:bodyPr/>
                    <a:lstStyle/>
                    <a:p>
                      <a:endParaRPr lang="en-US" b="0" dirty="0">
                        <a:latin typeface="+mj-lt"/>
                      </a:endParaRPr>
                    </a:p>
                  </a:txBody>
                  <a:tcPr marL="0" marR="0" marT="0" marB="0"/>
                </a:tc>
                <a:extLst>
                  <a:ext uri="{0D108BD9-81ED-4DB2-BD59-A6C34878D82A}">
                    <a16:rowId xmlns:a16="http://schemas.microsoft.com/office/drawing/2014/main" val="602020764"/>
                  </a:ext>
                </a:extLst>
              </a:tr>
            </a:tbl>
          </a:graphicData>
        </a:graphic>
      </p:graphicFrame>
      <p:sp>
        <p:nvSpPr>
          <p:cNvPr id="5" name="TextBox 4">
            <a:extLst>
              <a:ext uri="{FF2B5EF4-FFF2-40B4-BE49-F238E27FC236}">
                <a16:creationId xmlns:a16="http://schemas.microsoft.com/office/drawing/2014/main" id="{652C015B-CF34-7B14-17AB-3A8D05F95FD6}"/>
              </a:ext>
            </a:extLst>
          </p:cNvPr>
          <p:cNvSpPr txBox="1"/>
          <p:nvPr/>
        </p:nvSpPr>
        <p:spPr>
          <a:xfrm>
            <a:off x="5205846" y="2753592"/>
            <a:ext cx="2982190" cy="923330"/>
          </a:xfrm>
          <a:prstGeom prst="rect">
            <a:avLst/>
          </a:prstGeom>
          <a:noFill/>
        </p:spPr>
        <p:txBody>
          <a:bodyPr wrap="square" rtlCol="0">
            <a:spAutoFit/>
          </a:bodyPr>
          <a:lstStyle/>
          <a:p>
            <a:r>
              <a:rPr lang="en-US" dirty="0"/>
              <a:t>There must be </a:t>
            </a:r>
            <a:r>
              <a:rPr lang="en-US" i="1" dirty="0"/>
              <a:t>privity</a:t>
            </a:r>
            <a:r>
              <a:rPr lang="en-US" dirty="0"/>
              <a:t> (legal connection) between successive owners.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ACDD9-1458-7158-3F58-BB6504A636BC}"/>
            </a:ext>
          </a:extLst>
        </p:cNvPr>
        <p:cNvGrpSpPr/>
        <p:nvPr/>
      </p:nvGrpSpPr>
      <p:grpSpPr>
        <a:xfrm>
          <a:off x="0" y="0"/>
          <a:ext cx="0" cy="0"/>
          <a:chOff x="0" y="0"/>
          <a:chExt cx="0" cy="0"/>
        </a:xfrm>
      </p:grpSpPr>
      <p:sp>
        <p:nvSpPr>
          <p:cNvPr id="60418" name="Title 13">
            <a:extLst>
              <a:ext uri="{FF2B5EF4-FFF2-40B4-BE49-F238E27FC236}">
                <a16:creationId xmlns:a16="http://schemas.microsoft.com/office/drawing/2014/main" id="{307D9801-5D2E-583E-276C-4633D011C5C8}"/>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FC218F66-4512-91C6-D5D2-DBEF3E82F720}"/>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3. Tacking</a:t>
            </a:r>
          </a:p>
          <a:p>
            <a:pPr lvl="1" fontAlgn="auto">
              <a:spcAft>
                <a:spcPts val="0"/>
              </a:spcAft>
              <a:defRPr/>
            </a:pPr>
            <a:r>
              <a:rPr lang="en-US" dirty="0">
                <a:solidFill>
                  <a:schemeClr val="tx1">
                    <a:lumMod val="85000"/>
                    <a:lumOff val="15000"/>
                  </a:schemeClr>
                </a:solidFill>
              </a:rPr>
              <a:t>Period continues through successive owners.</a:t>
            </a:r>
          </a:p>
          <a:p>
            <a:pPr lvl="2" fontAlgn="auto">
              <a:spcAft>
                <a:spcPts val="0"/>
              </a:spcAft>
              <a:defRPr/>
            </a:pPr>
            <a:r>
              <a:rPr lang="en-US" dirty="0"/>
              <a:t>Assume 20 years is needed to meet an adverse claim.</a:t>
            </a:r>
          </a:p>
        </p:txBody>
      </p:sp>
      <p:grpSp>
        <p:nvGrpSpPr>
          <p:cNvPr id="3" name="Group 2">
            <a:extLst>
              <a:ext uri="{FF2B5EF4-FFF2-40B4-BE49-F238E27FC236}">
                <a16:creationId xmlns:a16="http://schemas.microsoft.com/office/drawing/2014/main" id="{EFE23ACC-3CE0-0D88-CA2D-3C476E123993}"/>
              </a:ext>
            </a:extLst>
          </p:cNvPr>
          <p:cNvGrpSpPr/>
          <p:nvPr/>
        </p:nvGrpSpPr>
        <p:grpSpPr>
          <a:xfrm>
            <a:off x="2057400" y="2514600"/>
            <a:ext cx="2744787" cy="1692275"/>
            <a:chOff x="2808288" y="2743200"/>
            <a:chExt cx="2744787" cy="1692275"/>
          </a:xfrm>
        </p:grpSpPr>
        <p:sp>
          <p:nvSpPr>
            <p:cNvPr id="8" name="Rectangle 7">
              <a:extLst>
                <a:ext uri="{FF2B5EF4-FFF2-40B4-BE49-F238E27FC236}">
                  <a16:creationId xmlns:a16="http://schemas.microsoft.com/office/drawing/2014/main" id="{67A07ABE-C3B9-9960-ECC2-15147AB9750A}"/>
                </a:ext>
              </a:extLst>
            </p:cNvPr>
            <p:cNvSpPr/>
            <p:nvPr/>
          </p:nvSpPr>
          <p:spPr>
            <a:xfrm>
              <a:off x="2808288" y="2743200"/>
              <a:ext cx="1371600" cy="1692275"/>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Black</a:t>
              </a:r>
            </a:p>
          </p:txBody>
        </p:sp>
        <p:sp>
          <p:nvSpPr>
            <p:cNvPr id="10" name="Rectangle 9">
              <a:extLst>
                <a:ext uri="{FF2B5EF4-FFF2-40B4-BE49-F238E27FC236}">
                  <a16:creationId xmlns:a16="http://schemas.microsoft.com/office/drawing/2014/main" id="{17C38807-D4FE-02D2-77E6-DCE8852E7E26}"/>
                </a:ext>
              </a:extLst>
            </p:cNvPr>
            <p:cNvSpPr/>
            <p:nvPr/>
          </p:nvSpPr>
          <p:spPr>
            <a:xfrm>
              <a:off x="4181475" y="2743200"/>
              <a:ext cx="1371600" cy="1692275"/>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Smith</a:t>
              </a:r>
            </a:p>
            <a:p>
              <a:pPr algn="ctr" fontAlgn="auto">
                <a:spcBef>
                  <a:spcPts val="0"/>
                </a:spcBef>
                <a:spcAft>
                  <a:spcPts val="0"/>
                </a:spcAft>
                <a:defRPr/>
              </a:pPr>
              <a:r>
                <a:rPr lang="en-US" sz="1400" dirty="0">
                  <a:solidFill>
                    <a:schemeClr val="accent6">
                      <a:lumMod val="25000"/>
                    </a:schemeClr>
                  </a:solidFill>
                </a:rPr>
                <a:t>sells to</a:t>
              </a:r>
            </a:p>
            <a:p>
              <a:pPr algn="ctr" fontAlgn="auto">
                <a:spcBef>
                  <a:spcPts val="0"/>
                </a:spcBef>
                <a:spcAft>
                  <a:spcPts val="0"/>
                </a:spcAft>
                <a:defRPr/>
              </a:pPr>
              <a:r>
                <a:rPr lang="en-US" sz="1400" dirty="0">
                  <a:solidFill>
                    <a:schemeClr val="accent6">
                      <a:lumMod val="25000"/>
                    </a:schemeClr>
                  </a:solidFill>
                </a:rPr>
                <a:t>Kelly</a:t>
              </a:r>
            </a:p>
            <a:p>
              <a:pPr algn="ctr" fontAlgn="auto">
                <a:spcBef>
                  <a:spcPts val="0"/>
                </a:spcBef>
                <a:spcAft>
                  <a:spcPts val="0"/>
                </a:spcAft>
                <a:defRPr/>
              </a:pPr>
              <a:r>
                <a:rPr lang="en-US" sz="1400" dirty="0">
                  <a:solidFill>
                    <a:schemeClr val="accent6">
                      <a:lumMod val="25000"/>
                    </a:schemeClr>
                  </a:solidFill>
                </a:rPr>
                <a:t>(2001)</a:t>
              </a:r>
            </a:p>
          </p:txBody>
        </p:sp>
        <p:cxnSp>
          <p:nvCxnSpPr>
            <p:cNvPr id="11" name="Straight Connector 10">
              <a:extLst>
                <a:ext uri="{FF2B5EF4-FFF2-40B4-BE49-F238E27FC236}">
                  <a16:creationId xmlns:a16="http://schemas.microsoft.com/office/drawing/2014/main" id="{A1804A16-45E9-4488-71AB-37B7C5C13503}"/>
                </a:ext>
              </a:extLst>
            </p:cNvPr>
            <p:cNvCxnSpPr/>
            <p:nvPr>
              <p:custDataLst>
                <p:tags r:id="rId1"/>
              </p:custDataLst>
            </p:nvPr>
          </p:nvCxnSpPr>
          <p:spPr>
            <a:xfrm rot="5400000">
              <a:off x="3216938" y="3587750"/>
              <a:ext cx="1688179" cy="0"/>
            </a:xfrm>
            <a:prstGeom prst="line">
              <a:avLst/>
            </a:prstGeom>
            <a:ln w="22225">
              <a:solidFill>
                <a:srgbClr val="FF000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14F95C-702F-E51C-DE72-D688ED76DF31}"/>
                </a:ext>
              </a:extLst>
            </p:cNvPr>
            <p:cNvCxnSpPr/>
            <p:nvPr/>
          </p:nvCxnSpPr>
          <p:spPr>
            <a:xfrm rot="10800000">
              <a:off x="4084638" y="3073400"/>
              <a:ext cx="260350" cy="1588"/>
            </a:xfrm>
            <a:prstGeom prst="straightConnector1">
              <a:avLst/>
            </a:prstGeom>
            <a:ln>
              <a:solidFill>
                <a:schemeClr val="accent6">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FB57C37-C2B4-36B9-BB67-29202E7BC16A}"/>
                </a:ext>
              </a:extLst>
            </p:cNvPr>
            <p:cNvCxnSpPr/>
            <p:nvPr/>
          </p:nvCxnSpPr>
          <p:spPr>
            <a:xfrm rot="10800000">
              <a:off x="4062413" y="4149725"/>
              <a:ext cx="261937" cy="1588"/>
            </a:xfrm>
            <a:prstGeom prst="straightConnector1">
              <a:avLst/>
            </a:prstGeom>
            <a:ln>
              <a:solidFill>
                <a:schemeClr val="accent6">
                  <a:lumMod val="25000"/>
                </a:schemeClr>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 name="Table 4">
            <a:extLst>
              <a:ext uri="{FF2B5EF4-FFF2-40B4-BE49-F238E27FC236}">
                <a16:creationId xmlns:a16="http://schemas.microsoft.com/office/drawing/2014/main" id="{949DECBB-41A1-5F29-6A93-B86B057A22A4}"/>
              </a:ext>
            </a:extLst>
          </p:cNvPr>
          <p:cNvGraphicFramePr>
            <a:graphicFrameLocks noGrp="1"/>
          </p:cNvGraphicFramePr>
          <p:nvPr>
            <p:extLst>
              <p:ext uri="{D42A27DB-BD31-4B8C-83A1-F6EECF244321}">
                <p14:modId xmlns:p14="http://schemas.microsoft.com/office/powerpoint/2010/main" val="1232343662"/>
              </p:ext>
            </p:extLst>
          </p:nvPr>
        </p:nvGraphicFramePr>
        <p:xfrm>
          <a:off x="1454728" y="4545447"/>
          <a:ext cx="7013863" cy="1221508"/>
        </p:xfrm>
        <a:graphic>
          <a:graphicData uri="http://schemas.openxmlformats.org/drawingml/2006/table">
            <a:tbl>
              <a:tblPr firstRow="1" bandRow="1">
                <a:tableStyleId>{2D5ABB26-0587-4C30-8999-92F81FD0307C}</a:tableStyleId>
              </a:tblPr>
              <a:tblGrid>
                <a:gridCol w="769663">
                  <a:extLst>
                    <a:ext uri="{9D8B030D-6E8A-4147-A177-3AD203B41FA5}">
                      <a16:colId xmlns:a16="http://schemas.microsoft.com/office/drawing/2014/main" val="25483313"/>
                    </a:ext>
                  </a:extLst>
                </a:gridCol>
                <a:gridCol w="806363">
                  <a:extLst>
                    <a:ext uri="{9D8B030D-6E8A-4147-A177-3AD203B41FA5}">
                      <a16:colId xmlns:a16="http://schemas.microsoft.com/office/drawing/2014/main" val="1373764663"/>
                    </a:ext>
                  </a:extLst>
                </a:gridCol>
                <a:gridCol w="5437837">
                  <a:extLst>
                    <a:ext uri="{9D8B030D-6E8A-4147-A177-3AD203B41FA5}">
                      <a16:colId xmlns:a16="http://schemas.microsoft.com/office/drawing/2014/main" val="3920470069"/>
                    </a:ext>
                  </a:extLst>
                </a:gridCol>
              </a:tblGrid>
              <a:tr h="305377">
                <a:tc>
                  <a:txBody>
                    <a:bodyPr/>
                    <a:lstStyle/>
                    <a:p>
                      <a:pPr algn="ctr"/>
                      <a:r>
                        <a:rPr lang="en-US" b="0" dirty="0"/>
                        <a:t>0 y</a:t>
                      </a:r>
                      <a:endParaRPr lang="en-US" b="0" dirty="0">
                        <a:latin typeface="+mj-lt"/>
                      </a:endParaRPr>
                    </a:p>
                  </a:txBody>
                  <a:tcPr marL="0" marR="0" marT="0" marB="0"/>
                </a:tc>
                <a:tc>
                  <a:txBody>
                    <a:bodyPr/>
                    <a:lstStyle/>
                    <a:p>
                      <a:r>
                        <a:rPr lang="en-US" b="0" dirty="0"/>
                        <a:t>1982</a:t>
                      </a:r>
                      <a:endParaRPr lang="en-US" b="0" dirty="0">
                        <a:latin typeface="+mj-lt"/>
                      </a:endParaRPr>
                    </a:p>
                  </a:txBody>
                  <a:tcPr marL="0" marR="0" marT="0" marB="0"/>
                </a:tc>
                <a:tc>
                  <a:txBody>
                    <a:bodyPr/>
                    <a:lstStyle/>
                    <a:p>
                      <a:r>
                        <a:rPr lang="en-US" altLang="en-US" b="0" dirty="0"/>
                        <a:t>Smith initiates the adverse situation</a:t>
                      </a:r>
                      <a:endParaRPr lang="en-US" b="0" dirty="0">
                        <a:latin typeface="+mj-lt"/>
                      </a:endParaRPr>
                    </a:p>
                  </a:txBody>
                  <a:tcPr marL="0" marR="0" marT="0" marB="0"/>
                </a:tc>
                <a:extLst>
                  <a:ext uri="{0D108BD9-81ED-4DB2-BD59-A6C34878D82A}">
                    <a16:rowId xmlns:a16="http://schemas.microsoft.com/office/drawing/2014/main" val="164772690"/>
                  </a:ext>
                </a:extLst>
              </a:tr>
              <a:tr h="305377">
                <a:tc>
                  <a:txBody>
                    <a:bodyPr/>
                    <a:lstStyle/>
                    <a:p>
                      <a:pPr algn="ctr"/>
                      <a:r>
                        <a:rPr lang="en-US" b="0" dirty="0"/>
                        <a:t>10 y</a:t>
                      </a:r>
                      <a:endParaRPr lang="en-US" b="0" dirty="0">
                        <a:latin typeface="+mj-lt"/>
                      </a:endParaRPr>
                    </a:p>
                  </a:txBody>
                  <a:tcPr marL="0" marR="0" marT="0" marB="0"/>
                </a:tc>
                <a:tc>
                  <a:txBody>
                    <a:bodyPr/>
                    <a:lstStyle/>
                    <a:p>
                      <a:r>
                        <a:rPr lang="en-US" b="0" dirty="0"/>
                        <a:t>1992</a:t>
                      </a:r>
                      <a:endParaRPr lang="en-US" b="0" dirty="0">
                        <a:latin typeface="+mj-lt"/>
                      </a:endParaRPr>
                    </a:p>
                  </a:txBody>
                  <a:tcPr marL="0" marR="0" marT="0" marB="0"/>
                </a:tc>
                <a:tc>
                  <a:txBody>
                    <a:bodyPr/>
                    <a:lstStyle/>
                    <a:p>
                      <a:r>
                        <a:rPr lang="en-US" altLang="en-US" b="0" dirty="0"/>
                        <a:t> Jones sells to Black.</a:t>
                      </a:r>
                      <a:endParaRPr lang="en-US" b="0" dirty="0">
                        <a:latin typeface="+mj-lt"/>
                      </a:endParaRPr>
                    </a:p>
                  </a:txBody>
                  <a:tcPr marL="0" marR="0" marT="0" marB="0"/>
                </a:tc>
                <a:extLst>
                  <a:ext uri="{0D108BD9-81ED-4DB2-BD59-A6C34878D82A}">
                    <a16:rowId xmlns:a16="http://schemas.microsoft.com/office/drawing/2014/main" val="3173912143"/>
                  </a:ext>
                </a:extLst>
              </a:tr>
              <a:tr h="305377">
                <a:tc>
                  <a:txBody>
                    <a:bodyPr/>
                    <a:lstStyle/>
                    <a:p>
                      <a:pPr algn="ctr"/>
                      <a:r>
                        <a:rPr lang="en-US" b="0" dirty="0"/>
                        <a:t>19 y</a:t>
                      </a:r>
                      <a:endParaRPr lang="en-US" b="0" dirty="0">
                        <a:latin typeface="+mj-lt"/>
                      </a:endParaRPr>
                    </a:p>
                  </a:txBody>
                  <a:tcPr marL="0" marR="0" marT="0" marB="0"/>
                </a:tc>
                <a:tc>
                  <a:txBody>
                    <a:bodyPr/>
                    <a:lstStyle/>
                    <a:p>
                      <a:r>
                        <a:rPr lang="en-US" b="0" dirty="0"/>
                        <a:t>2001</a:t>
                      </a:r>
                      <a:endParaRPr lang="en-US" b="0" dirty="0">
                        <a:latin typeface="+mj-lt"/>
                      </a:endParaRPr>
                    </a:p>
                  </a:txBody>
                  <a:tcPr marL="0" marR="0" marT="0" marB="0"/>
                </a:tc>
                <a:tc>
                  <a:txBody>
                    <a:bodyPr/>
                    <a:lstStyle/>
                    <a:p>
                      <a:r>
                        <a:rPr lang="en-US" altLang="en-US" b="0" dirty="0"/>
                        <a:t>Smith sells to Kelly</a:t>
                      </a:r>
                      <a:endParaRPr lang="en-US" b="0" dirty="0">
                        <a:latin typeface="+mj-lt"/>
                      </a:endParaRPr>
                    </a:p>
                  </a:txBody>
                  <a:tcPr marL="0" marR="0" marT="0" marB="0"/>
                </a:tc>
                <a:extLst>
                  <a:ext uri="{0D108BD9-81ED-4DB2-BD59-A6C34878D82A}">
                    <a16:rowId xmlns:a16="http://schemas.microsoft.com/office/drawing/2014/main" val="533577703"/>
                  </a:ext>
                </a:extLst>
              </a:tr>
              <a:tr h="305377">
                <a:tc>
                  <a:txBody>
                    <a:bodyPr/>
                    <a:lstStyle/>
                    <a:p>
                      <a:pPr algn="ctr"/>
                      <a:endParaRPr lang="en-US" b="0" dirty="0">
                        <a:latin typeface="+mj-lt"/>
                      </a:endParaRPr>
                    </a:p>
                  </a:txBody>
                  <a:tcPr marL="0" marR="0" marT="0" marB="0"/>
                </a:tc>
                <a:tc>
                  <a:txBody>
                    <a:bodyPr/>
                    <a:lstStyle/>
                    <a:p>
                      <a:endParaRPr lang="en-US" b="0" dirty="0">
                        <a:latin typeface="+mj-lt"/>
                      </a:endParaRPr>
                    </a:p>
                  </a:txBody>
                  <a:tcPr marL="0" marR="0" marT="0" marB="0"/>
                </a:tc>
                <a:tc>
                  <a:txBody>
                    <a:bodyPr/>
                    <a:lstStyle/>
                    <a:p>
                      <a:endParaRPr lang="en-US" b="0" dirty="0">
                        <a:latin typeface="+mj-lt"/>
                      </a:endParaRPr>
                    </a:p>
                  </a:txBody>
                  <a:tcPr marL="0" marR="0" marT="0" marB="0"/>
                </a:tc>
                <a:extLst>
                  <a:ext uri="{0D108BD9-81ED-4DB2-BD59-A6C34878D82A}">
                    <a16:rowId xmlns:a16="http://schemas.microsoft.com/office/drawing/2014/main" val="602020764"/>
                  </a:ext>
                </a:extLst>
              </a:tr>
            </a:tbl>
          </a:graphicData>
        </a:graphic>
      </p:graphicFrame>
    </p:spTree>
    <p:extLst>
      <p:ext uri="{BB962C8B-B14F-4D97-AF65-F5344CB8AC3E}">
        <p14:creationId xmlns:p14="http://schemas.microsoft.com/office/powerpoint/2010/main" val="3507270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A9DDE-D492-B436-92D6-CCEE5C6BE518}"/>
            </a:ext>
          </a:extLst>
        </p:cNvPr>
        <p:cNvGrpSpPr/>
        <p:nvPr/>
      </p:nvGrpSpPr>
      <p:grpSpPr>
        <a:xfrm>
          <a:off x="0" y="0"/>
          <a:ext cx="0" cy="0"/>
          <a:chOff x="0" y="0"/>
          <a:chExt cx="0" cy="0"/>
        </a:xfrm>
      </p:grpSpPr>
      <p:sp>
        <p:nvSpPr>
          <p:cNvPr id="61442" name="Title 13">
            <a:extLst>
              <a:ext uri="{FF2B5EF4-FFF2-40B4-BE49-F238E27FC236}">
                <a16:creationId xmlns:a16="http://schemas.microsoft.com/office/drawing/2014/main" id="{36492CA6-ABFC-20B0-4E14-A0A0B052C377}"/>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E9F79B2C-062B-0042-7C37-6CDD1F851DF0}"/>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3. Tacking</a:t>
            </a:r>
          </a:p>
          <a:p>
            <a:pPr lvl="1" fontAlgn="auto">
              <a:spcAft>
                <a:spcPts val="0"/>
              </a:spcAft>
              <a:defRPr/>
            </a:pPr>
            <a:r>
              <a:rPr lang="en-US" dirty="0">
                <a:solidFill>
                  <a:schemeClr val="tx1">
                    <a:lumMod val="85000"/>
                    <a:lumOff val="15000"/>
                  </a:schemeClr>
                </a:solidFill>
              </a:rPr>
              <a:t>Period continues through successive owners.</a:t>
            </a:r>
          </a:p>
          <a:p>
            <a:pPr lvl="2" fontAlgn="auto">
              <a:spcAft>
                <a:spcPts val="0"/>
              </a:spcAft>
              <a:defRPr/>
            </a:pPr>
            <a:r>
              <a:rPr lang="en-US" dirty="0"/>
              <a:t>Assume 20 years is needed to meet an adverse claim.</a:t>
            </a:r>
          </a:p>
        </p:txBody>
      </p:sp>
      <p:grpSp>
        <p:nvGrpSpPr>
          <p:cNvPr id="2" name="Group 1">
            <a:extLst>
              <a:ext uri="{FF2B5EF4-FFF2-40B4-BE49-F238E27FC236}">
                <a16:creationId xmlns:a16="http://schemas.microsoft.com/office/drawing/2014/main" id="{14836E2A-F160-2D0C-858D-472D3C9672DB}"/>
              </a:ext>
            </a:extLst>
          </p:cNvPr>
          <p:cNvGrpSpPr/>
          <p:nvPr/>
        </p:nvGrpSpPr>
        <p:grpSpPr>
          <a:xfrm>
            <a:off x="2057400" y="2514600"/>
            <a:ext cx="2744787" cy="1692275"/>
            <a:chOff x="2808288" y="2743200"/>
            <a:chExt cx="2744787" cy="1692275"/>
          </a:xfrm>
        </p:grpSpPr>
        <p:sp>
          <p:nvSpPr>
            <p:cNvPr id="8" name="Rectangle 7">
              <a:extLst>
                <a:ext uri="{FF2B5EF4-FFF2-40B4-BE49-F238E27FC236}">
                  <a16:creationId xmlns:a16="http://schemas.microsoft.com/office/drawing/2014/main" id="{E2263517-A36B-AFA9-4BB2-66E1D9A2A79B}"/>
                </a:ext>
              </a:extLst>
            </p:cNvPr>
            <p:cNvSpPr/>
            <p:nvPr/>
          </p:nvSpPr>
          <p:spPr>
            <a:xfrm>
              <a:off x="2808288" y="2743200"/>
              <a:ext cx="1371600" cy="1692275"/>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Black</a:t>
              </a:r>
            </a:p>
          </p:txBody>
        </p:sp>
        <p:sp>
          <p:nvSpPr>
            <p:cNvPr id="10" name="Rectangle 9">
              <a:extLst>
                <a:ext uri="{FF2B5EF4-FFF2-40B4-BE49-F238E27FC236}">
                  <a16:creationId xmlns:a16="http://schemas.microsoft.com/office/drawing/2014/main" id="{6A88920E-1745-2A6C-AE39-896A09CE54AD}"/>
                </a:ext>
              </a:extLst>
            </p:cNvPr>
            <p:cNvSpPr/>
            <p:nvPr/>
          </p:nvSpPr>
          <p:spPr>
            <a:xfrm>
              <a:off x="4181475" y="2743200"/>
              <a:ext cx="1371600" cy="1692275"/>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Kelly</a:t>
              </a:r>
            </a:p>
          </p:txBody>
        </p:sp>
        <p:cxnSp>
          <p:nvCxnSpPr>
            <p:cNvPr id="11" name="Straight Connector 10">
              <a:extLst>
                <a:ext uri="{FF2B5EF4-FFF2-40B4-BE49-F238E27FC236}">
                  <a16:creationId xmlns:a16="http://schemas.microsoft.com/office/drawing/2014/main" id="{B5148BB0-6558-0EB9-FC36-E7C17EAEAD73}"/>
                </a:ext>
              </a:extLst>
            </p:cNvPr>
            <p:cNvCxnSpPr/>
            <p:nvPr>
              <p:custDataLst>
                <p:tags r:id="rId1"/>
              </p:custDataLst>
            </p:nvPr>
          </p:nvCxnSpPr>
          <p:spPr>
            <a:xfrm rot="5400000">
              <a:off x="3216938" y="3587750"/>
              <a:ext cx="1688179" cy="0"/>
            </a:xfrm>
            <a:prstGeom prst="line">
              <a:avLst/>
            </a:prstGeom>
            <a:ln w="22225">
              <a:solidFill>
                <a:srgbClr val="FF000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5519193-78CB-3859-2028-E0C8CC7FDF97}"/>
                </a:ext>
              </a:extLst>
            </p:cNvPr>
            <p:cNvCxnSpPr/>
            <p:nvPr/>
          </p:nvCxnSpPr>
          <p:spPr>
            <a:xfrm rot="10800000">
              <a:off x="4084638" y="3073400"/>
              <a:ext cx="260350" cy="1588"/>
            </a:xfrm>
            <a:prstGeom prst="straightConnector1">
              <a:avLst/>
            </a:prstGeom>
            <a:ln>
              <a:solidFill>
                <a:schemeClr val="accent6">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95DD58-54F7-9019-A575-0694BCB0B884}"/>
                </a:ext>
              </a:extLst>
            </p:cNvPr>
            <p:cNvCxnSpPr/>
            <p:nvPr/>
          </p:nvCxnSpPr>
          <p:spPr>
            <a:xfrm rot="10800000">
              <a:off x="4062413" y="4149725"/>
              <a:ext cx="261937" cy="1588"/>
            </a:xfrm>
            <a:prstGeom prst="straightConnector1">
              <a:avLst/>
            </a:prstGeom>
            <a:ln>
              <a:solidFill>
                <a:schemeClr val="accent6">
                  <a:lumMod val="25000"/>
                </a:schemeClr>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 name="Table 2">
            <a:extLst>
              <a:ext uri="{FF2B5EF4-FFF2-40B4-BE49-F238E27FC236}">
                <a16:creationId xmlns:a16="http://schemas.microsoft.com/office/drawing/2014/main" id="{92864E54-D534-64FA-311B-C19C083DA2B2}"/>
              </a:ext>
            </a:extLst>
          </p:cNvPr>
          <p:cNvGraphicFramePr>
            <a:graphicFrameLocks noGrp="1"/>
          </p:cNvGraphicFramePr>
          <p:nvPr>
            <p:extLst>
              <p:ext uri="{D42A27DB-BD31-4B8C-83A1-F6EECF244321}">
                <p14:modId xmlns:p14="http://schemas.microsoft.com/office/powerpoint/2010/main" val="1846332961"/>
              </p:ext>
            </p:extLst>
          </p:nvPr>
        </p:nvGraphicFramePr>
        <p:xfrm>
          <a:off x="1454728" y="4545447"/>
          <a:ext cx="7013863" cy="1221508"/>
        </p:xfrm>
        <a:graphic>
          <a:graphicData uri="http://schemas.openxmlformats.org/drawingml/2006/table">
            <a:tbl>
              <a:tblPr firstRow="1" bandRow="1">
                <a:tableStyleId>{2D5ABB26-0587-4C30-8999-92F81FD0307C}</a:tableStyleId>
              </a:tblPr>
              <a:tblGrid>
                <a:gridCol w="769663">
                  <a:extLst>
                    <a:ext uri="{9D8B030D-6E8A-4147-A177-3AD203B41FA5}">
                      <a16:colId xmlns:a16="http://schemas.microsoft.com/office/drawing/2014/main" val="25483313"/>
                    </a:ext>
                  </a:extLst>
                </a:gridCol>
                <a:gridCol w="806363">
                  <a:extLst>
                    <a:ext uri="{9D8B030D-6E8A-4147-A177-3AD203B41FA5}">
                      <a16:colId xmlns:a16="http://schemas.microsoft.com/office/drawing/2014/main" val="1373764663"/>
                    </a:ext>
                  </a:extLst>
                </a:gridCol>
                <a:gridCol w="5437837">
                  <a:extLst>
                    <a:ext uri="{9D8B030D-6E8A-4147-A177-3AD203B41FA5}">
                      <a16:colId xmlns:a16="http://schemas.microsoft.com/office/drawing/2014/main" val="3920470069"/>
                    </a:ext>
                  </a:extLst>
                </a:gridCol>
              </a:tblGrid>
              <a:tr h="305377">
                <a:tc>
                  <a:txBody>
                    <a:bodyPr/>
                    <a:lstStyle/>
                    <a:p>
                      <a:pPr algn="ctr"/>
                      <a:r>
                        <a:rPr lang="en-US" b="0" dirty="0"/>
                        <a:t>0 y</a:t>
                      </a:r>
                      <a:endParaRPr lang="en-US" b="0" dirty="0">
                        <a:latin typeface="+mj-lt"/>
                      </a:endParaRPr>
                    </a:p>
                  </a:txBody>
                  <a:tcPr marL="0" marR="0" marT="0" marB="0"/>
                </a:tc>
                <a:tc>
                  <a:txBody>
                    <a:bodyPr/>
                    <a:lstStyle/>
                    <a:p>
                      <a:r>
                        <a:rPr lang="en-US" b="0" dirty="0"/>
                        <a:t>1982</a:t>
                      </a:r>
                      <a:endParaRPr lang="en-US" b="0" dirty="0">
                        <a:latin typeface="+mj-lt"/>
                      </a:endParaRPr>
                    </a:p>
                  </a:txBody>
                  <a:tcPr marL="0" marR="0" marT="0" marB="0"/>
                </a:tc>
                <a:tc>
                  <a:txBody>
                    <a:bodyPr/>
                    <a:lstStyle/>
                    <a:p>
                      <a:r>
                        <a:rPr lang="en-US" altLang="en-US" b="0" dirty="0"/>
                        <a:t>Smith initiates the adverse situation</a:t>
                      </a:r>
                      <a:endParaRPr lang="en-US" b="0" dirty="0">
                        <a:latin typeface="+mj-lt"/>
                      </a:endParaRPr>
                    </a:p>
                  </a:txBody>
                  <a:tcPr marL="0" marR="0" marT="0" marB="0"/>
                </a:tc>
                <a:extLst>
                  <a:ext uri="{0D108BD9-81ED-4DB2-BD59-A6C34878D82A}">
                    <a16:rowId xmlns:a16="http://schemas.microsoft.com/office/drawing/2014/main" val="164772690"/>
                  </a:ext>
                </a:extLst>
              </a:tr>
              <a:tr h="305377">
                <a:tc>
                  <a:txBody>
                    <a:bodyPr/>
                    <a:lstStyle/>
                    <a:p>
                      <a:pPr algn="ctr"/>
                      <a:r>
                        <a:rPr lang="en-US" b="0" dirty="0"/>
                        <a:t>10 y</a:t>
                      </a:r>
                      <a:endParaRPr lang="en-US" b="0" dirty="0">
                        <a:latin typeface="+mj-lt"/>
                      </a:endParaRPr>
                    </a:p>
                  </a:txBody>
                  <a:tcPr marL="0" marR="0" marT="0" marB="0"/>
                </a:tc>
                <a:tc>
                  <a:txBody>
                    <a:bodyPr/>
                    <a:lstStyle/>
                    <a:p>
                      <a:r>
                        <a:rPr lang="en-US" b="0" dirty="0"/>
                        <a:t>1992</a:t>
                      </a:r>
                      <a:endParaRPr lang="en-US" b="0" dirty="0">
                        <a:latin typeface="+mj-lt"/>
                      </a:endParaRPr>
                    </a:p>
                  </a:txBody>
                  <a:tcPr marL="0" marR="0" marT="0" marB="0"/>
                </a:tc>
                <a:tc>
                  <a:txBody>
                    <a:bodyPr/>
                    <a:lstStyle/>
                    <a:p>
                      <a:r>
                        <a:rPr lang="en-US" altLang="en-US" b="0" dirty="0"/>
                        <a:t> Jones sells to Black.</a:t>
                      </a:r>
                      <a:endParaRPr lang="en-US" b="0" dirty="0">
                        <a:latin typeface="+mj-lt"/>
                      </a:endParaRPr>
                    </a:p>
                  </a:txBody>
                  <a:tcPr marL="0" marR="0" marT="0" marB="0"/>
                </a:tc>
                <a:extLst>
                  <a:ext uri="{0D108BD9-81ED-4DB2-BD59-A6C34878D82A}">
                    <a16:rowId xmlns:a16="http://schemas.microsoft.com/office/drawing/2014/main" val="3173912143"/>
                  </a:ext>
                </a:extLst>
              </a:tr>
              <a:tr h="305377">
                <a:tc>
                  <a:txBody>
                    <a:bodyPr/>
                    <a:lstStyle/>
                    <a:p>
                      <a:pPr algn="ctr"/>
                      <a:r>
                        <a:rPr lang="en-US" b="0" dirty="0"/>
                        <a:t>19 y</a:t>
                      </a:r>
                      <a:endParaRPr lang="en-US" b="0" dirty="0">
                        <a:latin typeface="+mj-lt"/>
                      </a:endParaRPr>
                    </a:p>
                  </a:txBody>
                  <a:tcPr marL="0" marR="0" marT="0" marB="0"/>
                </a:tc>
                <a:tc>
                  <a:txBody>
                    <a:bodyPr/>
                    <a:lstStyle/>
                    <a:p>
                      <a:r>
                        <a:rPr lang="en-US" b="0" dirty="0"/>
                        <a:t>2001</a:t>
                      </a:r>
                      <a:endParaRPr lang="en-US" b="0" dirty="0">
                        <a:latin typeface="+mj-lt"/>
                      </a:endParaRPr>
                    </a:p>
                  </a:txBody>
                  <a:tcPr marL="0" marR="0" marT="0" marB="0"/>
                </a:tc>
                <a:tc>
                  <a:txBody>
                    <a:bodyPr/>
                    <a:lstStyle/>
                    <a:p>
                      <a:r>
                        <a:rPr lang="en-US" altLang="en-US" b="0" dirty="0"/>
                        <a:t>Smith sells to Kelly</a:t>
                      </a:r>
                      <a:endParaRPr lang="en-US" b="0" dirty="0">
                        <a:latin typeface="+mj-lt"/>
                      </a:endParaRPr>
                    </a:p>
                  </a:txBody>
                  <a:tcPr marL="0" marR="0" marT="0" marB="0"/>
                </a:tc>
                <a:extLst>
                  <a:ext uri="{0D108BD9-81ED-4DB2-BD59-A6C34878D82A}">
                    <a16:rowId xmlns:a16="http://schemas.microsoft.com/office/drawing/2014/main" val="533577703"/>
                  </a:ext>
                </a:extLst>
              </a:tr>
              <a:tr h="305377">
                <a:tc>
                  <a:txBody>
                    <a:bodyPr/>
                    <a:lstStyle/>
                    <a:p>
                      <a:pPr algn="ctr"/>
                      <a:r>
                        <a:rPr lang="en-US" b="0" dirty="0"/>
                        <a:t>20 y</a:t>
                      </a:r>
                      <a:endParaRPr lang="en-US" b="0" dirty="0">
                        <a:latin typeface="+mj-lt"/>
                      </a:endParaRPr>
                    </a:p>
                  </a:txBody>
                  <a:tcPr marL="0" marR="0" marT="0" marB="0"/>
                </a:tc>
                <a:tc>
                  <a:txBody>
                    <a:bodyPr/>
                    <a:lstStyle/>
                    <a:p>
                      <a:r>
                        <a:rPr lang="en-US" b="0" dirty="0"/>
                        <a:t>2002</a:t>
                      </a:r>
                      <a:endParaRPr lang="en-US" b="0" dirty="0">
                        <a:latin typeface="+mj-lt"/>
                      </a:endParaRPr>
                    </a:p>
                  </a:txBody>
                  <a:tcPr marL="0" marR="0" marT="0" marB="0"/>
                </a:tc>
                <a:tc>
                  <a:txBody>
                    <a:bodyPr/>
                    <a:lstStyle/>
                    <a:p>
                      <a:r>
                        <a:rPr lang="en-US" altLang="en-US" b="0" dirty="0"/>
                        <a:t>Kelly gains successful adverse claim against Black.</a:t>
                      </a:r>
                      <a:endParaRPr lang="en-US" b="0" dirty="0">
                        <a:latin typeface="+mj-lt"/>
                      </a:endParaRPr>
                    </a:p>
                  </a:txBody>
                  <a:tcPr marL="0" marR="0" marT="0" marB="0"/>
                </a:tc>
                <a:extLst>
                  <a:ext uri="{0D108BD9-81ED-4DB2-BD59-A6C34878D82A}">
                    <a16:rowId xmlns:a16="http://schemas.microsoft.com/office/drawing/2014/main" val="602020764"/>
                  </a:ext>
                </a:extLst>
              </a:tr>
            </a:tbl>
          </a:graphicData>
        </a:graphic>
      </p:graphicFrame>
    </p:spTree>
    <p:extLst>
      <p:ext uri="{BB962C8B-B14F-4D97-AF65-F5344CB8AC3E}">
        <p14:creationId xmlns:p14="http://schemas.microsoft.com/office/powerpoint/2010/main" val="32938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 - Definitions*</a:t>
            </a:r>
          </a:p>
          <a:p>
            <a:pPr lvl="2"/>
            <a:endParaRPr lang="en-US" i="1" dirty="0"/>
          </a:p>
          <a:p>
            <a:pPr lvl="2"/>
            <a:r>
              <a:rPr lang="en-US" i="1" dirty="0"/>
              <a:t>ownership</a:t>
            </a:r>
            <a:r>
              <a:rPr lang="en-US" dirty="0"/>
              <a:t> </a:t>
            </a:r>
          </a:p>
          <a:p>
            <a:pPr lvl="2"/>
            <a:r>
              <a:rPr lang="en-US" dirty="0"/>
              <a:t>The bundle of rights allowing one to use, manage, and enjoy property, including the right to convey it to others.• Ownership implies the right to possess a thing, regardless of any actual or constructive control. Ownership rights are general, permanent, and heritable.</a:t>
            </a:r>
          </a:p>
          <a:p>
            <a:pPr lvl="2"/>
            <a:endParaRPr lang="en-US" dirty="0"/>
          </a:p>
          <a:p>
            <a:pPr lvl="2"/>
            <a:endParaRPr lang="en-US" dirty="0"/>
          </a:p>
          <a:p>
            <a:pPr lvl="1"/>
            <a:endParaRPr lang="en-US" dirty="0"/>
          </a:p>
        </p:txBody>
      </p:sp>
      <p:pic>
        <p:nvPicPr>
          <p:cNvPr id="2056" name="Picture 8" descr="C:\Users\jmahun\AppData\Local\Temp\Temporary Internet Files\Content.IE5\XW0HWRIJ\MC900231804[1].wmf"/>
          <p:cNvPicPr>
            <a:picLocks noChangeAspect="1" noChangeArrowheads="1"/>
          </p:cNvPicPr>
          <p:nvPr/>
        </p:nvPicPr>
        <p:blipFill>
          <a:blip r:embed="rId2" cstate="print"/>
          <a:srcRect/>
          <a:stretch>
            <a:fillRect/>
          </a:stretch>
        </p:blipFill>
        <p:spPr bwMode="auto">
          <a:xfrm>
            <a:off x="1564162" y="4114519"/>
            <a:ext cx="1067586" cy="994193"/>
          </a:xfrm>
          <a:prstGeom prst="rect">
            <a:avLst/>
          </a:prstGeom>
          <a:noFill/>
        </p:spPr>
      </p:pic>
      <p:sp>
        <p:nvSpPr>
          <p:cNvPr id="6" name="TextBox 5"/>
          <p:cNvSpPr txBox="1"/>
          <p:nvPr/>
        </p:nvSpPr>
        <p:spPr>
          <a:xfrm>
            <a:off x="1055081" y="6079252"/>
            <a:ext cx="4935454" cy="338554"/>
          </a:xfrm>
          <a:prstGeom prst="rect">
            <a:avLst/>
          </a:prstGeom>
          <a:noFill/>
        </p:spPr>
        <p:txBody>
          <a:bodyPr wrap="none" rtlCol="0">
            <a:spAutoFit/>
          </a:bodyPr>
          <a:lstStyle/>
          <a:p>
            <a:r>
              <a:rPr lang="en-US" sz="1600" dirty="0"/>
              <a:t>*Definitions are from </a:t>
            </a:r>
            <a:r>
              <a:rPr lang="en-US" sz="1600" i="1" dirty="0"/>
              <a:t>Black’s Law Dictionary</a:t>
            </a:r>
            <a:r>
              <a:rPr lang="en-US" sz="1600" dirty="0"/>
              <a:t> (9th Ed)</a:t>
            </a:r>
          </a:p>
        </p:txBody>
      </p:sp>
    </p:spTree>
    <p:extLst>
      <p:ext uri="{BB962C8B-B14F-4D97-AF65-F5344CB8AC3E}">
        <p14:creationId xmlns:p14="http://schemas.microsoft.com/office/powerpoint/2010/main" val="1804172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CBFE3BAE-51ED-37F8-D378-68B856EB7A17}"/>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0040A99C-8D44-025B-C32C-AB99C4243FAB}"/>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4. Type of Possession</a:t>
            </a:r>
          </a:p>
          <a:p>
            <a:pPr lvl="1">
              <a:defRPr/>
            </a:pPr>
            <a:r>
              <a:rPr lang="en-US" i="1" dirty="0">
                <a:solidFill>
                  <a:schemeClr val="tx1">
                    <a:lumMod val="85000"/>
                    <a:lumOff val="15000"/>
                  </a:schemeClr>
                </a:solidFill>
              </a:rPr>
              <a:t>Constructive</a:t>
            </a:r>
            <a:r>
              <a:rPr lang="en-US" dirty="0">
                <a:solidFill>
                  <a:schemeClr val="tx1">
                    <a:lumMod val="85000"/>
                    <a:lumOff val="15000"/>
                  </a:schemeClr>
                </a:solidFill>
              </a:rPr>
              <a:t> – based on valid written document which contains a </a:t>
            </a:r>
            <a:r>
              <a:rPr lang="en-US" i="1" dirty="0">
                <a:solidFill>
                  <a:schemeClr val="tx1">
                    <a:lumMod val="85000"/>
                    <a:lumOff val="15000"/>
                  </a:schemeClr>
                </a:solidFill>
              </a:rPr>
              <a:t>defect</a:t>
            </a:r>
            <a:r>
              <a:rPr lang="en-US" dirty="0">
                <a:solidFill>
                  <a:schemeClr val="tx1">
                    <a:lumMod val="85000"/>
                    <a:lumOff val="15000"/>
                  </a:schemeClr>
                </a:solidFill>
              </a:rPr>
              <a:t>.</a:t>
            </a:r>
          </a:p>
          <a:p>
            <a:pPr lvl="4">
              <a:defRPr/>
            </a:pPr>
            <a:r>
              <a:rPr lang="en-US" dirty="0"/>
              <a:t>This is</a:t>
            </a:r>
            <a:r>
              <a:rPr lang="en-US" i="1" dirty="0"/>
              <a:t> color of title.</a:t>
            </a:r>
          </a:p>
          <a:p>
            <a:pPr lvl="3" fontAlgn="auto">
              <a:spcAft>
                <a:spcPts val="0"/>
              </a:spcAft>
              <a:defRPr/>
            </a:pPr>
            <a:endParaRPr lang="en-US" dirty="0">
              <a:solidFill>
                <a:schemeClr val="tx1">
                  <a:lumMod val="85000"/>
                  <a:lumOff val="15000"/>
                </a:schemeClr>
              </a:solidFill>
            </a:endParaRPr>
          </a:p>
          <a:p>
            <a:pPr lvl="3" fontAlgn="auto">
              <a:spcAft>
                <a:spcPts val="0"/>
              </a:spcAft>
              <a:defRPr/>
            </a:pPr>
            <a:endParaRPr lang="en-US" dirty="0">
              <a:solidFill>
                <a:schemeClr val="tx1">
                  <a:lumMod val="85000"/>
                  <a:lumOff val="15000"/>
                </a:schemeClr>
              </a:solidFill>
            </a:endParaRPr>
          </a:p>
          <a:p>
            <a:pPr lvl="4" algn="r" fontAlgn="auto">
              <a:spcAft>
                <a:spcPts val="0"/>
              </a:spcAft>
              <a:defRPr/>
            </a:pPr>
            <a:endParaRPr lang="en-US" dirty="0"/>
          </a:p>
        </p:txBody>
      </p:sp>
      <p:grpSp>
        <p:nvGrpSpPr>
          <p:cNvPr id="62468" name="Group 21">
            <a:extLst>
              <a:ext uri="{FF2B5EF4-FFF2-40B4-BE49-F238E27FC236}">
                <a16:creationId xmlns:a16="http://schemas.microsoft.com/office/drawing/2014/main" id="{0D8A7068-506B-B9E1-ED5B-C765F2B3261D}"/>
              </a:ext>
            </a:extLst>
          </p:cNvPr>
          <p:cNvGrpSpPr>
            <a:grpSpLocks/>
          </p:cNvGrpSpPr>
          <p:nvPr/>
        </p:nvGrpSpPr>
        <p:grpSpPr bwMode="auto">
          <a:xfrm>
            <a:off x="2285700" y="2705919"/>
            <a:ext cx="2755900" cy="2712859"/>
            <a:chOff x="1088570" y="827614"/>
            <a:chExt cx="2755392" cy="2713265"/>
          </a:xfrm>
        </p:grpSpPr>
        <p:sp>
          <p:nvSpPr>
            <p:cNvPr id="62469" name="TextBox 22">
              <a:extLst>
                <a:ext uri="{FF2B5EF4-FFF2-40B4-BE49-F238E27FC236}">
                  <a16:creationId xmlns:a16="http://schemas.microsoft.com/office/drawing/2014/main" id="{905C7D4E-8EE8-3A32-1E62-743EABC900B5}"/>
                </a:ext>
              </a:extLst>
            </p:cNvPr>
            <p:cNvSpPr txBox="1">
              <a:spLocks noChangeArrowheads="1"/>
            </p:cNvSpPr>
            <p:nvPr/>
          </p:nvSpPr>
          <p:spPr bwMode="auto">
            <a:xfrm>
              <a:off x="2786743" y="3233056"/>
              <a:ext cx="671855"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a:solidFill>
                    <a:srgbClr val="C00000"/>
                  </a:solidFill>
                </a:rPr>
                <a:t>200.0’</a:t>
              </a:r>
            </a:p>
          </p:txBody>
        </p:sp>
        <p:sp>
          <p:nvSpPr>
            <p:cNvPr id="24" name="Rectangle 23">
              <a:extLst>
                <a:ext uri="{FF2B5EF4-FFF2-40B4-BE49-F238E27FC236}">
                  <a16:creationId xmlns:a16="http://schemas.microsoft.com/office/drawing/2014/main" id="{00AA3A90-FCEC-30EC-3C24-5E8722BA64A8}"/>
                </a:ext>
              </a:extLst>
            </p:cNvPr>
            <p:cNvSpPr/>
            <p:nvPr/>
          </p:nvSpPr>
          <p:spPr>
            <a:xfrm>
              <a:off x="1099680" y="1371006"/>
              <a:ext cx="1371347" cy="1692528"/>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Jones</a:t>
              </a:r>
            </a:p>
            <a:p>
              <a:pPr algn="ctr" fontAlgn="auto">
                <a:spcBef>
                  <a:spcPts val="0"/>
                </a:spcBef>
                <a:spcAft>
                  <a:spcPts val="0"/>
                </a:spcAft>
                <a:defRPr/>
              </a:pPr>
              <a:r>
                <a:rPr lang="en-US" sz="1400" dirty="0">
                  <a:solidFill>
                    <a:schemeClr val="accent6">
                      <a:lumMod val="25000"/>
                    </a:schemeClr>
                  </a:solidFill>
                </a:rPr>
                <a:t>W 200.0’</a:t>
              </a:r>
            </a:p>
            <a:p>
              <a:pPr algn="ctr" fontAlgn="auto">
                <a:spcBef>
                  <a:spcPts val="0"/>
                </a:spcBef>
                <a:spcAft>
                  <a:spcPts val="0"/>
                </a:spcAft>
                <a:defRPr/>
              </a:pPr>
              <a:r>
                <a:rPr lang="en-US" sz="1400" dirty="0">
                  <a:solidFill>
                    <a:schemeClr val="accent6">
                      <a:lumMod val="25000"/>
                    </a:schemeClr>
                  </a:solidFill>
                </a:rPr>
                <a:t>(</a:t>
              </a:r>
              <a:r>
                <a:rPr lang="en-US" sz="1400" dirty="0" err="1">
                  <a:solidFill>
                    <a:schemeClr val="accent6">
                      <a:lumMod val="25000"/>
                    </a:schemeClr>
                  </a:solidFill>
                </a:rPr>
                <a:t>sr</a:t>
              </a:r>
              <a:r>
                <a:rPr lang="en-US" sz="1400" dirty="0">
                  <a:solidFill>
                    <a:schemeClr val="accent6">
                      <a:lumMod val="25000"/>
                    </a:schemeClr>
                  </a:solidFill>
                </a:rPr>
                <a:t>)</a:t>
              </a:r>
            </a:p>
          </p:txBody>
        </p:sp>
        <p:sp>
          <p:nvSpPr>
            <p:cNvPr id="25" name="Rectangle 24">
              <a:extLst>
                <a:ext uri="{FF2B5EF4-FFF2-40B4-BE49-F238E27FC236}">
                  <a16:creationId xmlns:a16="http://schemas.microsoft.com/office/drawing/2014/main" id="{4AE22EEC-19C6-8E82-E51C-750AFE982FD4}"/>
                </a:ext>
              </a:extLst>
            </p:cNvPr>
            <p:cNvSpPr/>
            <p:nvPr/>
          </p:nvSpPr>
          <p:spPr>
            <a:xfrm>
              <a:off x="2472615" y="1371006"/>
              <a:ext cx="1371347" cy="1692528"/>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Smith</a:t>
              </a:r>
            </a:p>
            <a:p>
              <a:pPr algn="ctr" fontAlgn="auto">
                <a:spcBef>
                  <a:spcPts val="0"/>
                </a:spcBef>
                <a:spcAft>
                  <a:spcPts val="0"/>
                </a:spcAft>
                <a:defRPr/>
              </a:pPr>
              <a:r>
                <a:rPr lang="en-US" sz="1400" dirty="0">
                  <a:solidFill>
                    <a:schemeClr val="accent6">
                      <a:lumMod val="25000"/>
                    </a:schemeClr>
                  </a:solidFill>
                </a:rPr>
                <a:t>E 200.0’</a:t>
              </a:r>
            </a:p>
            <a:p>
              <a:pPr algn="ctr" fontAlgn="auto">
                <a:spcBef>
                  <a:spcPts val="0"/>
                </a:spcBef>
                <a:spcAft>
                  <a:spcPts val="0"/>
                </a:spcAft>
                <a:defRPr/>
              </a:pPr>
              <a:r>
                <a:rPr lang="en-US" sz="1400" dirty="0">
                  <a:solidFill>
                    <a:schemeClr val="accent6">
                      <a:lumMod val="25000"/>
                    </a:schemeClr>
                  </a:solidFill>
                </a:rPr>
                <a:t>(</a:t>
              </a:r>
              <a:r>
                <a:rPr lang="en-US" sz="1400" dirty="0" err="1">
                  <a:solidFill>
                    <a:schemeClr val="accent6">
                      <a:lumMod val="25000"/>
                    </a:schemeClr>
                  </a:solidFill>
                </a:rPr>
                <a:t>jr</a:t>
              </a:r>
              <a:r>
                <a:rPr lang="en-US" sz="1400" dirty="0">
                  <a:solidFill>
                    <a:schemeClr val="accent6">
                      <a:lumMod val="25000"/>
                    </a:schemeClr>
                  </a:solidFill>
                </a:rPr>
                <a:t>)</a:t>
              </a:r>
            </a:p>
          </p:txBody>
        </p:sp>
        <p:cxnSp>
          <p:nvCxnSpPr>
            <p:cNvPr id="26" name="Straight Connector 25">
              <a:extLst>
                <a:ext uri="{FF2B5EF4-FFF2-40B4-BE49-F238E27FC236}">
                  <a16:creationId xmlns:a16="http://schemas.microsoft.com/office/drawing/2014/main" id="{9A767C24-3BE2-FF87-F784-B04F9500E8EC}"/>
                </a:ext>
              </a:extLst>
            </p:cNvPr>
            <p:cNvCxnSpPr/>
            <p:nvPr>
              <p:custDataLst>
                <p:tags r:id="rId1"/>
              </p:custDataLst>
            </p:nvPr>
          </p:nvCxnSpPr>
          <p:spPr>
            <a:xfrm rot="5400000">
              <a:off x="1508104" y="2218065"/>
              <a:ext cx="1687765" cy="0"/>
            </a:xfrm>
            <a:prstGeom prst="line">
              <a:avLst/>
            </a:prstGeom>
            <a:ln w="22225">
              <a:solidFill>
                <a:srgbClr val="FF0000"/>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A4F40C-319E-51AF-1A28-EC346F69A0C5}"/>
                </a:ext>
              </a:extLst>
            </p:cNvPr>
            <p:cNvCxnSpPr/>
            <p:nvPr/>
          </p:nvCxnSpPr>
          <p:spPr>
            <a:xfrm>
              <a:off x="2340876" y="3084175"/>
              <a:ext cx="0" cy="2953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5A7D53-D448-ABD5-2D3A-9BEFC5BAF057}"/>
                </a:ext>
              </a:extLst>
            </p:cNvPr>
            <p:cNvCxnSpPr/>
            <p:nvPr/>
          </p:nvCxnSpPr>
          <p:spPr>
            <a:xfrm>
              <a:off x="3842374" y="3084175"/>
              <a:ext cx="0" cy="3048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CD9C29-2C93-6AFA-D024-5A4EEF2CC5A4}"/>
                </a:ext>
              </a:extLst>
            </p:cNvPr>
            <p:cNvCxnSpPr/>
            <p:nvPr/>
          </p:nvCxnSpPr>
          <p:spPr>
            <a:xfrm>
              <a:off x="2340876" y="3269940"/>
              <a:ext cx="1501498" cy="0"/>
            </a:xfrm>
            <a:prstGeom prst="line">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48AF37-DD84-69B4-2311-6B83716B962A}"/>
                </a:ext>
              </a:extLst>
            </p:cNvPr>
            <p:cNvCxnSpPr/>
            <p:nvPr/>
          </p:nvCxnSpPr>
          <p:spPr>
            <a:xfrm flipV="1">
              <a:off x="1088570"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780035-DDDB-5B46-554B-71EA105D7547}"/>
                </a:ext>
              </a:extLst>
            </p:cNvPr>
            <p:cNvCxnSpPr/>
            <p:nvPr/>
          </p:nvCxnSpPr>
          <p:spPr>
            <a:xfrm flipV="1">
              <a:off x="3831264"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76A74E9-400C-B754-3B12-DA16E9627AF2}"/>
                </a:ext>
              </a:extLst>
            </p:cNvPr>
            <p:cNvCxnSpPr/>
            <p:nvPr/>
          </p:nvCxnSpPr>
          <p:spPr>
            <a:xfrm>
              <a:off x="1088570" y="1077275"/>
              <a:ext cx="2753804"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479" name="TextBox 32">
              <a:extLst>
                <a:ext uri="{FF2B5EF4-FFF2-40B4-BE49-F238E27FC236}">
                  <a16:creationId xmlns:a16="http://schemas.microsoft.com/office/drawing/2014/main" id="{4C918837-23A9-3656-D377-12F621CC83FB}"/>
                </a:ext>
              </a:extLst>
            </p:cNvPr>
            <p:cNvSpPr txBox="1">
              <a:spLocks noChangeArrowheads="1"/>
            </p:cNvSpPr>
            <p:nvPr/>
          </p:nvSpPr>
          <p:spPr bwMode="auto">
            <a:xfrm>
              <a:off x="1828792" y="827614"/>
              <a:ext cx="1221328"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dirty="0"/>
                <a:t>400.0’ record</a:t>
              </a:r>
            </a:p>
            <a:p>
              <a:r>
                <a:rPr lang="en-US" altLang="en-US" sz="1400" dirty="0"/>
                <a:t>397.0’ actual</a:t>
              </a:r>
            </a:p>
          </p:txBody>
        </p:sp>
        <p:cxnSp>
          <p:nvCxnSpPr>
            <p:cNvPr id="34" name="Straight Arrow Connector 33">
              <a:extLst>
                <a:ext uri="{FF2B5EF4-FFF2-40B4-BE49-F238E27FC236}">
                  <a16:creationId xmlns:a16="http://schemas.microsoft.com/office/drawing/2014/main" id="{7E7F626D-1EF9-333B-103F-4C811D25F059}"/>
                </a:ext>
              </a:extLst>
            </p:cNvPr>
            <p:cNvCxnSpPr/>
            <p:nvPr/>
          </p:nvCxnSpPr>
          <p:spPr>
            <a:xfrm rot="10800000">
              <a:off x="2485312" y="2907936"/>
              <a:ext cx="261889"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766541-4361-8EAA-F3F7-21A8D4E2D8F4}"/>
                </a:ext>
              </a:extLst>
            </p:cNvPr>
            <p:cNvCxnSpPr/>
            <p:nvPr/>
          </p:nvCxnSpPr>
          <p:spPr>
            <a:xfrm>
              <a:off x="2083749" y="2911111"/>
              <a:ext cx="260302"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2482" name="TextBox 35">
              <a:extLst>
                <a:ext uri="{FF2B5EF4-FFF2-40B4-BE49-F238E27FC236}">
                  <a16:creationId xmlns:a16="http://schemas.microsoft.com/office/drawing/2014/main" id="{D1F367C6-F75B-3D87-614C-0CBE550554D0}"/>
                </a:ext>
              </a:extLst>
            </p:cNvPr>
            <p:cNvSpPr txBox="1">
              <a:spLocks noChangeArrowheads="1"/>
            </p:cNvSpPr>
            <p:nvPr/>
          </p:nvSpPr>
          <p:spPr bwMode="auto">
            <a:xfrm>
              <a:off x="1697208" y="2739642"/>
              <a:ext cx="473119"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33CC"/>
                  </a:solidFill>
                </a:rPr>
                <a:t>3.0’</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a:extLst>
              <a:ext uri="{FF2B5EF4-FFF2-40B4-BE49-F238E27FC236}">
                <a16:creationId xmlns:a16="http://schemas.microsoft.com/office/drawing/2014/main" id="{56EA14F0-FC54-CC39-81EE-9210B050F211}"/>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B206B7FE-8BB7-E411-2B4D-53907971FD03}"/>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4. Type of Possession</a:t>
            </a:r>
          </a:p>
          <a:p>
            <a:pPr lvl="1">
              <a:defRPr/>
            </a:pPr>
            <a:r>
              <a:rPr lang="en-US" i="1" dirty="0"/>
              <a:t>Actual</a:t>
            </a:r>
            <a:r>
              <a:rPr lang="en-US" dirty="0"/>
              <a:t> - based on extent of real physical possession. </a:t>
            </a:r>
          </a:p>
          <a:p>
            <a:pPr lvl="4" fontAlgn="auto">
              <a:spcAft>
                <a:spcPts val="0"/>
              </a:spcAft>
              <a:defRPr/>
            </a:pPr>
            <a:r>
              <a:rPr lang="en-US" sz="1800" dirty="0"/>
              <a:t>Generally, is no record basis to substantiate claim. </a:t>
            </a:r>
          </a:p>
          <a:p>
            <a:pPr lvl="5">
              <a:defRPr/>
            </a:pPr>
            <a:r>
              <a:rPr lang="en-US" sz="1600" dirty="0"/>
              <a:t>Example: Black builds a garage that encroaches on Brown's lot. </a:t>
            </a:r>
          </a:p>
        </p:txBody>
      </p:sp>
      <p:grpSp>
        <p:nvGrpSpPr>
          <p:cNvPr id="20" name="Group 19">
            <a:extLst>
              <a:ext uri="{FF2B5EF4-FFF2-40B4-BE49-F238E27FC236}">
                <a16:creationId xmlns:a16="http://schemas.microsoft.com/office/drawing/2014/main" id="{8D20EE83-AF65-9204-BAB1-1F6FD9DE66E5}"/>
              </a:ext>
            </a:extLst>
          </p:cNvPr>
          <p:cNvGrpSpPr/>
          <p:nvPr/>
        </p:nvGrpSpPr>
        <p:grpSpPr>
          <a:xfrm>
            <a:off x="2268140" y="3208636"/>
            <a:ext cx="2781842" cy="1758219"/>
            <a:chOff x="2413613" y="3073555"/>
            <a:chExt cx="2682540" cy="2174030"/>
          </a:xfrm>
        </p:grpSpPr>
        <p:sp>
          <p:nvSpPr>
            <p:cNvPr id="21" name="Rectangle 20">
              <a:extLst>
                <a:ext uri="{FF2B5EF4-FFF2-40B4-BE49-F238E27FC236}">
                  <a16:creationId xmlns:a16="http://schemas.microsoft.com/office/drawing/2014/main" id="{874360CA-721D-B7B1-D8DF-E45C2E7809E4}"/>
                </a:ext>
              </a:extLst>
            </p:cNvPr>
            <p:cNvSpPr/>
            <p:nvPr/>
          </p:nvSpPr>
          <p:spPr>
            <a:xfrm>
              <a:off x="2446119" y="3108830"/>
              <a:ext cx="1314970" cy="21185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Brown</a:t>
              </a:r>
            </a:p>
            <a:p>
              <a:pPr algn="ctr"/>
              <a:r>
                <a:rPr lang="en-US" sz="1400" dirty="0">
                  <a:solidFill>
                    <a:schemeClr val="tx1"/>
                  </a:solidFill>
                </a:rPr>
                <a:t>Lot 8</a:t>
              </a:r>
            </a:p>
          </p:txBody>
        </p:sp>
        <p:sp>
          <p:nvSpPr>
            <p:cNvPr id="23" name="Oval 22">
              <a:extLst>
                <a:ext uri="{FF2B5EF4-FFF2-40B4-BE49-F238E27FC236}">
                  <a16:creationId xmlns:a16="http://schemas.microsoft.com/office/drawing/2014/main" id="{C4B273A4-40BA-C699-8AD7-3639770C7C38}"/>
                </a:ext>
              </a:extLst>
            </p:cNvPr>
            <p:cNvSpPr/>
            <p:nvPr/>
          </p:nvSpPr>
          <p:spPr>
            <a:xfrm>
              <a:off x="5040911" y="3080690"/>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Oval 23">
              <a:extLst>
                <a:ext uri="{FF2B5EF4-FFF2-40B4-BE49-F238E27FC236}">
                  <a16:creationId xmlns:a16="http://schemas.microsoft.com/office/drawing/2014/main" id="{0F554B48-9CF7-26EF-9723-521457B54CE3}"/>
                </a:ext>
              </a:extLst>
            </p:cNvPr>
            <p:cNvSpPr/>
            <p:nvPr/>
          </p:nvSpPr>
          <p:spPr>
            <a:xfrm>
              <a:off x="2414274" y="3073555"/>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Oval 24">
              <a:extLst>
                <a:ext uri="{FF2B5EF4-FFF2-40B4-BE49-F238E27FC236}">
                  <a16:creationId xmlns:a16="http://schemas.microsoft.com/office/drawing/2014/main" id="{4481D435-92DE-86A5-A8B0-553D6847B9A7}"/>
                </a:ext>
              </a:extLst>
            </p:cNvPr>
            <p:cNvSpPr/>
            <p:nvPr/>
          </p:nvSpPr>
          <p:spPr>
            <a:xfrm>
              <a:off x="5043554" y="5184659"/>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25">
              <a:extLst>
                <a:ext uri="{FF2B5EF4-FFF2-40B4-BE49-F238E27FC236}">
                  <a16:creationId xmlns:a16="http://schemas.microsoft.com/office/drawing/2014/main" id="{C578F6E6-EEBB-7309-FADD-521C2035464C}"/>
                </a:ext>
              </a:extLst>
            </p:cNvPr>
            <p:cNvSpPr/>
            <p:nvPr/>
          </p:nvSpPr>
          <p:spPr>
            <a:xfrm>
              <a:off x="3635566" y="3362356"/>
              <a:ext cx="117514" cy="378390"/>
            </a:xfrm>
            <a:prstGeom prst="rect">
              <a:avLst/>
            </a:prstGeom>
            <a:solidFill>
              <a:srgbClr val="C0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Oval 26">
              <a:extLst>
                <a:ext uri="{FF2B5EF4-FFF2-40B4-BE49-F238E27FC236}">
                  <a16:creationId xmlns:a16="http://schemas.microsoft.com/office/drawing/2014/main" id="{865E6971-1CFE-4185-BC84-8B7AC5BE023D}"/>
                </a:ext>
              </a:extLst>
            </p:cNvPr>
            <p:cNvSpPr/>
            <p:nvPr/>
          </p:nvSpPr>
          <p:spPr>
            <a:xfrm>
              <a:off x="2413613" y="5187159"/>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Oval 27">
              <a:extLst>
                <a:ext uri="{FF2B5EF4-FFF2-40B4-BE49-F238E27FC236}">
                  <a16:creationId xmlns:a16="http://schemas.microsoft.com/office/drawing/2014/main" id="{6999A15B-E8DA-A04A-31B6-4D6BDDE8A62C}"/>
                </a:ext>
              </a:extLst>
            </p:cNvPr>
            <p:cNvSpPr/>
            <p:nvPr/>
          </p:nvSpPr>
          <p:spPr>
            <a:xfrm>
              <a:off x="3725452" y="5194986"/>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Rectangle 28">
              <a:extLst>
                <a:ext uri="{FF2B5EF4-FFF2-40B4-BE49-F238E27FC236}">
                  <a16:creationId xmlns:a16="http://schemas.microsoft.com/office/drawing/2014/main" id="{F2BF680B-8D3F-FCF7-837C-9B21E69F7945}"/>
                </a:ext>
              </a:extLst>
            </p:cNvPr>
            <p:cNvSpPr/>
            <p:nvPr/>
          </p:nvSpPr>
          <p:spPr>
            <a:xfrm>
              <a:off x="3761089" y="3108830"/>
              <a:ext cx="1314970" cy="2118564"/>
            </a:xfrm>
            <a:prstGeom prst="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Black</a:t>
              </a:r>
            </a:p>
            <a:p>
              <a:pPr algn="ctr"/>
              <a:r>
                <a:rPr lang="en-US" sz="1400" dirty="0">
                  <a:solidFill>
                    <a:schemeClr val="tx1"/>
                  </a:solidFill>
                </a:rPr>
                <a:t>Lot 9</a:t>
              </a:r>
            </a:p>
          </p:txBody>
        </p:sp>
        <p:sp>
          <p:nvSpPr>
            <p:cNvPr id="31" name="TextBox 30">
              <a:extLst>
                <a:ext uri="{FF2B5EF4-FFF2-40B4-BE49-F238E27FC236}">
                  <a16:creationId xmlns:a16="http://schemas.microsoft.com/office/drawing/2014/main" id="{08942C5F-14AF-DFB7-058D-960A15714884}"/>
                </a:ext>
              </a:extLst>
            </p:cNvPr>
            <p:cNvSpPr txBox="1"/>
            <p:nvPr/>
          </p:nvSpPr>
          <p:spPr>
            <a:xfrm>
              <a:off x="3628999" y="3360180"/>
              <a:ext cx="802570" cy="380565"/>
            </a:xfrm>
            <a:prstGeom prst="rect">
              <a:avLst/>
            </a:prstGeom>
            <a:noFill/>
            <a:ln>
              <a:solidFill>
                <a:srgbClr val="C00000"/>
              </a:solidFill>
            </a:ln>
          </p:spPr>
          <p:txBody>
            <a:bodyPr wrap="none" rtlCol="0">
              <a:spAutoFit/>
            </a:bodyPr>
            <a:lstStyle/>
            <a:p>
              <a:r>
                <a:rPr lang="en-US" sz="1400" dirty="0">
                  <a:solidFill>
                    <a:srgbClr val="C00000"/>
                  </a:solidFill>
                </a:rPr>
                <a:t>  Garage</a:t>
              </a:r>
            </a:p>
          </p:txBody>
        </p:sp>
        <p:sp>
          <p:nvSpPr>
            <p:cNvPr id="32" name="Oval 31">
              <a:extLst>
                <a:ext uri="{FF2B5EF4-FFF2-40B4-BE49-F238E27FC236}">
                  <a16:creationId xmlns:a16="http://schemas.microsoft.com/office/drawing/2014/main" id="{36C68875-FB66-5815-F515-E1A4672970F9}"/>
                </a:ext>
              </a:extLst>
            </p:cNvPr>
            <p:cNvSpPr/>
            <p:nvPr/>
          </p:nvSpPr>
          <p:spPr>
            <a:xfrm>
              <a:off x="3733072" y="3079368"/>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a:extLst>
              <a:ext uri="{FF2B5EF4-FFF2-40B4-BE49-F238E27FC236}">
                <a16:creationId xmlns:a16="http://schemas.microsoft.com/office/drawing/2014/main" id="{0F1D92D4-71CE-284A-8FE2-14D58238C6AF}"/>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33AC2649-027A-86F1-E335-679CAAD786CD}"/>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5. Wis Requirements </a:t>
            </a:r>
          </a:p>
          <a:p>
            <a:pPr lvl="1">
              <a:defRPr/>
            </a:pPr>
            <a:r>
              <a:rPr lang="en-US" dirty="0">
                <a:solidFill>
                  <a:schemeClr val="tx1">
                    <a:lumMod val="85000"/>
                    <a:lumOff val="15000"/>
                  </a:schemeClr>
                </a:solidFill>
              </a:rPr>
              <a:t>a. Wis State </a:t>
            </a:r>
            <a:r>
              <a:rPr lang="en-US" dirty="0" err="1">
                <a:solidFill>
                  <a:schemeClr val="tx1">
                    <a:lumMod val="85000"/>
                    <a:lumOff val="15000"/>
                  </a:schemeClr>
                </a:solidFill>
              </a:rPr>
              <a:t>State</a:t>
            </a:r>
            <a:r>
              <a:rPr lang="en-US" dirty="0">
                <a:solidFill>
                  <a:schemeClr val="tx1">
                    <a:lumMod val="85000"/>
                    <a:lumOff val="15000"/>
                  </a:schemeClr>
                </a:solidFill>
              </a:rPr>
              <a:t> </a:t>
            </a:r>
            <a:r>
              <a:rPr lang="en-US" dirty="0" err="1">
                <a:solidFill>
                  <a:schemeClr val="tx1">
                    <a:lumMod val="85000"/>
                    <a:lumOff val="15000"/>
                  </a:schemeClr>
                </a:solidFill>
              </a:rPr>
              <a:t>Chp</a:t>
            </a:r>
            <a:r>
              <a:rPr lang="en-US" dirty="0">
                <a:solidFill>
                  <a:schemeClr val="tx1">
                    <a:lumMod val="85000"/>
                    <a:lumOff val="15000"/>
                  </a:schemeClr>
                </a:solidFill>
              </a:rPr>
              <a:t> 893 </a:t>
            </a:r>
            <a:r>
              <a:rPr lang="en-US" dirty="0" err="1">
                <a:solidFill>
                  <a:schemeClr val="tx1">
                    <a:lumMod val="85000"/>
                    <a:lumOff val="15000"/>
                  </a:schemeClr>
                </a:solidFill>
              </a:rPr>
              <a:t>Subchp</a:t>
            </a:r>
            <a:r>
              <a:rPr lang="en-US" dirty="0">
                <a:solidFill>
                  <a:schemeClr val="tx1">
                    <a:lumMod val="85000"/>
                    <a:lumOff val="15000"/>
                  </a:schemeClr>
                </a:solidFill>
              </a:rPr>
              <a:t> III</a:t>
            </a:r>
          </a:p>
          <a:p>
            <a:pPr lvl="1" fontAlgn="auto">
              <a:spcAft>
                <a:spcPts val="0"/>
              </a:spcAft>
              <a:defRPr/>
            </a:pPr>
            <a:endParaRPr lang="en-US" dirty="0"/>
          </a:p>
          <a:p>
            <a:pPr lvl="2" fontAlgn="auto">
              <a:spcAft>
                <a:spcPts val="0"/>
              </a:spcAft>
              <a:defRPr/>
            </a:pPr>
            <a:endParaRPr lang="en-US" dirty="0"/>
          </a:p>
        </p:txBody>
      </p:sp>
      <p:grpSp>
        <p:nvGrpSpPr>
          <p:cNvPr id="2" name="Group 1">
            <a:extLst>
              <a:ext uri="{FF2B5EF4-FFF2-40B4-BE49-F238E27FC236}">
                <a16:creationId xmlns:a16="http://schemas.microsoft.com/office/drawing/2014/main" id="{05D01234-4873-AD9C-C78E-88E7C3FAA3B9}"/>
              </a:ext>
            </a:extLst>
          </p:cNvPr>
          <p:cNvGrpSpPr/>
          <p:nvPr/>
        </p:nvGrpSpPr>
        <p:grpSpPr>
          <a:xfrm>
            <a:off x="1392238" y="2021462"/>
            <a:ext cx="6130925" cy="3894137"/>
            <a:chOff x="1392238" y="2395538"/>
            <a:chExt cx="6130925" cy="3894137"/>
          </a:xfrm>
          <a:effectLst/>
        </p:grpSpPr>
        <p:pic>
          <p:nvPicPr>
            <p:cNvPr id="7170" name="Picture 2">
              <a:extLst>
                <a:ext uri="{FF2B5EF4-FFF2-40B4-BE49-F238E27FC236}">
                  <a16:creationId xmlns:a16="http://schemas.microsoft.com/office/drawing/2014/main" id="{1E1223A7-E93C-1FF9-2250-A41D2597FC68}"/>
                </a:ext>
              </a:extLst>
            </p:cNvPr>
            <p:cNvPicPr>
              <a:picLocks noChangeAspect="1" noChangeArrowheads="1"/>
            </p:cNvPicPr>
            <p:nvPr/>
          </p:nvPicPr>
          <p:blipFill>
            <a:blip r:embed="rId2"/>
            <a:srcRect/>
            <a:stretch>
              <a:fillRect/>
            </a:stretch>
          </p:blipFill>
          <p:spPr bwMode="auto">
            <a:xfrm>
              <a:off x="1601788" y="2395538"/>
              <a:ext cx="5921375" cy="3894137"/>
            </a:xfrm>
            <a:prstGeom prst="rect">
              <a:avLst/>
            </a:prstGeom>
            <a:ln>
              <a:noFill/>
            </a:ln>
            <a:effectLst>
              <a:outerShdw blurRad="292100" dist="139700" dir="2700000" algn="tl" rotWithShape="0">
                <a:srgbClr val="333333">
                  <a:alpha val="65000"/>
                </a:srgbClr>
              </a:outerShdw>
            </a:effectLst>
          </p:spPr>
        </p:pic>
        <p:sp>
          <p:nvSpPr>
            <p:cNvPr id="6" name="Left Brace 5">
              <a:extLst>
                <a:ext uri="{FF2B5EF4-FFF2-40B4-BE49-F238E27FC236}">
                  <a16:creationId xmlns:a16="http://schemas.microsoft.com/office/drawing/2014/main" id="{F1F2800D-0962-5461-1636-4744598C8D32}"/>
                </a:ext>
              </a:extLst>
            </p:cNvPr>
            <p:cNvSpPr/>
            <p:nvPr/>
          </p:nvSpPr>
          <p:spPr>
            <a:xfrm>
              <a:off x="1392238" y="3230563"/>
              <a:ext cx="307975" cy="704850"/>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07C1B-06BB-C3D1-FEA6-92EB82653810}"/>
            </a:ext>
          </a:extLst>
        </p:cNvPr>
        <p:cNvGrpSpPr/>
        <p:nvPr/>
      </p:nvGrpSpPr>
      <p:grpSpPr>
        <a:xfrm>
          <a:off x="0" y="0"/>
          <a:ext cx="0" cy="0"/>
          <a:chOff x="0" y="0"/>
          <a:chExt cx="0" cy="0"/>
        </a:xfrm>
      </p:grpSpPr>
      <p:sp>
        <p:nvSpPr>
          <p:cNvPr id="66562" name="Title 4">
            <a:extLst>
              <a:ext uri="{FF2B5EF4-FFF2-40B4-BE49-F238E27FC236}">
                <a16:creationId xmlns:a16="http://schemas.microsoft.com/office/drawing/2014/main" id="{FB2BD125-CEC2-F50F-9BB4-EDD92BDA0AD1}"/>
              </a:ext>
            </a:extLst>
          </p:cNvPr>
          <p:cNvSpPr>
            <a:spLocks noGrp="1"/>
          </p:cNvSpPr>
          <p:nvPr>
            <p:ph type="title"/>
          </p:nvPr>
        </p:nvSpPr>
        <p:spPr/>
        <p:txBody>
          <a:bodyPr/>
          <a:lstStyle/>
          <a:p>
            <a:r>
              <a:rPr lang="en-US" altLang="en-US" dirty="0"/>
              <a:t>B. Adverse Possession</a:t>
            </a:r>
          </a:p>
        </p:txBody>
      </p:sp>
      <p:sp>
        <p:nvSpPr>
          <p:cNvPr id="9" name="Content Placeholder 3">
            <a:extLst>
              <a:ext uri="{FF2B5EF4-FFF2-40B4-BE49-F238E27FC236}">
                <a16:creationId xmlns:a16="http://schemas.microsoft.com/office/drawing/2014/main" id="{C9E34E92-EC90-22B8-CBFF-1DDB11FDBC85}"/>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5. Wis Requirements </a:t>
            </a:r>
          </a:p>
          <a:p>
            <a:pPr lvl="1" fontAlgn="auto">
              <a:spcAft>
                <a:spcPts val="0"/>
              </a:spcAft>
              <a:defRPr/>
            </a:pPr>
            <a:r>
              <a:rPr lang="en-US" dirty="0">
                <a:solidFill>
                  <a:schemeClr val="tx1">
                    <a:lumMod val="85000"/>
                    <a:lumOff val="15000"/>
                  </a:schemeClr>
                </a:solidFill>
              </a:rPr>
              <a:t>b. Time periods</a:t>
            </a:r>
            <a:endParaRPr lang="en-US" sz="1600" dirty="0"/>
          </a:p>
          <a:p>
            <a:pPr lvl="3">
              <a:spcBef>
                <a:spcPts val="0"/>
              </a:spcBef>
              <a:defRPr/>
            </a:pPr>
            <a:r>
              <a:rPr lang="en-US" dirty="0"/>
              <a:t>§893.25 Not founded on written instrument:</a:t>
            </a:r>
          </a:p>
          <a:p>
            <a:pPr lvl="4">
              <a:defRPr/>
            </a:pPr>
            <a:r>
              <a:rPr lang="en-US" dirty="0"/>
              <a:t>Uninterrupted use for 20 Years</a:t>
            </a:r>
          </a:p>
          <a:p>
            <a:pPr lvl="4">
              <a:defRPr/>
            </a:pPr>
            <a:r>
              <a:rPr lang="en-US" dirty="0"/>
              <a:t>Extent is the area is that continually occupied and:</a:t>
            </a:r>
          </a:p>
          <a:p>
            <a:pPr lvl="5">
              <a:defRPr/>
            </a:pPr>
            <a:r>
              <a:rPr lang="en-US" sz="1600" dirty="0"/>
              <a:t>protected by substantial encloser or  usually cultivated/improved</a:t>
            </a:r>
          </a:p>
          <a:p>
            <a:pPr lvl="3">
              <a:defRPr/>
            </a:pPr>
            <a:endParaRPr lang="en-US" dirty="0"/>
          </a:p>
        </p:txBody>
      </p:sp>
      <p:grpSp>
        <p:nvGrpSpPr>
          <p:cNvPr id="40" name="Group 39">
            <a:extLst>
              <a:ext uri="{FF2B5EF4-FFF2-40B4-BE49-F238E27FC236}">
                <a16:creationId xmlns:a16="http://schemas.microsoft.com/office/drawing/2014/main" id="{C535C663-0DB7-C391-C4C1-A84CB127036E}"/>
              </a:ext>
            </a:extLst>
          </p:cNvPr>
          <p:cNvGrpSpPr/>
          <p:nvPr/>
        </p:nvGrpSpPr>
        <p:grpSpPr>
          <a:xfrm>
            <a:off x="2517522" y="4154209"/>
            <a:ext cx="2781842" cy="1758219"/>
            <a:chOff x="2413613" y="3073555"/>
            <a:chExt cx="2682540" cy="2174030"/>
          </a:xfrm>
        </p:grpSpPr>
        <p:sp>
          <p:nvSpPr>
            <p:cNvPr id="41" name="Rectangle 40">
              <a:extLst>
                <a:ext uri="{FF2B5EF4-FFF2-40B4-BE49-F238E27FC236}">
                  <a16:creationId xmlns:a16="http://schemas.microsoft.com/office/drawing/2014/main" id="{50E9128F-43DC-A71D-D4BC-68D4E9F7A1E7}"/>
                </a:ext>
              </a:extLst>
            </p:cNvPr>
            <p:cNvSpPr/>
            <p:nvPr/>
          </p:nvSpPr>
          <p:spPr>
            <a:xfrm>
              <a:off x="2446119" y="3108830"/>
              <a:ext cx="1314970" cy="21185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Brown</a:t>
              </a:r>
            </a:p>
            <a:p>
              <a:pPr algn="ctr"/>
              <a:r>
                <a:rPr lang="en-US" sz="1400" dirty="0">
                  <a:solidFill>
                    <a:schemeClr val="tx1"/>
                  </a:solidFill>
                </a:rPr>
                <a:t>Lot 8</a:t>
              </a:r>
            </a:p>
          </p:txBody>
        </p:sp>
        <p:sp>
          <p:nvSpPr>
            <p:cNvPr id="42" name="Oval 41">
              <a:extLst>
                <a:ext uri="{FF2B5EF4-FFF2-40B4-BE49-F238E27FC236}">
                  <a16:creationId xmlns:a16="http://schemas.microsoft.com/office/drawing/2014/main" id="{1CAD0FAC-08D8-678E-7409-0AF09719AB4E}"/>
                </a:ext>
              </a:extLst>
            </p:cNvPr>
            <p:cNvSpPr/>
            <p:nvPr/>
          </p:nvSpPr>
          <p:spPr>
            <a:xfrm>
              <a:off x="5040911" y="3080690"/>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Oval 42">
              <a:extLst>
                <a:ext uri="{FF2B5EF4-FFF2-40B4-BE49-F238E27FC236}">
                  <a16:creationId xmlns:a16="http://schemas.microsoft.com/office/drawing/2014/main" id="{A296FD50-8951-0B94-4D3B-25FFF3BF7ABD}"/>
                </a:ext>
              </a:extLst>
            </p:cNvPr>
            <p:cNvSpPr/>
            <p:nvPr/>
          </p:nvSpPr>
          <p:spPr>
            <a:xfrm>
              <a:off x="2414274" y="3073555"/>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 name="Oval 43">
              <a:extLst>
                <a:ext uri="{FF2B5EF4-FFF2-40B4-BE49-F238E27FC236}">
                  <a16:creationId xmlns:a16="http://schemas.microsoft.com/office/drawing/2014/main" id="{49F0B7E1-FA4C-B18B-3029-008E104C8F07}"/>
                </a:ext>
              </a:extLst>
            </p:cNvPr>
            <p:cNvSpPr/>
            <p:nvPr/>
          </p:nvSpPr>
          <p:spPr>
            <a:xfrm>
              <a:off x="5043554" y="5184659"/>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Rectangle 44">
              <a:extLst>
                <a:ext uri="{FF2B5EF4-FFF2-40B4-BE49-F238E27FC236}">
                  <a16:creationId xmlns:a16="http://schemas.microsoft.com/office/drawing/2014/main" id="{8EE8EBDD-2B62-A4CE-EBFF-3C3E1791BE80}"/>
                </a:ext>
              </a:extLst>
            </p:cNvPr>
            <p:cNvSpPr/>
            <p:nvPr/>
          </p:nvSpPr>
          <p:spPr>
            <a:xfrm>
              <a:off x="3635566" y="3362356"/>
              <a:ext cx="117514" cy="378390"/>
            </a:xfrm>
            <a:prstGeom prst="rect">
              <a:avLst/>
            </a:prstGeom>
            <a:solidFill>
              <a:srgbClr val="C0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Oval 45">
              <a:extLst>
                <a:ext uri="{FF2B5EF4-FFF2-40B4-BE49-F238E27FC236}">
                  <a16:creationId xmlns:a16="http://schemas.microsoft.com/office/drawing/2014/main" id="{3D76D5A7-02A4-B089-3C65-0330EE7DA85C}"/>
                </a:ext>
              </a:extLst>
            </p:cNvPr>
            <p:cNvSpPr/>
            <p:nvPr/>
          </p:nvSpPr>
          <p:spPr>
            <a:xfrm>
              <a:off x="2413613" y="5187159"/>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Oval 46">
              <a:extLst>
                <a:ext uri="{FF2B5EF4-FFF2-40B4-BE49-F238E27FC236}">
                  <a16:creationId xmlns:a16="http://schemas.microsoft.com/office/drawing/2014/main" id="{56E008A2-BFE5-06ED-2C6B-010DA7FD8353}"/>
                </a:ext>
              </a:extLst>
            </p:cNvPr>
            <p:cNvSpPr/>
            <p:nvPr/>
          </p:nvSpPr>
          <p:spPr>
            <a:xfrm>
              <a:off x="3725452" y="5194986"/>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Rectangle 47">
              <a:extLst>
                <a:ext uri="{FF2B5EF4-FFF2-40B4-BE49-F238E27FC236}">
                  <a16:creationId xmlns:a16="http://schemas.microsoft.com/office/drawing/2014/main" id="{49698197-5D4B-6872-915E-F559751158DC}"/>
                </a:ext>
              </a:extLst>
            </p:cNvPr>
            <p:cNvSpPr/>
            <p:nvPr/>
          </p:nvSpPr>
          <p:spPr>
            <a:xfrm>
              <a:off x="3761089" y="3108830"/>
              <a:ext cx="1314970" cy="2118564"/>
            </a:xfrm>
            <a:prstGeom prst="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Black</a:t>
              </a:r>
            </a:p>
            <a:p>
              <a:pPr algn="ctr"/>
              <a:r>
                <a:rPr lang="en-US" sz="1400" dirty="0">
                  <a:solidFill>
                    <a:schemeClr val="tx1"/>
                  </a:solidFill>
                </a:rPr>
                <a:t>Lot 9</a:t>
              </a:r>
            </a:p>
          </p:txBody>
        </p:sp>
        <p:sp>
          <p:nvSpPr>
            <p:cNvPr id="49" name="TextBox 48">
              <a:extLst>
                <a:ext uri="{FF2B5EF4-FFF2-40B4-BE49-F238E27FC236}">
                  <a16:creationId xmlns:a16="http://schemas.microsoft.com/office/drawing/2014/main" id="{875F14B0-7A12-81D5-CC93-AC015EC19290}"/>
                </a:ext>
              </a:extLst>
            </p:cNvPr>
            <p:cNvSpPr txBox="1"/>
            <p:nvPr/>
          </p:nvSpPr>
          <p:spPr>
            <a:xfrm>
              <a:off x="3628999" y="3360180"/>
              <a:ext cx="802570" cy="380565"/>
            </a:xfrm>
            <a:prstGeom prst="rect">
              <a:avLst/>
            </a:prstGeom>
            <a:noFill/>
            <a:ln>
              <a:solidFill>
                <a:srgbClr val="C00000"/>
              </a:solidFill>
            </a:ln>
          </p:spPr>
          <p:txBody>
            <a:bodyPr wrap="none" rtlCol="0">
              <a:spAutoFit/>
            </a:bodyPr>
            <a:lstStyle/>
            <a:p>
              <a:r>
                <a:rPr lang="en-US" sz="1400" dirty="0">
                  <a:solidFill>
                    <a:srgbClr val="C00000"/>
                  </a:solidFill>
                </a:rPr>
                <a:t>  Garage</a:t>
              </a:r>
            </a:p>
          </p:txBody>
        </p:sp>
        <p:sp>
          <p:nvSpPr>
            <p:cNvPr id="50" name="Oval 49">
              <a:extLst>
                <a:ext uri="{FF2B5EF4-FFF2-40B4-BE49-F238E27FC236}">
                  <a16:creationId xmlns:a16="http://schemas.microsoft.com/office/drawing/2014/main" id="{BFB93B47-8D4F-166E-4D78-C8AE2D40954C}"/>
                </a:ext>
              </a:extLst>
            </p:cNvPr>
            <p:cNvSpPr/>
            <p:nvPr/>
          </p:nvSpPr>
          <p:spPr>
            <a:xfrm>
              <a:off x="3733072" y="3079368"/>
              <a:ext cx="52599" cy="5259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3427426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4">
            <a:extLst>
              <a:ext uri="{FF2B5EF4-FFF2-40B4-BE49-F238E27FC236}">
                <a16:creationId xmlns:a16="http://schemas.microsoft.com/office/drawing/2014/main" id="{70248A90-AFD6-55E8-5EDE-A838CBFEB9A4}"/>
              </a:ext>
            </a:extLst>
          </p:cNvPr>
          <p:cNvSpPr>
            <a:spLocks noGrp="1"/>
          </p:cNvSpPr>
          <p:nvPr>
            <p:ph type="title"/>
          </p:nvPr>
        </p:nvSpPr>
        <p:spPr/>
        <p:txBody>
          <a:bodyPr/>
          <a:lstStyle/>
          <a:p>
            <a:r>
              <a:rPr lang="en-US" altLang="en-US" dirty="0"/>
              <a:t>B. Adverse Possession</a:t>
            </a:r>
          </a:p>
        </p:txBody>
      </p:sp>
      <p:sp>
        <p:nvSpPr>
          <p:cNvPr id="9" name="Content Placeholder 3">
            <a:extLst>
              <a:ext uri="{FF2B5EF4-FFF2-40B4-BE49-F238E27FC236}">
                <a16:creationId xmlns:a16="http://schemas.microsoft.com/office/drawing/2014/main" id="{C191F57B-5C56-B3B6-F2BF-18659D62AD75}"/>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5. Wis Requirements </a:t>
            </a:r>
          </a:p>
          <a:p>
            <a:pPr lvl="1" fontAlgn="auto">
              <a:spcAft>
                <a:spcPts val="0"/>
              </a:spcAft>
              <a:defRPr/>
            </a:pPr>
            <a:r>
              <a:rPr lang="en-US" dirty="0">
                <a:solidFill>
                  <a:schemeClr val="tx1">
                    <a:lumMod val="85000"/>
                    <a:lumOff val="15000"/>
                  </a:schemeClr>
                </a:solidFill>
              </a:rPr>
              <a:t>b. Time periods</a:t>
            </a:r>
            <a:endParaRPr lang="en-US" sz="1600" dirty="0"/>
          </a:p>
          <a:p>
            <a:pPr lvl="3">
              <a:spcBef>
                <a:spcPts val="0"/>
              </a:spcBef>
              <a:defRPr/>
            </a:pPr>
            <a:r>
              <a:rPr lang="en-US" dirty="0"/>
              <a:t>§893.26 Founded on written instrument: </a:t>
            </a:r>
          </a:p>
          <a:p>
            <a:pPr lvl="4">
              <a:defRPr/>
            </a:pPr>
            <a:r>
              <a:rPr lang="en-US" dirty="0"/>
              <a:t>Based on good faith title claim (Constructive possession)</a:t>
            </a:r>
            <a:endParaRPr lang="en-US" i="1" dirty="0"/>
          </a:p>
          <a:p>
            <a:pPr lvl="4">
              <a:defRPr/>
            </a:pPr>
            <a:r>
              <a:rPr lang="en-US" dirty="0"/>
              <a:t>Title is recorded within 30 days of initial entry</a:t>
            </a:r>
          </a:p>
          <a:p>
            <a:pPr lvl="4">
              <a:defRPr/>
            </a:pPr>
            <a:r>
              <a:rPr lang="en-US" dirty="0"/>
              <a:t>Uninterrupted use for 10 Years </a:t>
            </a:r>
          </a:p>
          <a:p>
            <a:pPr lvl="4">
              <a:defRPr/>
            </a:pPr>
            <a:r>
              <a:rPr lang="en-US" dirty="0"/>
              <a:t>Broader range of acceptable occupation evidence</a:t>
            </a:r>
          </a:p>
        </p:txBody>
      </p:sp>
      <p:grpSp>
        <p:nvGrpSpPr>
          <p:cNvPr id="45" name="Group 44">
            <a:extLst>
              <a:ext uri="{FF2B5EF4-FFF2-40B4-BE49-F238E27FC236}">
                <a16:creationId xmlns:a16="http://schemas.microsoft.com/office/drawing/2014/main" id="{63AA6F6E-9E34-BC56-457A-F249C0BF9A60}"/>
              </a:ext>
            </a:extLst>
          </p:cNvPr>
          <p:cNvGrpSpPr/>
          <p:nvPr/>
        </p:nvGrpSpPr>
        <p:grpSpPr>
          <a:xfrm>
            <a:off x="2531711" y="3641850"/>
            <a:ext cx="2755900" cy="2712859"/>
            <a:chOff x="2531711" y="3641850"/>
            <a:chExt cx="2755900" cy="2712859"/>
          </a:xfrm>
        </p:grpSpPr>
        <p:grpSp>
          <p:nvGrpSpPr>
            <p:cNvPr id="2" name="Group 21">
              <a:extLst>
                <a:ext uri="{FF2B5EF4-FFF2-40B4-BE49-F238E27FC236}">
                  <a16:creationId xmlns:a16="http://schemas.microsoft.com/office/drawing/2014/main" id="{A23A099D-F50D-EB99-5ACA-D5DA5A6718EC}"/>
                </a:ext>
              </a:extLst>
            </p:cNvPr>
            <p:cNvGrpSpPr>
              <a:grpSpLocks/>
            </p:cNvGrpSpPr>
            <p:nvPr/>
          </p:nvGrpSpPr>
          <p:grpSpPr bwMode="auto">
            <a:xfrm>
              <a:off x="2531711" y="3641850"/>
              <a:ext cx="2755900" cy="2712859"/>
              <a:chOff x="1088570" y="827614"/>
              <a:chExt cx="2755392" cy="2713265"/>
            </a:xfrm>
          </p:grpSpPr>
          <p:sp>
            <p:nvSpPr>
              <p:cNvPr id="3" name="TextBox 22">
                <a:extLst>
                  <a:ext uri="{FF2B5EF4-FFF2-40B4-BE49-F238E27FC236}">
                    <a16:creationId xmlns:a16="http://schemas.microsoft.com/office/drawing/2014/main" id="{55F7996F-9599-70CA-9DE4-3BB1ED518DDD}"/>
                  </a:ext>
                </a:extLst>
              </p:cNvPr>
              <p:cNvSpPr txBox="1">
                <a:spLocks noChangeArrowheads="1"/>
              </p:cNvSpPr>
              <p:nvPr/>
            </p:nvSpPr>
            <p:spPr bwMode="auto">
              <a:xfrm>
                <a:off x="2786743" y="3233056"/>
                <a:ext cx="705512"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a:solidFill>
                      <a:srgbClr val="C00000"/>
                    </a:solidFill>
                    <a:latin typeface="+mn-lt"/>
                  </a:rPr>
                  <a:t>200.0’</a:t>
                </a:r>
              </a:p>
            </p:txBody>
          </p:sp>
          <p:sp>
            <p:nvSpPr>
              <p:cNvPr id="4" name="Rectangle 3">
                <a:extLst>
                  <a:ext uri="{FF2B5EF4-FFF2-40B4-BE49-F238E27FC236}">
                    <a16:creationId xmlns:a16="http://schemas.microsoft.com/office/drawing/2014/main" id="{F1438F2A-EEE1-B482-9419-A5AD34D86200}"/>
                  </a:ext>
                </a:extLst>
              </p:cNvPr>
              <p:cNvSpPr/>
              <p:nvPr/>
            </p:nvSpPr>
            <p:spPr>
              <a:xfrm>
                <a:off x="1099680" y="1371006"/>
                <a:ext cx="1371347" cy="1692528"/>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Jones</a:t>
                </a:r>
              </a:p>
              <a:p>
                <a:pPr algn="ctr" fontAlgn="auto">
                  <a:spcBef>
                    <a:spcPts val="0"/>
                  </a:spcBef>
                  <a:spcAft>
                    <a:spcPts val="0"/>
                  </a:spcAft>
                  <a:defRPr/>
                </a:pPr>
                <a:r>
                  <a:rPr lang="en-US" sz="1400" dirty="0">
                    <a:solidFill>
                      <a:schemeClr val="accent6">
                        <a:lumMod val="25000"/>
                      </a:schemeClr>
                    </a:solidFill>
                  </a:rPr>
                  <a:t>W 200.0’</a:t>
                </a:r>
              </a:p>
              <a:p>
                <a:pPr algn="ctr" fontAlgn="auto">
                  <a:spcBef>
                    <a:spcPts val="0"/>
                  </a:spcBef>
                  <a:spcAft>
                    <a:spcPts val="0"/>
                  </a:spcAft>
                  <a:defRPr/>
                </a:pPr>
                <a:r>
                  <a:rPr lang="en-US" sz="1400" dirty="0">
                    <a:solidFill>
                      <a:schemeClr val="accent6">
                        <a:lumMod val="25000"/>
                      </a:schemeClr>
                    </a:solidFill>
                  </a:rPr>
                  <a:t>of Lot 7</a:t>
                </a:r>
              </a:p>
              <a:p>
                <a:pPr algn="ctr" fontAlgn="auto">
                  <a:spcBef>
                    <a:spcPts val="0"/>
                  </a:spcBef>
                  <a:spcAft>
                    <a:spcPts val="0"/>
                  </a:spcAft>
                  <a:defRPr/>
                </a:pPr>
                <a:r>
                  <a:rPr lang="en-US" sz="1400" dirty="0">
                    <a:solidFill>
                      <a:schemeClr val="accent6">
                        <a:lumMod val="25000"/>
                      </a:schemeClr>
                    </a:solidFill>
                  </a:rPr>
                  <a:t>(</a:t>
                </a:r>
                <a:r>
                  <a:rPr lang="en-US" sz="1400" dirty="0" err="1">
                    <a:solidFill>
                      <a:schemeClr val="accent6">
                        <a:lumMod val="25000"/>
                      </a:schemeClr>
                    </a:solidFill>
                  </a:rPr>
                  <a:t>sr</a:t>
                </a:r>
                <a:r>
                  <a:rPr lang="en-US" sz="1400" dirty="0">
                    <a:solidFill>
                      <a:schemeClr val="accent6">
                        <a:lumMod val="25000"/>
                      </a:schemeClr>
                    </a:solidFill>
                  </a:rPr>
                  <a:t>)</a:t>
                </a:r>
              </a:p>
            </p:txBody>
          </p:sp>
          <p:sp>
            <p:nvSpPr>
              <p:cNvPr id="5" name="Rectangle 4">
                <a:extLst>
                  <a:ext uri="{FF2B5EF4-FFF2-40B4-BE49-F238E27FC236}">
                    <a16:creationId xmlns:a16="http://schemas.microsoft.com/office/drawing/2014/main" id="{29FA4351-8EEC-E758-A2B4-70DE7503980A}"/>
                  </a:ext>
                </a:extLst>
              </p:cNvPr>
              <p:cNvSpPr/>
              <p:nvPr/>
            </p:nvSpPr>
            <p:spPr>
              <a:xfrm>
                <a:off x="2472615" y="1371006"/>
                <a:ext cx="1371347" cy="1692528"/>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Smith</a:t>
                </a:r>
              </a:p>
              <a:p>
                <a:pPr algn="ctr" fontAlgn="auto">
                  <a:spcBef>
                    <a:spcPts val="0"/>
                  </a:spcBef>
                  <a:spcAft>
                    <a:spcPts val="0"/>
                  </a:spcAft>
                  <a:defRPr/>
                </a:pPr>
                <a:r>
                  <a:rPr lang="en-US" sz="1400" dirty="0">
                    <a:solidFill>
                      <a:schemeClr val="accent6">
                        <a:lumMod val="25000"/>
                      </a:schemeClr>
                    </a:solidFill>
                  </a:rPr>
                  <a:t>E 200.0’</a:t>
                </a:r>
              </a:p>
              <a:p>
                <a:pPr algn="ctr" fontAlgn="auto">
                  <a:spcBef>
                    <a:spcPts val="0"/>
                  </a:spcBef>
                  <a:spcAft>
                    <a:spcPts val="0"/>
                  </a:spcAft>
                  <a:defRPr/>
                </a:pPr>
                <a:r>
                  <a:rPr lang="en-US" sz="1400" dirty="0">
                    <a:solidFill>
                      <a:schemeClr val="accent6">
                        <a:lumMod val="25000"/>
                      </a:schemeClr>
                    </a:solidFill>
                  </a:rPr>
                  <a:t> of Lot 7</a:t>
                </a:r>
              </a:p>
              <a:p>
                <a:pPr algn="ctr" fontAlgn="auto">
                  <a:spcBef>
                    <a:spcPts val="0"/>
                  </a:spcBef>
                  <a:spcAft>
                    <a:spcPts val="0"/>
                  </a:spcAft>
                  <a:defRPr/>
                </a:pPr>
                <a:r>
                  <a:rPr lang="en-US" sz="1400" dirty="0">
                    <a:solidFill>
                      <a:schemeClr val="accent6">
                        <a:lumMod val="25000"/>
                      </a:schemeClr>
                    </a:solidFill>
                  </a:rPr>
                  <a:t>(</a:t>
                </a:r>
                <a:r>
                  <a:rPr lang="en-US" sz="1400" dirty="0" err="1">
                    <a:solidFill>
                      <a:schemeClr val="accent6">
                        <a:lumMod val="25000"/>
                      </a:schemeClr>
                    </a:solidFill>
                  </a:rPr>
                  <a:t>jr</a:t>
                </a:r>
                <a:r>
                  <a:rPr lang="en-US" sz="1400" dirty="0">
                    <a:solidFill>
                      <a:schemeClr val="accent6">
                        <a:lumMod val="25000"/>
                      </a:schemeClr>
                    </a:solidFill>
                  </a:rPr>
                  <a:t>)</a:t>
                </a:r>
              </a:p>
            </p:txBody>
          </p:sp>
          <p:cxnSp>
            <p:nvCxnSpPr>
              <p:cNvPr id="6" name="Straight Connector 5">
                <a:extLst>
                  <a:ext uri="{FF2B5EF4-FFF2-40B4-BE49-F238E27FC236}">
                    <a16:creationId xmlns:a16="http://schemas.microsoft.com/office/drawing/2014/main" id="{8C67CC46-A124-F788-B323-3FA52C3E5E8D}"/>
                  </a:ext>
                </a:extLst>
              </p:cNvPr>
              <p:cNvCxnSpPr/>
              <p:nvPr>
                <p:custDataLst>
                  <p:tags r:id="rId1"/>
                </p:custDataLst>
              </p:nvPr>
            </p:nvCxnSpPr>
            <p:spPr>
              <a:xfrm rot="5400000">
                <a:off x="1508104" y="2218065"/>
                <a:ext cx="1687765" cy="0"/>
              </a:xfrm>
              <a:prstGeom prst="line">
                <a:avLst/>
              </a:prstGeom>
              <a:ln w="12700">
                <a:solidFill>
                  <a:schemeClr val="accent6">
                    <a:lumMod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019441-2B36-D121-DEE8-F9B5E2530499}"/>
                  </a:ext>
                </a:extLst>
              </p:cNvPr>
              <p:cNvCxnSpPr/>
              <p:nvPr/>
            </p:nvCxnSpPr>
            <p:spPr>
              <a:xfrm>
                <a:off x="2340876" y="3084175"/>
                <a:ext cx="0" cy="2953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0102EA-69AE-02E2-EC0E-ADC5546C1B6A}"/>
                  </a:ext>
                </a:extLst>
              </p:cNvPr>
              <p:cNvCxnSpPr/>
              <p:nvPr/>
            </p:nvCxnSpPr>
            <p:spPr>
              <a:xfrm>
                <a:off x="3842374" y="3084175"/>
                <a:ext cx="0" cy="3048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3C0875-CEBB-91D0-720B-431E405A7CEE}"/>
                  </a:ext>
                </a:extLst>
              </p:cNvPr>
              <p:cNvCxnSpPr/>
              <p:nvPr/>
            </p:nvCxnSpPr>
            <p:spPr>
              <a:xfrm>
                <a:off x="2340876" y="3269940"/>
                <a:ext cx="1501498" cy="0"/>
              </a:xfrm>
              <a:prstGeom prst="line">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A4CBEF-9650-2640-857A-1165DC453579}"/>
                  </a:ext>
                </a:extLst>
              </p:cNvPr>
              <p:cNvCxnSpPr/>
              <p:nvPr/>
            </p:nvCxnSpPr>
            <p:spPr>
              <a:xfrm flipV="1">
                <a:off x="1088570"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29D3F4-2328-3680-0D6C-EFCC3A8BA41A}"/>
                  </a:ext>
                </a:extLst>
              </p:cNvPr>
              <p:cNvCxnSpPr/>
              <p:nvPr/>
            </p:nvCxnSpPr>
            <p:spPr>
              <a:xfrm flipV="1">
                <a:off x="3831264"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6E0489-A5AB-B2C7-5FBD-3E46EA73DAD7}"/>
                  </a:ext>
                </a:extLst>
              </p:cNvPr>
              <p:cNvCxnSpPr/>
              <p:nvPr/>
            </p:nvCxnSpPr>
            <p:spPr>
              <a:xfrm>
                <a:off x="1088570" y="1077275"/>
                <a:ext cx="2753804"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32">
                <a:extLst>
                  <a:ext uri="{FF2B5EF4-FFF2-40B4-BE49-F238E27FC236}">
                    <a16:creationId xmlns:a16="http://schemas.microsoft.com/office/drawing/2014/main" id="{B875060F-35B3-44FA-0183-DA9C46BE0A16}"/>
                  </a:ext>
                </a:extLst>
              </p:cNvPr>
              <p:cNvSpPr txBox="1">
                <a:spLocks noChangeArrowheads="1"/>
              </p:cNvSpPr>
              <p:nvPr/>
            </p:nvSpPr>
            <p:spPr bwMode="auto">
              <a:xfrm>
                <a:off x="1828792" y="827614"/>
                <a:ext cx="1263254"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dirty="0">
                    <a:latin typeface="+mn-lt"/>
                  </a:rPr>
                  <a:t>400.0’ record</a:t>
                </a:r>
              </a:p>
              <a:p>
                <a:r>
                  <a:rPr lang="en-US" altLang="en-US" sz="1400" dirty="0">
                    <a:latin typeface="+mn-lt"/>
                  </a:rPr>
                  <a:t>397.0’ actual</a:t>
                </a:r>
              </a:p>
            </p:txBody>
          </p:sp>
          <p:cxnSp>
            <p:nvCxnSpPr>
              <p:cNvPr id="15" name="Straight Arrow Connector 14">
                <a:extLst>
                  <a:ext uri="{FF2B5EF4-FFF2-40B4-BE49-F238E27FC236}">
                    <a16:creationId xmlns:a16="http://schemas.microsoft.com/office/drawing/2014/main" id="{C5AAC67F-F43E-B43E-BFEC-A190DCF749EE}"/>
                  </a:ext>
                </a:extLst>
              </p:cNvPr>
              <p:cNvCxnSpPr/>
              <p:nvPr/>
            </p:nvCxnSpPr>
            <p:spPr>
              <a:xfrm rot="10800000">
                <a:off x="2485312" y="2907936"/>
                <a:ext cx="261889"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C345D8B-47C3-CA3D-A186-4BA289CA06EC}"/>
                  </a:ext>
                </a:extLst>
              </p:cNvPr>
              <p:cNvCxnSpPr/>
              <p:nvPr/>
            </p:nvCxnSpPr>
            <p:spPr>
              <a:xfrm>
                <a:off x="2083749" y="2911111"/>
                <a:ext cx="260302"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35">
                <a:extLst>
                  <a:ext uri="{FF2B5EF4-FFF2-40B4-BE49-F238E27FC236}">
                    <a16:creationId xmlns:a16="http://schemas.microsoft.com/office/drawing/2014/main" id="{0FE59DC0-6600-6E7E-5F87-E4CCA1915E76}"/>
                  </a:ext>
                </a:extLst>
              </p:cNvPr>
              <p:cNvSpPr txBox="1">
                <a:spLocks noChangeArrowheads="1"/>
              </p:cNvSpPr>
              <p:nvPr/>
            </p:nvSpPr>
            <p:spPr bwMode="auto">
              <a:xfrm>
                <a:off x="1687592" y="2739642"/>
                <a:ext cx="482735"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33CC"/>
                    </a:solidFill>
                    <a:latin typeface="+mn-lt"/>
                  </a:rPr>
                  <a:t>3.0’</a:t>
                </a:r>
              </a:p>
            </p:txBody>
          </p:sp>
        </p:grpSp>
        <p:sp>
          <p:nvSpPr>
            <p:cNvPr id="44" name="Rectangle 43">
              <a:extLst>
                <a:ext uri="{FF2B5EF4-FFF2-40B4-BE49-F238E27FC236}">
                  <a16:creationId xmlns:a16="http://schemas.microsoft.com/office/drawing/2014/main" id="{FFEB1083-0796-F282-E86F-9B215E0B2142}"/>
                </a:ext>
              </a:extLst>
            </p:cNvPr>
            <p:cNvSpPr/>
            <p:nvPr/>
          </p:nvSpPr>
          <p:spPr>
            <a:xfrm>
              <a:off x="3795526" y="4178655"/>
              <a:ext cx="120047" cy="1685765"/>
            </a:xfrm>
            <a:prstGeom prst="rect">
              <a:avLst/>
            </a:prstGeom>
            <a:solidFill>
              <a:srgbClr val="C0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a:extLst>
              <a:ext uri="{FF2B5EF4-FFF2-40B4-BE49-F238E27FC236}">
                <a16:creationId xmlns:a16="http://schemas.microsoft.com/office/drawing/2014/main" id="{FF850E60-C389-069D-DD58-7854C220D36F}"/>
              </a:ext>
            </a:extLst>
          </p:cNvPr>
          <p:cNvSpPr>
            <a:spLocks noGrp="1"/>
          </p:cNvSpPr>
          <p:nvPr>
            <p:ph type="title"/>
          </p:nvPr>
        </p:nvSpPr>
        <p:spPr/>
        <p:txBody>
          <a:bodyPr/>
          <a:lstStyle/>
          <a:p>
            <a:r>
              <a:rPr lang="en-US" altLang="en-US" dirty="0"/>
              <a:t>B. Adverse Possession</a:t>
            </a:r>
          </a:p>
        </p:txBody>
      </p:sp>
      <p:sp>
        <p:nvSpPr>
          <p:cNvPr id="9" name="Content Placeholder 3">
            <a:extLst>
              <a:ext uri="{FF2B5EF4-FFF2-40B4-BE49-F238E27FC236}">
                <a16:creationId xmlns:a16="http://schemas.microsoft.com/office/drawing/2014/main" id="{BE7124BD-A8AE-4AA0-F8C4-436FC7127B23}"/>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5. Wis Requirements </a:t>
            </a:r>
          </a:p>
          <a:p>
            <a:pPr lvl="1" fontAlgn="auto">
              <a:spcAft>
                <a:spcPts val="0"/>
              </a:spcAft>
              <a:defRPr/>
            </a:pPr>
            <a:r>
              <a:rPr lang="en-US" dirty="0">
                <a:solidFill>
                  <a:schemeClr val="tx1">
                    <a:lumMod val="85000"/>
                    <a:lumOff val="15000"/>
                  </a:schemeClr>
                </a:solidFill>
              </a:rPr>
              <a:t>b. Time periods</a:t>
            </a:r>
            <a:endParaRPr lang="en-US" sz="1600" dirty="0"/>
          </a:p>
          <a:p>
            <a:pPr lvl="3">
              <a:spcBef>
                <a:spcPts val="0"/>
              </a:spcBef>
              <a:defRPr/>
            </a:pPr>
            <a:r>
              <a:rPr lang="en-US" dirty="0"/>
              <a:t>§893.27 Founded on written instrument &amp; payment of taxes: </a:t>
            </a:r>
          </a:p>
          <a:p>
            <a:pPr lvl="4">
              <a:defRPr/>
            </a:pPr>
            <a:r>
              <a:rPr lang="en-US" dirty="0"/>
              <a:t>Based on good faith title claim (Constructive possession)</a:t>
            </a:r>
          </a:p>
          <a:p>
            <a:pPr lvl="4">
              <a:defRPr/>
            </a:pPr>
            <a:r>
              <a:rPr lang="en-US" dirty="0"/>
              <a:t>Title is recorded within 30 days of its execution</a:t>
            </a:r>
          </a:p>
          <a:p>
            <a:pPr lvl="4">
              <a:defRPr/>
            </a:pPr>
            <a:r>
              <a:rPr lang="en-US" dirty="0"/>
              <a:t>Uninterrupted use for 7 Years </a:t>
            </a:r>
          </a:p>
          <a:p>
            <a:pPr lvl="4">
              <a:defRPr/>
            </a:pPr>
            <a:r>
              <a:rPr lang="en-US" dirty="0"/>
              <a:t>Broadest range of acceptable occupation evidence</a:t>
            </a:r>
          </a:p>
          <a:p>
            <a:pPr lvl="4">
              <a:defRPr/>
            </a:pPr>
            <a:r>
              <a:rPr lang="en-US" dirty="0"/>
              <a:t>Taxes are paid </a:t>
            </a:r>
          </a:p>
        </p:txBody>
      </p:sp>
      <p:grpSp>
        <p:nvGrpSpPr>
          <p:cNvPr id="18" name="Group 17">
            <a:extLst>
              <a:ext uri="{FF2B5EF4-FFF2-40B4-BE49-F238E27FC236}">
                <a16:creationId xmlns:a16="http://schemas.microsoft.com/office/drawing/2014/main" id="{E53D7554-3898-8AE5-E9EF-297A100C0872}"/>
              </a:ext>
            </a:extLst>
          </p:cNvPr>
          <p:cNvGrpSpPr/>
          <p:nvPr/>
        </p:nvGrpSpPr>
        <p:grpSpPr>
          <a:xfrm>
            <a:off x="2531711" y="3641850"/>
            <a:ext cx="2755900" cy="2712859"/>
            <a:chOff x="2531711" y="3641850"/>
            <a:chExt cx="2755900" cy="2712859"/>
          </a:xfrm>
        </p:grpSpPr>
        <p:grpSp>
          <p:nvGrpSpPr>
            <p:cNvPr id="19" name="Group 21">
              <a:extLst>
                <a:ext uri="{FF2B5EF4-FFF2-40B4-BE49-F238E27FC236}">
                  <a16:creationId xmlns:a16="http://schemas.microsoft.com/office/drawing/2014/main" id="{898F57DF-3E66-C203-B591-3589B77E2136}"/>
                </a:ext>
              </a:extLst>
            </p:cNvPr>
            <p:cNvGrpSpPr>
              <a:grpSpLocks/>
            </p:cNvGrpSpPr>
            <p:nvPr/>
          </p:nvGrpSpPr>
          <p:grpSpPr bwMode="auto">
            <a:xfrm>
              <a:off x="2531711" y="3641850"/>
              <a:ext cx="2755900" cy="2712859"/>
              <a:chOff x="1088570" y="827614"/>
              <a:chExt cx="2755392" cy="2713265"/>
            </a:xfrm>
          </p:grpSpPr>
          <p:sp>
            <p:nvSpPr>
              <p:cNvPr id="21" name="TextBox 22">
                <a:extLst>
                  <a:ext uri="{FF2B5EF4-FFF2-40B4-BE49-F238E27FC236}">
                    <a16:creationId xmlns:a16="http://schemas.microsoft.com/office/drawing/2014/main" id="{F7346108-A220-EAAE-5EEF-1F3816384084}"/>
                  </a:ext>
                </a:extLst>
              </p:cNvPr>
              <p:cNvSpPr txBox="1">
                <a:spLocks noChangeArrowheads="1"/>
              </p:cNvSpPr>
              <p:nvPr/>
            </p:nvSpPr>
            <p:spPr bwMode="auto">
              <a:xfrm>
                <a:off x="2786743" y="3233056"/>
                <a:ext cx="705512"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a:solidFill>
                      <a:srgbClr val="C00000"/>
                    </a:solidFill>
                    <a:latin typeface="+mn-lt"/>
                  </a:rPr>
                  <a:t>200.0’</a:t>
                </a:r>
              </a:p>
            </p:txBody>
          </p:sp>
          <p:sp>
            <p:nvSpPr>
              <p:cNvPr id="22" name="Rectangle 21">
                <a:extLst>
                  <a:ext uri="{FF2B5EF4-FFF2-40B4-BE49-F238E27FC236}">
                    <a16:creationId xmlns:a16="http://schemas.microsoft.com/office/drawing/2014/main" id="{733E347F-02ED-56AF-335B-8EBCC0F4501F}"/>
                  </a:ext>
                </a:extLst>
              </p:cNvPr>
              <p:cNvSpPr/>
              <p:nvPr/>
            </p:nvSpPr>
            <p:spPr>
              <a:xfrm>
                <a:off x="1099680" y="1371006"/>
                <a:ext cx="1371347" cy="1692528"/>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Jones</a:t>
                </a:r>
              </a:p>
              <a:p>
                <a:pPr algn="ctr" fontAlgn="auto">
                  <a:spcBef>
                    <a:spcPts val="0"/>
                  </a:spcBef>
                  <a:spcAft>
                    <a:spcPts val="0"/>
                  </a:spcAft>
                  <a:defRPr/>
                </a:pPr>
                <a:r>
                  <a:rPr lang="en-US" sz="1400" dirty="0">
                    <a:solidFill>
                      <a:schemeClr val="accent6">
                        <a:lumMod val="25000"/>
                      </a:schemeClr>
                    </a:solidFill>
                  </a:rPr>
                  <a:t>W 200.0’</a:t>
                </a:r>
              </a:p>
              <a:p>
                <a:pPr algn="ctr" fontAlgn="auto">
                  <a:spcBef>
                    <a:spcPts val="0"/>
                  </a:spcBef>
                  <a:spcAft>
                    <a:spcPts val="0"/>
                  </a:spcAft>
                  <a:defRPr/>
                </a:pPr>
                <a:r>
                  <a:rPr lang="en-US" sz="1400" dirty="0">
                    <a:solidFill>
                      <a:schemeClr val="accent6">
                        <a:lumMod val="25000"/>
                      </a:schemeClr>
                    </a:solidFill>
                  </a:rPr>
                  <a:t>of Lot 7</a:t>
                </a:r>
              </a:p>
              <a:p>
                <a:pPr algn="ctr" fontAlgn="auto">
                  <a:spcBef>
                    <a:spcPts val="0"/>
                  </a:spcBef>
                  <a:spcAft>
                    <a:spcPts val="0"/>
                  </a:spcAft>
                  <a:defRPr/>
                </a:pPr>
                <a:r>
                  <a:rPr lang="en-US" sz="1400" dirty="0">
                    <a:solidFill>
                      <a:schemeClr val="accent6">
                        <a:lumMod val="25000"/>
                      </a:schemeClr>
                    </a:solidFill>
                  </a:rPr>
                  <a:t>(</a:t>
                </a:r>
                <a:r>
                  <a:rPr lang="en-US" sz="1400" dirty="0" err="1">
                    <a:solidFill>
                      <a:schemeClr val="accent6">
                        <a:lumMod val="25000"/>
                      </a:schemeClr>
                    </a:solidFill>
                  </a:rPr>
                  <a:t>sr</a:t>
                </a:r>
                <a:r>
                  <a:rPr lang="en-US" sz="1400" dirty="0">
                    <a:solidFill>
                      <a:schemeClr val="accent6">
                        <a:lumMod val="25000"/>
                      </a:schemeClr>
                    </a:solidFill>
                  </a:rPr>
                  <a:t>)</a:t>
                </a:r>
              </a:p>
            </p:txBody>
          </p:sp>
          <p:sp>
            <p:nvSpPr>
              <p:cNvPr id="23" name="Rectangle 22">
                <a:extLst>
                  <a:ext uri="{FF2B5EF4-FFF2-40B4-BE49-F238E27FC236}">
                    <a16:creationId xmlns:a16="http://schemas.microsoft.com/office/drawing/2014/main" id="{4D3D681C-3F63-A103-49E4-B6FF12EB52DA}"/>
                  </a:ext>
                </a:extLst>
              </p:cNvPr>
              <p:cNvSpPr/>
              <p:nvPr/>
            </p:nvSpPr>
            <p:spPr>
              <a:xfrm>
                <a:off x="2472615" y="1371006"/>
                <a:ext cx="1371347" cy="1692528"/>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accent6">
                        <a:lumMod val="25000"/>
                      </a:schemeClr>
                    </a:solidFill>
                  </a:rPr>
                  <a:t>Smith</a:t>
                </a:r>
              </a:p>
              <a:p>
                <a:pPr algn="ctr" fontAlgn="auto">
                  <a:spcBef>
                    <a:spcPts val="0"/>
                  </a:spcBef>
                  <a:spcAft>
                    <a:spcPts val="0"/>
                  </a:spcAft>
                  <a:defRPr/>
                </a:pPr>
                <a:r>
                  <a:rPr lang="en-US" sz="1400" dirty="0">
                    <a:solidFill>
                      <a:schemeClr val="accent6">
                        <a:lumMod val="25000"/>
                      </a:schemeClr>
                    </a:solidFill>
                  </a:rPr>
                  <a:t>E 200.0’</a:t>
                </a:r>
              </a:p>
              <a:p>
                <a:pPr algn="ctr" fontAlgn="auto">
                  <a:spcBef>
                    <a:spcPts val="0"/>
                  </a:spcBef>
                  <a:spcAft>
                    <a:spcPts val="0"/>
                  </a:spcAft>
                  <a:defRPr/>
                </a:pPr>
                <a:r>
                  <a:rPr lang="en-US" sz="1400" dirty="0">
                    <a:solidFill>
                      <a:schemeClr val="accent6">
                        <a:lumMod val="25000"/>
                      </a:schemeClr>
                    </a:solidFill>
                  </a:rPr>
                  <a:t> of Lot 7</a:t>
                </a:r>
              </a:p>
              <a:p>
                <a:pPr algn="ctr" fontAlgn="auto">
                  <a:spcBef>
                    <a:spcPts val="0"/>
                  </a:spcBef>
                  <a:spcAft>
                    <a:spcPts val="0"/>
                  </a:spcAft>
                  <a:defRPr/>
                </a:pPr>
                <a:r>
                  <a:rPr lang="en-US" sz="1400" dirty="0">
                    <a:solidFill>
                      <a:schemeClr val="accent6">
                        <a:lumMod val="25000"/>
                      </a:schemeClr>
                    </a:solidFill>
                  </a:rPr>
                  <a:t>(</a:t>
                </a:r>
                <a:r>
                  <a:rPr lang="en-US" sz="1400" dirty="0" err="1">
                    <a:solidFill>
                      <a:schemeClr val="accent6">
                        <a:lumMod val="25000"/>
                      </a:schemeClr>
                    </a:solidFill>
                  </a:rPr>
                  <a:t>jr</a:t>
                </a:r>
                <a:r>
                  <a:rPr lang="en-US" sz="1400" dirty="0">
                    <a:solidFill>
                      <a:schemeClr val="accent6">
                        <a:lumMod val="25000"/>
                      </a:schemeClr>
                    </a:solidFill>
                  </a:rPr>
                  <a:t>)</a:t>
                </a:r>
              </a:p>
            </p:txBody>
          </p:sp>
          <p:cxnSp>
            <p:nvCxnSpPr>
              <p:cNvPr id="24" name="Straight Connector 23">
                <a:extLst>
                  <a:ext uri="{FF2B5EF4-FFF2-40B4-BE49-F238E27FC236}">
                    <a16:creationId xmlns:a16="http://schemas.microsoft.com/office/drawing/2014/main" id="{2A1C3EC0-263C-3151-0E26-CF725DF34A14}"/>
                  </a:ext>
                </a:extLst>
              </p:cNvPr>
              <p:cNvCxnSpPr/>
              <p:nvPr>
                <p:custDataLst>
                  <p:tags r:id="rId1"/>
                </p:custDataLst>
              </p:nvPr>
            </p:nvCxnSpPr>
            <p:spPr>
              <a:xfrm rot="5400000">
                <a:off x="1508104" y="2218065"/>
                <a:ext cx="1687765" cy="0"/>
              </a:xfrm>
              <a:prstGeom prst="line">
                <a:avLst/>
              </a:prstGeom>
              <a:ln w="12700">
                <a:solidFill>
                  <a:schemeClr val="accent6">
                    <a:lumMod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9B23D72-3AE1-9C58-405E-9F2E43E49BDC}"/>
                  </a:ext>
                </a:extLst>
              </p:cNvPr>
              <p:cNvCxnSpPr/>
              <p:nvPr/>
            </p:nvCxnSpPr>
            <p:spPr>
              <a:xfrm>
                <a:off x="2340876" y="3084175"/>
                <a:ext cx="0" cy="2953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06AD22-48B3-F38A-10AF-5C0D74248ABE}"/>
                  </a:ext>
                </a:extLst>
              </p:cNvPr>
              <p:cNvCxnSpPr/>
              <p:nvPr/>
            </p:nvCxnSpPr>
            <p:spPr>
              <a:xfrm>
                <a:off x="3842374" y="3084175"/>
                <a:ext cx="0" cy="3048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83C935-EE26-0B62-5465-5C55D1734A50}"/>
                  </a:ext>
                </a:extLst>
              </p:cNvPr>
              <p:cNvCxnSpPr/>
              <p:nvPr/>
            </p:nvCxnSpPr>
            <p:spPr>
              <a:xfrm>
                <a:off x="2340876" y="3269940"/>
                <a:ext cx="1501498" cy="0"/>
              </a:xfrm>
              <a:prstGeom prst="line">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0F84C9E-81C0-DC9E-9F30-D48F9B7A51B6}"/>
                  </a:ext>
                </a:extLst>
              </p:cNvPr>
              <p:cNvCxnSpPr/>
              <p:nvPr/>
            </p:nvCxnSpPr>
            <p:spPr>
              <a:xfrm flipV="1">
                <a:off x="1088570"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EDCFAF-B70F-1F3B-9066-59A5C75AFDE6}"/>
                  </a:ext>
                </a:extLst>
              </p:cNvPr>
              <p:cNvCxnSpPr/>
              <p:nvPr/>
            </p:nvCxnSpPr>
            <p:spPr>
              <a:xfrm flipV="1">
                <a:off x="3831264"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89EC326-2402-E0FE-A6D1-9FC8E8E98745}"/>
                  </a:ext>
                </a:extLst>
              </p:cNvPr>
              <p:cNvCxnSpPr/>
              <p:nvPr/>
            </p:nvCxnSpPr>
            <p:spPr>
              <a:xfrm>
                <a:off x="1088570" y="1077275"/>
                <a:ext cx="2753804"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2">
                <a:extLst>
                  <a:ext uri="{FF2B5EF4-FFF2-40B4-BE49-F238E27FC236}">
                    <a16:creationId xmlns:a16="http://schemas.microsoft.com/office/drawing/2014/main" id="{C3FBCA09-E174-0DBA-3839-2D09B8D56ECD}"/>
                  </a:ext>
                </a:extLst>
              </p:cNvPr>
              <p:cNvSpPr txBox="1">
                <a:spLocks noChangeArrowheads="1"/>
              </p:cNvSpPr>
              <p:nvPr/>
            </p:nvSpPr>
            <p:spPr bwMode="auto">
              <a:xfrm>
                <a:off x="1828792" y="827614"/>
                <a:ext cx="1263254"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dirty="0">
                    <a:latin typeface="+mn-lt"/>
                  </a:rPr>
                  <a:t>400.0’ record</a:t>
                </a:r>
              </a:p>
              <a:p>
                <a:r>
                  <a:rPr lang="en-US" altLang="en-US" sz="1400" dirty="0">
                    <a:latin typeface="+mn-lt"/>
                  </a:rPr>
                  <a:t>397.0’ actual</a:t>
                </a:r>
              </a:p>
            </p:txBody>
          </p:sp>
          <p:cxnSp>
            <p:nvCxnSpPr>
              <p:cNvPr id="32" name="Straight Arrow Connector 31">
                <a:extLst>
                  <a:ext uri="{FF2B5EF4-FFF2-40B4-BE49-F238E27FC236}">
                    <a16:creationId xmlns:a16="http://schemas.microsoft.com/office/drawing/2014/main" id="{1DC134E8-E8D6-DB6F-B3EC-24F8AEC70311}"/>
                  </a:ext>
                </a:extLst>
              </p:cNvPr>
              <p:cNvCxnSpPr/>
              <p:nvPr/>
            </p:nvCxnSpPr>
            <p:spPr>
              <a:xfrm rot="10800000">
                <a:off x="2485312" y="2907936"/>
                <a:ext cx="261889"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A93E4C5-3317-6F93-122D-120099CE850F}"/>
                  </a:ext>
                </a:extLst>
              </p:cNvPr>
              <p:cNvCxnSpPr/>
              <p:nvPr/>
            </p:nvCxnSpPr>
            <p:spPr>
              <a:xfrm>
                <a:off x="2083749" y="2911111"/>
                <a:ext cx="260302"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5">
                <a:extLst>
                  <a:ext uri="{FF2B5EF4-FFF2-40B4-BE49-F238E27FC236}">
                    <a16:creationId xmlns:a16="http://schemas.microsoft.com/office/drawing/2014/main" id="{34DDD42F-8CEB-4168-812F-3519B9F5E22A}"/>
                  </a:ext>
                </a:extLst>
              </p:cNvPr>
              <p:cNvSpPr txBox="1">
                <a:spLocks noChangeArrowheads="1"/>
              </p:cNvSpPr>
              <p:nvPr/>
            </p:nvSpPr>
            <p:spPr bwMode="auto">
              <a:xfrm>
                <a:off x="1687592" y="2739642"/>
                <a:ext cx="482735"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33CC"/>
                    </a:solidFill>
                    <a:latin typeface="+mn-lt"/>
                  </a:rPr>
                  <a:t>3.0’</a:t>
                </a:r>
              </a:p>
            </p:txBody>
          </p:sp>
        </p:grpSp>
        <p:sp>
          <p:nvSpPr>
            <p:cNvPr id="20" name="Rectangle 19">
              <a:extLst>
                <a:ext uri="{FF2B5EF4-FFF2-40B4-BE49-F238E27FC236}">
                  <a16:creationId xmlns:a16="http://schemas.microsoft.com/office/drawing/2014/main" id="{67CE32D3-6A98-6D1A-6EB4-6C3D0F683E22}"/>
                </a:ext>
              </a:extLst>
            </p:cNvPr>
            <p:cNvSpPr/>
            <p:nvPr/>
          </p:nvSpPr>
          <p:spPr>
            <a:xfrm>
              <a:off x="3795526" y="4178655"/>
              <a:ext cx="120047" cy="1685765"/>
            </a:xfrm>
            <a:prstGeom prst="rect">
              <a:avLst/>
            </a:prstGeom>
            <a:solidFill>
              <a:srgbClr val="C0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F68DD-C98F-13F2-80A7-5778C2E94976}"/>
            </a:ext>
          </a:extLst>
        </p:cNvPr>
        <p:cNvGrpSpPr/>
        <p:nvPr/>
      </p:nvGrpSpPr>
      <p:grpSpPr>
        <a:xfrm>
          <a:off x="0" y="0"/>
          <a:ext cx="0" cy="0"/>
          <a:chOff x="0" y="0"/>
          <a:chExt cx="0" cy="0"/>
        </a:xfrm>
      </p:grpSpPr>
      <p:sp>
        <p:nvSpPr>
          <p:cNvPr id="66562" name="Title 4">
            <a:extLst>
              <a:ext uri="{FF2B5EF4-FFF2-40B4-BE49-F238E27FC236}">
                <a16:creationId xmlns:a16="http://schemas.microsoft.com/office/drawing/2014/main" id="{ED009881-1635-8993-9DDE-3D652FFC22AB}"/>
              </a:ext>
            </a:extLst>
          </p:cNvPr>
          <p:cNvSpPr>
            <a:spLocks noGrp="1"/>
          </p:cNvSpPr>
          <p:nvPr>
            <p:ph type="title"/>
          </p:nvPr>
        </p:nvSpPr>
        <p:spPr/>
        <p:txBody>
          <a:bodyPr/>
          <a:lstStyle/>
          <a:p>
            <a:r>
              <a:rPr lang="en-US" altLang="en-US" dirty="0"/>
              <a:t>B. Adverse Possession</a:t>
            </a:r>
          </a:p>
        </p:txBody>
      </p:sp>
      <p:sp>
        <p:nvSpPr>
          <p:cNvPr id="9" name="Content Placeholder 3">
            <a:extLst>
              <a:ext uri="{FF2B5EF4-FFF2-40B4-BE49-F238E27FC236}">
                <a16:creationId xmlns:a16="http://schemas.microsoft.com/office/drawing/2014/main" id="{476140A6-746F-BFA6-6DE4-4A8EACF5B8ED}"/>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5. Wis Requirements </a:t>
            </a:r>
          </a:p>
          <a:p>
            <a:pPr lvl="1" fontAlgn="auto">
              <a:spcAft>
                <a:spcPts val="0"/>
              </a:spcAft>
              <a:defRPr/>
            </a:pPr>
            <a:r>
              <a:rPr lang="en-US" dirty="0">
                <a:solidFill>
                  <a:schemeClr val="tx1">
                    <a:lumMod val="85000"/>
                    <a:lumOff val="15000"/>
                  </a:schemeClr>
                </a:solidFill>
              </a:rPr>
              <a:t>b. Time periods</a:t>
            </a:r>
            <a:endParaRPr lang="en-US" sz="1600" dirty="0"/>
          </a:p>
          <a:p>
            <a:pPr lvl="3">
              <a:spcBef>
                <a:spcPts val="0"/>
              </a:spcBef>
              <a:defRPr/>
            </a:pPr>
            <a:r>
              <a:rPr lang="en-US" dirty="0"/>
              <a:t>Constructive v Actual possession</a:t>
            </a:r>
          </a:p>
        </p:txBody>
      </p:sp>
      <p:grpSp>
        <p:nvGrpSpPr>
          <p:cNvPr id="38" name="Group 37">
            <a:extLst>
              <a:ext uri="{FF2B5EF4-FFF2-40B4-BE49-F238E27FC236}">
                <a16:creationId xmlns:a16="http://schemas.microsoft.com/office/drawing/2014/main" id="{84993FD2-635D-3104-A697-BC94AF797678}"/>
              </a:ext>
            </a:extLst>
          </p:cNvPr>
          <p:cNvGrpSpPr/>
          <p:nvPr/>
        </p:nvGrpSpPr>
        <p:grpSpPr>
          <a:xfrm>
            <a:off x="1288640" y="2667353"/>
            <a:ext cx="2755900" cy="2712859"/>
            <a:chOff x="1288640" y="2238984"/>
            <a:chExt cx="2755900" cy="2712859"/>
          </a:xfrm>
        </p:grpSpPr>
        <p:grpSp>
          <p:nvGrpSpPr>
            <p:cNvPr id="18" name="Group 21">
              <a:extLst>
                <a:ext uri="{FF2B5EF4-FFF2-40B4-BE49-F238E27FC236}">
                  <a16:creationId xmlns:a16="http://schemas.microsoft.com/office/drawing/2014/main" id="{E6D7FB6C-5CB8-C305-C0BC-DA953A0B9487}"/>
                </a:ext>
              </a:extLst>
            </p:cNvPr>
            <p:cNvGrpSpPr>
              <a:grpSpLocks/>
            </p:cNvGrpSpPr>
            <p:nvPr/>
          </p:nvGrpSpPr>
          <p:grpSpPr bwMode="auto">
            <a:xfrm>
              <a:off x="1288640" y="2238984"/>
              <a:ext cx="2755900" cy="2712859"/>
              <a:chOff x="1088570" y="827614"/>
              <a:chExt cx="2755392" cy="2713265"/>
            </a:xfrm>
          </p:grpSpPr>
          <p:sp>
            <p:nvSpPr>
              <p:cNvPr id="19" name="TextBox 22">
                <a:extLst>
                  <a:ext uri="{FF2B5EF4-FFF2-40B4-BE49-F238E27FC236}">
                    <a16:creationId xmlns:a16="http://schemas.microsoft.com/office/drawing/2014/main" id="{85739477-2844-61F2-65D6-97023F0319D9}"/>
                  </a:ext>
                </a:extLst>
              </p:cNvPr>
              <p:cNvSpPr txBox="1">
                <a:spLocks noChangeArrowheads="1"/>
              </p:cNvSpPr>
              <p:nvPr/>
            </p:nvSpPr>
            <p:spPr bwMode="auto">
              <a:xfrm>
                <a:off x="2786743" y="3233056"/>
                <a:ext cx="705512"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a:solidFill>
                      <a:srgbClr val="C00000"/>
                    </a:solidFill>
                    <a:latin typeface="+mj-lt"/>
                  </a:rPr>
                  <a:t>200.0’</a:t>
                </a:r>
              </a:p>
            </p:txBody>
          </p:sp>
          <p:sp>
            <p:nvSpPr>
              <p:cNvPr id="20" name="Rectangle 19">
                <a:extLst>
                  <a:ext uri="{FF2B5EF4-FFF2-40B4-BE49-F238E27FC236}">
                    <a16:creationId xmlns:a16="http://schemas.microsoft.com/office/drawing/2014/main" id="{8EE7E036-E2D8-2047-3539-7580B1C30553}"/>
                  </a:ext>
                </a:extLst>
              </p:cNvPr>
              <p:cNvSpPr/>
              <p:nvPr/>
            </p:nvSpPr>
            <p:spPr>
              <a:xfrm>
                <a:off x="1099680" y="1371006"/>
                <a:ext cx="1371347" cy="1692528"/>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accent6">
                      <a:lumMod val="25000"/>
                    </a:schemeClr>
                  </a:solidFill>
                  <a:latin typeface="+mj-lt"/>
                </a:endParaRPr>
              </a:p>
              <a:p>
                <a:pPr algn="ctr" fontAlgn="auto">
                  <a:spcBef>
                    <a:spcPts val="0"/>
                  </a:spcBef>
                  <a:spcAft>
                    <a:spcPts val="0"/>
                  </a:spcAft>
                  <a:defRPr/>
                </a:pPr>
                <a:r>
                  <a:rPr lang="en-US" sz="1400" dirty="0">
                    <a:solidFill>
                      <a:schemeClr val="accent6">
                        <a:lumMod val="25000"/>
                      </a:schemeClr>
                    </a:solidFill>
                    <a:latin typeface="+mj-lt"/>
                  </a:rPr>
                  <a:t>Jones</a:t>
                </a:r>
              </a:p>
              <a:p>
                <a:pPr algn="ctr" fontAlgn="auto">
                  <a:spcBef>
                    <a:spcPts val="0"/>
                  </a:spcBef>
                  <a:spcAft>
                    <a:spcPts val="0"/>
                  </a:spcAft>
                  <a:defRPr/>
                </a:pPr>
                <a:r>
                  <a:rPr lang="en-US" sz="1400" dirty="0">
                    <a:solidFill>
                      <a:schemeClr val="accent6">
                        <a:lumMod val="25000"/>
                      </a:schemeClr>
                    </a:solidFill>
                    <a:latin typeface="+mj-lt"/>
                  </a:rPr>
                  <a:t>W 200.0’ of Lot 7</a:t>
                </a:r>
              </a:p>
              <a:p>
                <a:pPr algn="ctr" fontAlgn="auto">
                  <a:spcBef>
                    <a:spcPts val="0"/>
                  </a:spcBef>
                  <a:spcAft>
                    <a:spcPts val="0"/>
                  </a:spcAft>
                  <a:defRPr/>
                </a:pPr>
                <a:r>
                  <a:rPr lang="en-US" sz="1400" dirty="0">
                    <a:solidFill>
                      <a:schemeClr val="accent6">
                        <a:lumMod val="25000"/>
                      </a:schemeClr>
                    </a:solidFill>
                    <a:latin typeface="+mj-lt"/>
                  </a:rPr>
                  <a:t>(</a:t>
                </a:r>
                <a:r>
                  <a:rPr lang="en-US" sz="1400" dirty="0" err="1">
                    <a:solidFill>
                      <a:schemeClr val="accent6">
                        <a:lumMod val="25000"/>
                      </a:schemeClr>
                    </a:solidFill>
                    <a:latin typeface="+mj-lt"/>
                  </a:rPr>
                  <a:t>sr</a:t>
                </a:r>
                <a:r>
                  <a:rPr lang="en-US" sz="1400" dirty="0">
                    <a:solidFill>
                      <a:schemeClr val="accent6">
                        <a:lumMod val="25000"/>
                      </a:schemeClr>
                    </a:solidFill>
                    <a:latin typeface="+mj-lt"/>
                  </a:rPr>
                  <a:t>)</a:t>
                </a:r>
              </a:p>
            </p:txBody>
          </p:sp>
          <p:sp>
            <p:nvSpPr>
              <p:cNvPr id="21" name="Rectangle 20">
                <a:extLst>
                  <a:ext uri="{FF2B5EF4-FFF2-40B4-BE49-F238E27FC236}">
                    <a16:creationId xmlns:a16="http://schemas.microsoft.com/office/drawing/2014/main" id="{D5712BFE-2924-BE3B-CE8D-A70474E9F11D}"/>
                  </a:ext>
                </a:extLst>
              </p:cNvPr>
              <p:cNvSpPr/>
              <p:nvPr/>
            </p:nvSpPr>
            <p:spPr>
              <a:xfrm>
                <a:off x="2472615" y="1371006"/>
                <a:ext cx="1371347" cy="1692528"/>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accent6">
                      <a:lumMod val="25000"/>
                    </a:schemeClr>
                  </a:solidFill>
                  <a:latin typeface="+mj-lt"/>
                </a:endParaRPr>
              </a:p>
              <a:p>
                <a:pPr algn="ctr" fontAlgn="auto">
                  <a:spcBef>
                    <a:spcPts val="0"/>
                  </a:spcBef>
                  <a:spcAft>
                    <a:spcPts val="0"/>
                  </a:spcAft>
                  <a:defRPr/>
                </a:pPr>
                <a:r>
                  <a:rPr lang="en-US" sz="1400" dirty="0">
                    <a:solidFill>
                      <a:schemeClr val="accent6">
                        <a:lumMod val="25000"/>
                      </a:schemeClr>
                    </a:solidFill>
                    <a:latin typeface="+mj-lt"/>
                  </a:rPr>
                  <a:t>Smith</a:t>
                </a:r>
              </a:p>
              <a:p>
                <a:pPr algn="ctr" fontAlgn="auto">
                  <a:spcBef>
                    <a:spcPts val="0"/>
                  </a:spcBef>
                  <a:spcAft>
                    <a:spcPts val="0"/>
                  </a:spcAft>
                  <a:defRPr/>
                </a:pPr>
                <a:r>
                  <a:rPr lang="en-US" sz="1400" dirty="0">
                    <a:solidFill>
                      <a:schemeClr val="accent6">
                        <a:lumMod val="25000"/>
                      </a:schemeClr>
                    </a:solidFill>
                    <a:latin typeface="+mj-lt"/>
                  </a:rPr>
                  <a:t>E 200.0’</a:t>
                </a:r>
              </a:p>
              <a:p>
                <a:pPr algn="ctr" fontAlgn="auto">
                  <a:spcBef>
                    <a:spcPts val="0"/>
                  </a:spcBef>
                  <a:spcAft>
                    <a:spcPts val="0"/>
                  </a:spcAft>
                  <a:defRPr/>
                </a:pPr>
                <a:r>
                  <a:rPr lang="en-US" sz="1400" dirty="0">
                    <a:solidFill>
                      <a:schemeClr val="accent6">
                        <a:lumMod val="25000"/>
                      </a:schemeClr>
                    </a:solidFill>
                    <a:latin typeface="+mj-lt"/>
                  </a:rPr>
                  <a:t> of Lot 7</a:t>
                </a:r>
              </a:p>
              <a:p>
                <a:pPr algn="ctr" fontAlgn="auto">
                  <a:spcBef>
                    <a:spcPts val="0"/>
                  </a:spcBef>
                  <a:spcAft>
                    <a:spcPts val="0"/>
                  </a:spcAft>
                  <a:defRPr/>
                </a:pPr>
                <a:r>
                  <a:rPr lang="en-US" sz="1400" dirty="0">
                    <a:solidFill>
                      <a:schemeClr val="accent6">
                        <a:lumMod val="25000"/>
                      </a:schemeClr>
                    </a:solidFill>
                    <a:latin typeface="+mj-lt"/>
                  </a:rPr>
                  <a:t>(</a:t>
                </a:r>
                <a:r>
                  <a:rPr lang="en-US" sz="1400" dirty="0" err="1">
                    <a:solidFill>
                      <a:schemeClr val="accent6">
                        <a:lumMod val="25000"/>
                      </a:schemeClr>
                    </a:solidFill>
                    <a:latin typeface="+mj-lt"/>
                  </a:rPr>
                  <a:t>jr</a:t>
                </a:r>
                <a:r>
                  <a:rPr lang="en-US" sz="1400" dirty="0">
                    <a:solidFill>
                      <a:schemeClr val="accent6">
                        <a:lumMod val="25000"/>
                      </a:schemeClr>
                    </a:solidFill>
                    <a:latin typeface="+mj-lt"/>
                  </a:rPr>
                  <a:t>)</a:t>
                </a:r>
              </a:p>
            </p:txBody>
          </p:sp>
          <p:cxnSp>
            <p:nvCxnSpPr>
              <p:cNvPr id="22" name="Straight Connector 21">
                <a:extLst>
                  <a:ext uri="{FF2B5EF4-FFF2-40B4-BE49-F238E27FC236}">
                    <a16:creationId xmlns:a16="http://schemas.microsoft.com/office/drawing/2014/main" id="{8A003F45-C89F-4676-1E63-92443E37D856}"/>
                  </a:ext>
                </a:extLst>
              </p:cNvPr>
              <p:cNvCxnSpPr/>
              <p:nvPr>
                <p:custDataLst>
                  <p:tags r:id="rId1"/>
                </p:custDataLst>
              </p:nvPr>
            </p:nvCxnSpPr>
            <p:spPr>
              <a:xfrm rot="5400000">
                <a:off x="1508104" y="2218065"/>
                <a:ext cx="1687765" cy="0"/>
              </a:xfrm>
              <a:prstGeom prst="line">
                <a:avLst/>
              </a:prstGeom>
              <a:ln w="19050">
                <a:solidFill>
                  <a:schemeClr val="accent6">
                    <a:lumMod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5D2807C-2D1B-A0F4-7D90-1DFDADE37BC0}"/>
                  </a:ext>
                </a:extLst>
              </p:cNvPr>
              <p:cNvCxnSpPr/>
              <p:nvPr/>
            </p:nvCxnSpPr>
            <p:spPr>
              <a:xfrm>
                <a:off x="2340876" y="3084175"/>
                <a:ext cx="0" cy="2953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8B2B84-5950-AA76-C86B-8D1853E766BF}"/>
                  </a:ext>
                </a:extLst>
              </p:cNvPr>
              <p:cNvCxnSpPr/>
              <p:nvPr/>
            </p:nvCxnSpPr>
            <p:spPr>
              <a:xfrm>
                <a:off x="3842374" y="3084175"/>
                <a:ext cx="0" cy="3048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E635A5F-CBC1-E45F-1BEE-352E4F5461BE}"/>
                  </a:ext>
                </a:extLst>
              </p:cNvPr>
              <p:cNvCxnSpPr/>
              <p:nvPr/>
            </p:nvCxnSpPr>
            <p:spPr>
              <a:xfrm>
                <a:off x="2340876" y="3269940"/>
                <a:ext cx="1501498" cy="0"/>
              </a:xfrm>
              <a:prstGeom prst="line">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EEAE89-D642-C669-6C7A-D23AEDAE6A69}"/>
                  </a:ext>
                </a:extLst>
              </p:cNvPr>
              <p:cNvCxnSpPr/>
              <p:nvPr/>
            </p:nvCxnSpPr>
            <p:spPr>
              <a:xfrm flipV="1">
                <a:off x="1088570"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D38AEA-E70D-8CDF-1AA6-7E208AFF91F8}"/>
                  </a:ext>
                </a:extLst>
              </p:cNvPr>
              <p:cNvCxnSpPr/>
              <p:nvPr/>
            </p:nvCxnSpPr>
            <p:spPr>
              <a:xfrm flipV="1">
                <a:off x="3831264"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844653-683D-D514-5D15-FD7C51533146}"/>
                  </a:ext>
                </a:extLst>
              </p:cNvPr>
              <p:cNvCxnSpPr/>
              <p:nvPr/>
            </p:nvCxnSpPr>
            <p:spPr>
              <a:xfrm>
                <a:off x="1088570" y="1077275"/>
                <a:ext cx="2753804"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32">
                <a:extLst>
                  <a:ext uri="{FF2B5EF4-FFF2-40B4-BE49-F238E27FC236}">
                    <a16:creationId xmlns:a16="http://schemas.microsoft.com/office/drawing/2014/main" id="{82D1C6B7-D150-A35C-8AF7-180F1C40047B}"/>
                  </a:ext>
                </a:extLst>
              </p:cNvPr>
              <p:cNvSpPr txBox="1">
                <a:spLocks noChangeArrowheads="1"/>
              </p:cNvSpPr>
              <p:nvPr/>
            </p:nvSpPr>
            <p:spPr bwMode="auto">
              <a:xfrm>
                <a:off x="1828792" y="827614"/>
                <a:ext cx="1263254"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dirty="0">
                    <a:latin typeface="+mj-lt"/>
                  </a:rPr>
                  <a:t>400.0’ record</a:t>
                </a:r>
              </a:p>
              <a:p>
                <a:r>
                  <a:rPr lang="en-US" altLang="en-US" sz="1400" dirty="0">
                    <a:latin typeface="+mj-lt"/>
                  </a:rPr>
                  <a:t>397.0’ actual</a:t>
                </a:r>
              </a:p>
            </p:txBody>
          </p:sp>
          <p:cxnSp>
            <p:nvCxnSpPr>
              <p:cNvPr id="30" name="Straight Arrow Connector 29">
                <a:extLst>
                  <a:ext uri="{FF2B5EF4-FFF2-40B4-BE49-F238E27FC236}">
                    <a16:creationId xmlns:a16="http://schemas.microsoft.com/office/drawing/2014/main" id="{2596EE7C-4308-B507-6E1E-6B5353740D1E}"/>
                  </a:ext>
                </a:extLst>
              </p:cNvPr>
              <p:cNvCxnSpPr/>
              <p:nvPr/>
            </p:nvCxnSpPr>
            <p:spPr>
              <a:xfrm rot="10800000">
                <a:off x="2485312" y="2907936"/>
                <a:ext cx="261889"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FF5C32F-B13D-E824-CB1D-C6F2381BE440}"/>
                  </a:ext>
                </a:extLst>
              </p:cNvPr>
              <p:cNvCxnSpPr/>
              <p:nvPr/>
            </p:nvCxnSpPr>
            <p:spPr>
              <a:xfrm>
                <a:off x="2083749" y="2911111"/>
                <a:ext cx="260302"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5">
                <a:extLst>
                  <a:ext uri="{FF2B5EF4-FFF2-40B4-BE49-F238E27FC236}">
                    <a16:creationId xmlns:a16="http://schemas.microsoft.com/office/drawing/2014/main" id="{D388851B-840B-232B-C31D-8C211B0A892D}"/>
                  </a:ext>
                </a:extLst>
              </p:cNvPr>
              <p:cNvSpPr txBox="1">
                <a:spLocks noChangeArrowheads="1"/>
              </p:cNvSpPr>
              <p:nvPr/>
            </p:nvSpPr>
            <p:spPr bwMode="auto">
              <a:xfrm>
                <a:off x="1687592" y="2739642"/>
                <a:ext cx="482735"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33CC"/>
                    </a:solidFill>
                    <a:latin typeface="+mj-lt"/>
                  </a:rPr>
                  <a:t>3.0’</a:t>
                </a:r>
              </a:p>
            </p:txBody>
          </p:sp>
        </p:grpSp>
        <p:sp>
          <p:nvSpPr>
            <p:cNvPr id="6" name="Rectangle 5">
              <a:extLst>
                <a:ext uri="{FF2B5EF4-FFF2-40B4-BE49-F238E27FC236}">
                  <a16:creationId xmlns:a16="http://schemas.microsoft.com/office/drawing/2014/main" id="{8768B090-83C4-ACB3-AEF3-35D1AC0E582F}"/>
                </a:ext>
              </a:extLst>
            </p:cNvPr>
            <p:cNvSpPr/>
            <p:nvPr/>
          </p:nvSpPr>
          <p:spPr>
            <a:xfrm>
              <a:off x="2570206" y="3080954"/>
              <a:ext cx="535460" cy="214184"/>
            </a:xfrm>
            <a:prstGeom prst="rect">
              <a:avLst/>
            </a:prstGeom>
            <a:solidFill>
              <a:schemeClr val="bg1">
                <a:lumMod val="95000"/>
              </a:schemeClr>
            </a:solidFill>
            <a:ln w="952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33CC"/>
                  </a:solidFill>
                  <a:latin typeface="+mj-lt"/>
                </a:rPr>
                <a:t>Shed</a:t>
              </a:r>
            </a:p>
          </p:txBody>
        </p:sp>
      </p:grpSp>
      <p:grpSp>
        <p:nvGrpSpPr>
          <p:cNvPr id="37" name="Group 36">
            <a:extLst>
              <a:ext uri="{FF2B5EF4-FFF2-40B4-BE49-F238E27FC236}">
                <a16:creationId xmlns:a16="http://schemas.microsoft.com/office/drawing/2014/main" id="{90A881A0-1915-66F8-3FEC-6F6556D4B22C}"/>
              </a:ext>
            </a:extLst>
          </p:cNvPr>
          <p:cNvGrpSpPr/>
          <p:nvPr/>
        </p:nvGrpSpPr>
        <p:grpSpPr>
          <a:xfrm>
            <a:off x="4804231" y="2670816"/>
            <a:ext cx="2755900" cy="2712859"/>
            <a:chOff x="4804231" y="2242447"/>
            <a:chExt cx="2755900" cy="2712859"/>
          </a:xfrm>
        </p:grpSpPr>
        <p:grpSp>
          <p:nvGrpSpPr>
            <p:cNvPr id="2" name="Group 21">
              <a:extLst>
                <a:ext uri="{FF2B5EF4-FFF2-40B4-BE49-F238E27FC236}">
                  <a16:creationId xmlns:a16="http://schemas.microsoft.com/office/drawing/2014/main" id="{0C9EA5A1-E796-3A9F-3663-CC96C5311841}"/>
                </a:ext>
              </a:extLst>
            </p:cNvPr>
            <p:cNvGrpSpPr>
              <a:grpSpLocks/>
            </p:cNvGrpSpPr>
            <p:nvPr/>
          </p:nvGrpSpPr>
          <p:grpSpPr bwMode="auto">
            <a:xfrm>
              <a:off x="4804231" y="2242447"/>
              <a:ext cx="2755900" cy="2712859"/>
              <a:chOff x="1088570" y="827614"/>
              <a:chExt cx="2755392" cy="2713265"/>
            </a:xfrm>
          </p:grpSpPr>
          <p:sp>
            <p:nvSpPr>
              <p:cNvPr id="3" name="TextBox 22">
                <a:extLst>
                  <a:ext uri="{FF2B5EF4-FFF2-40B4-BE49-F238E27FC236}">
                    <a16:creationId xmlns:a16="http://schemas.microsoft.com/office/drawing/2014/main" id="{0550DC86-D1B3-CCFD-3B79-99DA99E4941C}"/>
                  </a:ext>
                </a:extLst>
              </p:cNvPr>
              <p:cNvSpPr txBox="1">
                <a:spLocks noChangeArrowheads="1"/>
              </p:cNvSpPr>
              <p:nvPr/>
            </p:nvSpPr>
            <p:spPr bwMode="auto">
              <a:xfrm>
                <a:off x="2786743" y="3233056"/>
                <a:ext cx="651020" cy="3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dirty="0">
                    <a:solidFill>
                      <a:srgbClr val="C00000"/>
                    </a:solidFill>
                    <a:latin typeface="+mj-lt"/>
                  </a:rPr>
                  <a:t>197.0’</a:t>
                </a:r>
              </a:p>
            </p:txBody>
          </p:sp>
          <p:sp>
            <p:nvSpPr>
              <p:cNvPr id="4" name="Rectangle 3">
                <a:extLst>
                  <a:ext uri="{FF2B5EF4-FFF2-40B4-BE49-F238E27FC236}">
                    <a16:creationId xmlns:a16="http://schemas.microsoft.com/office/drawing/2014/main" id="{067E638E-1F0C-BD36-E8D1-0EC9039D630D}"/>
                  </a:ext>
                </a:extLst>
              </p:cNvPr>
              <p:cNvSpPr/>
              <p:nvPr/>
            </p:nvSpPr>
            <p:spPr>
              <a:xfrm>
                <a:off x="1099680" y="1371006"/>
                <a:ext cx="1371347" cy="1692528"/>
              </a:xfrm>
              <a:prstGeom prst="rect">
                <a:avLst/>
              </a:prstGeom>
              <a:solidFill>
                <a:schemeClr val="bg1">
                  <a:lumMod val="60000"/>
                  <a:lumOff val="4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accent6">
                      <a:lumMod val="25000"/>
                    </a:schemeClr>
                  </a:solidFill>
                  <a:latin typeface="+mj-lt"/>
                </a:endParaRPr>
              </a:p>
              <a:p>
                <a:pPr algn="ctr" fontAlgn="auto">
                  <a:spcBef>
                    <a:spcPts val="0"/>
                  </a:spcBef>
                  <a:spcAft>
                    <a:spcPts val="0"/>
                  </a:spcAft>
                  <a:defRPr/>
                </a:pPr>
                <a:r>
                  <a:rPr lang="en-US" sz="1400" dirty="0">
                    <a:solidFill>
                      <a:schemeClr val="accent6">
                        <a:lumMod val="25000"/>
                      </a:schemeClr>
                    </a:solidFill>
                    <a:latin typeface="+mj-lt"/>
                  </a:rPr>
                  <a:t>Jones</a:t>
                </a:r>
              </a:p>
              <a:p>
                <a:pPr algn="ctr" fontAlgn="auto">
                  <a:spcBef>
                    <a:spcPts val="0"/>
                  </a:spcBef>
                  <a:spcAft>
                    <a:spcPts val="0"/>
                  </a:spcAft>
                  <a:defRPr/>
                </a:pPr>
                <a:r>
                  <a:rPr lang="en-US" sz="1400" dirty="0">
                    <a:solidFill>
                      <a:schemeClr val="accent6">
                        <a:lumMod val="25000"/>
                      </a:schemeClr>
                    </a:solidFill>
                    <a:latin typeface="+mj-lt"/>
                  </a:rPr>
                  <a:t>W 200.0’ of</a:t>
                </a:r>
              </a:p>
              <a:p>
                <a:pPr algn="ctr" fontAlgn="auto">
                  <a:spcBef>
                    <a:spcPts val="0"/>
                  </a:spcBef>
                  <a:spcAft>
                    <a:spcPts val="0"/>
                  </a:spcAft>
                  <a:defRPr/>
                </a:pPr>
                <a:r>
                  <a:rPr lang="en-US" sz="1400" dirty="0">
                    <a:solidFill>
                      <a:schemeClr val="accent6">
                        <a:lumMod val="25000"/>
                      </a:schemeClr>
                    </a:solidFill>
                    <a:latin typeface="+mj-lt"/>
                  </a:rPr>
                  <a:t>Lot 7</a:t>
                </a:r>
              </a:p>
              <a:p>
                <a:pPr algn="ctr" fontAlgn="auto">
                  <a:spcBef>
                    <a:spcPts val="0"/>
                  </a:spcBef>
                  <a:spcAft>
                    <a:spcPts val="0"/>
                  </a:spcAft>
                  <a:defRPr/>
                </a:pPr>
                <a:r>
                  <a:rPr lang="en-US" sz="1400" dirty="0">
                    <a:solidFill>
                      <a:schemeClr val="accent6">
                        <a:lumMod val="25000"/>
                      </a:schemeClr>
                    </a:solidFill>
                    <a:latin typeface="+mj-lt"/>
                  </a:rPr>
                  <a:t>(</a:t>
                </a:r>
                <a:r>
                  <a:rPr lang="en-US" sz="1400" dirty="0" err="1">
                    <a:solidFill>
                      <a:schemeClr val="accent6">
                        <a:lumMod val="25000"/>
                      </a:schemeClr>
                    </a:solidFill>
                    <a:latin typeface="+mj-lt"/>
                  </a:rPr>
                  <a:t>sr</a:t>
                </a:r>
                <a:r>
                  <a:rPr lang="en-US" sz="1400" dirty="0">
                    <a:solidFill>
                      <a:schemeClr val="accent6">
                        <a:lumMod val="25000"/>
                      </a:schemeClr>
                    </a:solidFill>
                    <a:latin typeface="+mj-lt"/>
                  </a:rPr>
                  <a:t>)</a:t>
                </a:r>
              </a:p>
            </p:txBody>
          </p:sp>
          <p:sp>
            <p:nvSpPr>
              <p:cNvPr id="5" name="Rectangle 4">
                <a:extLst>
                  <a:ext uri="{FF2B5EF4-FFF2-40B4-BE49-F238E27FC236}">
                    <a16:creationId xmlns:a16="http://schemas.microsoft.com/office/drawing/2014/main" id="{CD15BC24-3417-82E7-D74D-23DE1B167A5A}"/>
                  </a:ext>
                </a:extLst>
              </p:cNvPr>
              <p:cNvSpPr/>
              <p:nvPr/>
            </p:nvSpPr>
            <p:spPr>
              <a:xfrm>
                <a:off x="2472615" y="1371006"/>
                <a:ext cx="1371347" cy="1692528"/>
              </a:xfrm>
              <a:prstGeom prst="rect">
                <a:avLst/>
              </a:prstGeom>
              <a:solidFill>
                <a:schemeClr val="bg2">
                  <a:lumMod val="40000"/>
                  <a:lumOff val="60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accent6">
                      <a:lumMod val="25000"/>
                    </a:schemeClr>
                  </a:solidFill>
                  <a:latin typeface="+mj-lt"/>
                </a:endParaRPr>
              </a:p>
              <a:p>
                <a:pPr algn="ctr" fontAlgn="auto">
                  <a:spcBef>
                    <a:spcPts val="0"/>
                  </a:spcBef>
                  <a:spcAft>
                    <a:spcPts val="0"/>
                  </a:spcAft>
                  <a:defRPr/>
                </a:pPr>
                <a:r>
                  <a:rPr lang="en-US" sz="1400" dirty="0">
                    <a:solidFill>
                      <a:schemeClr val="accent6">
                        <a:lumMod val="25000"/>
                      </a:schemeClr>
                    </a:solidFill>
                    <a:latin typeface="+mj-lt"/>
                  </a:rPr>
                  <a:t>Smith</a:t>
                </a:r>
              </a:p>
              <a:p>
                <a:pPr algn="ctr" fontAlgn="auto">
                  <a:spcBef>
                    <a:spcPts val="0"/>
                  </a:spcBef>
                  <a:spcAft>
                    <a:spcPts val="0"/>
                  </a:spcAft>
                  <a:defRPr/>
                </a:pPr>
                <a:r>
                  <a:rPr lang="en-US" sz="1400" dirty="0">
                    <a:solidFill>
                      <a:schemeClr val="accent6">
                        <a:lumMod val="25000"/>
                      </a:schemeClr>
                    </a:solidFill>
                    <a:latin typeface="+mj-lt"/>
                  </a:rPr>
                  <a:t>Lot 7 except the W 200.0’</a:t>
                </a:r>
              </a:p>
              <a:p>
                <a:pPr algn="ctr" fontAlgn="auto">
                  <a:spcBef>
                    <a:spcPts val="0"/>
                  </a:spcBef>
                  <a:spcAft>
                    <a:spcPts val="0"/>
                  </a:spcAft>
                  <a:defRPr/>
                </a:pPr>
                <a:r>
                  <a:rPr lang="en-US" sz="1400" dirty="0">
                    <a:solidFill>
                      <a:schemeClr val="accent6">
                        <a:lumMod val="25000"/>
                      </a:schemeClr>
                    </a:solidFill>
                    <a:latin typeface="+mj-lt"/>
                  </a:rPr>
                  <a:t>(</a:t>
                </a:r>
                <a:r>
                  <a:rPr lang="en-US" sz="1400" dirty="0" err="1">
                    <a:solidFill>
                      <a:schemeClr val="accent6">
                        <a:lumMod val="25000"/>
                      </a:schemeClr>
                    </a:solidFill>
                    <a:latin typeface="+mj-lt"/>
                  </a:rPr>
                  <a:t>jr</a:t>
                </a:r>
                <a:r>
                  <a:rPr lang="en-US" sz="1400" dirty="0">
                    <a:solidFill>
                      <a:schemeClr val="accent6">
                        <a:lumMod val="25000"/>
                      </a:schemeClr>
                    </a:solidFill>
                    <a:latin typeface="+mj-lt"/>
                  </a:rPr>
                  <a:t>)</a:t>
                </a:r>
              </a:p>
            </p:txBody>
          </p:sp>
          <p:cxnSp>
            <p:nvCxnSpPr>
              <p:cNvPr id="7" name="Straight Connector 6">
                <a:extLst>
                  <a:ext uri="{FF2B5EF4-FFF2-40B4-BE49-F238E27FC236}">
                    <a16:creationId xmlns:a16="http://schemas.microsoft.com/office/drawing/2014/main" id="{EC866DE7-34F0-FD51-0CCF-3DB6BD40E1FE}"/>
                  </a:ext>
                </a:extLst>
              </p:cNvPr>
              <p:cNvCxnSpPr/>
              <p:nvPr/>
            </p:nvCxnSpPr>
            <p:spPr>
              <a:xfrm>
                <a:off x="2464222" y="3084175"/>
                <a:ext cx="0" cy="2953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F2A1BE-AE5C-99F5-6FE6-0B619A3654ED}"/>
                  </a:ext>
                </a:extLst>
              </p:cNvPr>
              <p:cNvCxnSpPr/>
              <p:nvPr/>
            </p:nvCxnSpPr>
            <p:spPr>
              <a:xfrm>
                <a:off x="3842374" y="3084175"/>
                <a:ext cx="0" cy="3048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96A447-EA57-DDFA-391F-F786434D4451}"/>
                  </a:ext>
                </a:extLst>
              </p:cNvPr>
              <p:cNvCxnSpPr>
                <a:cxnSpLocks/>
              </p:cNvCxnSpPr>
              <p:nvPr/>
            </p:nvCxnSpPr>
            <p:spPr>
              <a:xfrm>
                <a:off x="2467694" y="3269940"/>
                <a:ext cx="1374681" cy="0"/>
              </a:xfrm>
              <a:prstGeom prst="line">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7EA42C-5975-B4F0-25D8-B94AA224A6B9}"/>
                  </a:ext>
                </a:extLst>
              </p:cNvPr>
              <p:cNvCxnSpPr/>
              <p:nvPr/>
            </p:nvCxnSpPr>
            <p:spPr>
              <a:xfrm flipV="1">
                <a:off x="1088570"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4225DD-42FB-7CFE-0113-B1BB28E54632}"/>
                  </a:ext>
                </a:extLst>
              </p:cNvPr>
              <p:cNvCxnSpPr/>
              <p:nvPr/>
            </p:nvCxnSpPr>
            <p:spPr>
              <a:xfrm flipV="1">
                <a:off x="3831264" y="989949"/>
                <a:ext cx="0" cy="3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58107D-D1A4-7C23-9609-FEE2F9AEE613}"/>
                  </a:ext>
                </a:extLst>
              </p:cNvPr>
              <p:cNvCxnSpPr/>
              <p:nvPr/>
            </p:nvCxnSpPr>
            <p:spPr>
              <a:xfrm>
                <a:off x="1088570" y="1077275"/>
                <a:ext cx="2753804"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32">
                <a:extLst>
                  <a:ext uri="{FF2B5EF4-FFF2-40B4-BE49-F238E27FC236}">
                    <a16:creationId xmlns:a16="http://schemas.microsoft.com/office/drawing/2014/main" id="{1713ECEA-FF00-4248-CEF5-34D3B9CAB1AD}"/>
                  </a:ext>
                </a:extLst>
              </p:cNvPr>
              <p:cNvSpPr txBox="1">
                <a:spLocks noChangeArrowheads="1"/>
              </p:cNvSpPr>
              <p:nvPr/>
            </p:nvSpPr>
            <p:spPr bwMode="auto">
              <a:xfrm>
                <a:off x="1828792" y="827614"/>
                <a:ext cx="1263254"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400" dirty="0">
                    <a:latin typeface="+mj-lt"/>
                  </a:rPr>
                  <a:t>400.0’ record</a:t>
                </a:r>
              </a:p>
              <a:p>
                <a:r>
                  <a:rPr lang="en-US" altLang="en-US" sz="1400" dirty="0">
                    <a:latin typeface="+mj-lt"/>
                  </a:rPr>
                  <a:t>397.0’ actual</a:t>
                </a:r>
              </a:p>
            </p:txBody>
          </p:sp>
        </p:grpSp>
        <p:sp>
          <p:nvSpPr>
            <p:cNvPr id="15" name="Rectangle 14">
              <a:extLst>
                <a:ext uri="{FF2B5EF4-FFF2-40B4-BE49-F238E27FC236}">
                  <a16:creationId xmlns:a16="http://schemas.microsoft.com/office/drawing/2014/main" id="{A3F674BD-AFA5-9AFA-B1AB-3421DD77E6DC}"/>
                </a:ext>
              </a:extLst>
            </p:cNvPr>
            <p:cNvSpPr/>
            <p:nvPr/>
          </p:nvSpPr>
          <p:spPr>
            <a:xfrm>
              <a:off x="6083642" y="3085070"/>
              <a:ext cx="535460" cy="214184"/>
            </a:xfrm>
            <a:prstGeom prst="rect">
              <a:avLst/>
            </a:prstGeom>
            <a:solidFill>
              <a:schemeClr val="bg1">
                <a:lumMod val="95000"/>
              </a:schemeClr>
            </a:solidFill>
            <a:ln w="952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33CC"/>
                  </a:solidFill>
                  <a:latin typeface="+mj-lt"/>
                </a:rPr>
                <a:t>Shed</a:t>
              </a:r>
            </a:p>
          </p:txBody>
        </p:sp>
        <p:cxnSp>
          <p:nvCxnSpPr>
            <p:cNvPr id="17" name="Straight Arrow Connector 16">
              <a:extLst>
                <a:ext uri="{FF2B5EF4-FFF2-40B4-BE49-F238E27FC236}">
                  <a16:creationId xmlns:a16="http://schemas.microsoft.com/office/drawing/2014/main" id="{62BA16CD-7954-1375-7521-758C78E82A3B}"/>
                </a:ext>
              </a:extLst>
            </p:cNvPr>
            <p:cNvCxnSpPr>
              <a:cxnSpLocks/>
            </p:cNvCxnSpPr>
            <p:nvPr/>
          </p:nvCxnSpPr>
          <p:spPr bwMode="auto">
            <a:xfrm>
              <a:off x="5813916" y="2999522"/>
              <a:ext cx="26035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5">
              <a:extLst>
                <a:ext uri="{FF2B5EF4-FFF2-40B4-BE49-F238E27FC236}">
                  <a16:creationId xmlns:a16="http://schemas.microsoft.com/office/drawing/2014/main" id="{F705E497-CF92-1F15-4A35-7CC764A644A8}"/>
                </a:ext>
              </a:extLst>
            </p:cNvPr>
            <p:cNvSpPr txBox="1">
              <a:spLocks noChangeArrowheads="1"/>
            </p:cNvSpPr>
            <p:nvPr/>
          </p:nvSpPr>
          <p:spPr bwMode="auto">
            <a:xfrm>
              <a:off x="5417686" y="2832392"/>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33CC"/>
                  </a:solidFill>
                  <a:latin typeface="+mj-lt"/>
                </a:rPr>
                <a:t>3.0’</a:t>
              </a:r>
            </a:p>
          </p:txBody>
        </p:sp>
        <p:cxnSp>
          <p:nvCxnSpPr>
            <p:cNvPr id="34" name="Straight Arrow Connector 33">
              <a:extLst>
                <a:ext uri="{FF2B5EF4-FFF2-40B4-BE49-F238E27FC236}">
                  <a16:creationId xmlns:a16="http://schemas.microsoft.com/office/drawing/2014/main" id="{2951A577-33C7-70FC-4FA1-0AED60F81827}"/>
                </a:ext>
              </a:extLst>
            </p:cNvPr>
            <p:cNvCxnSpPr>
              <a:cxnSpLocks/>
            </p:cNvCxnSpPr>
            <p:nvPr/>
          </p:nvCxnSpPr>
          <p:spPr bwMode="auto">
            <a:xfrm rot="10800000">
              <a:off x="6182596" y="2999522"/>
              <a:ext cx="26193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5B5422-6477-3B88-AAE0-4483D1F87A3D}"/>
                </a:ext>
              </a:extLst>
            </p:cNvPr>
            <p:cNvCxnSpPr>
              <a:cxnSpLocks/>
            </p:cNvCxnSpPr>
            <p:nvPr/>
          </p:nvCxnSpPr>
          <p:spPr>
            <a:xfrm>
              <a:off x="6082040" y="2943299"/>
              <a:ext cx="1602" cy="10972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6157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5">
            <a:extLst>
              <a:ext uri="{FF2B5EF4-FFF2-40B4-BE49-F238E27FC236}">
                <a16:creationId xmlns:a16="http://schemas.microsoft.com/office/drawing/2014/main" id="{9DA5AB73-8A83-A399-C1A7-58180536CF32}"/>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7168D452-F879-E604-FAB0-4011113D561E}"/>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5. Wis Requirements</a:t>
            </a:r>
          </a:p>
          <a:p>
            <a:pPr lvl="1" fontAlgn="auto">
              <a:spcAft>
                <a:spcPts val="0"/>
              </a:spcAft>
              <a:defRPr/>
            </a:pPr>
            <a:r>
              <a:rPr lang="en-US" dirty="0">
                <a:solidFill>
                  <a:schemeClr val="tx1">
                    <a:lumMod val="85000"/>
                    <a:lumOff val="15000"/>
                  </a:schemeClr>
                </a:solidFill>
              </a:rPr>
              <a:t>b. Requirements </a:t>
            </a:r>
          </a:p>
          <a:p>
            <a:pPr lvl="3" fontAlgn="auto">
              <a:spcAft>
                <a:spcPts val="0"/>
              </a:spcAft>
              <a:defRPr/>
            </a:pPr>
            <a:r>
              <a:rPr lang="en-US" dirty="0"/>
              <a:t>Must adverse possession be intentional?</a:t>
            </a:r>
          </a:p>
          <a:p>
            <a:pPr lvl="4">
              <a:defRPr/>
            </a:pPr>
            <a:r>
              <a:rPr lang="en-US" dirty="0"/>
              <a:t>"The harsh result of this rule soon became apparent in many jurisdictions and courts began to hold that land could be acquired by adverse possession, </a:t>
            </a:r>
            <a:r>
              <a:rPr lang="en-US" dirty="0">
                <a:highlight>
                  <a:srgbClr val="FFFF00"/>
                </a:highlight>
              </a:rPr>
              <a:t>even though adverse intent was absent</a:t>
            </a:r>
            <a:r>
              <a:rPr lang="en-US" dirty="0"/>
              <a:t>, if the true owner acquiesced in such possession for a period of twenty years."</a:t>
            </a:r>
          </a:p>
          <a:p>
            <a:pPr lvl="5">
              <a:defRPr/>
            </a:pPr>
            <a:r>
              <a:rPr lang="en-US" sz="1600" i="1" dirty="0" err="1"/>
              <a:t>Buza</a:t>
            </a:r>
            <a:r>
              <a:rPr lang="en-US" sz="1600" i="1" dirty="0"/>
              <a:t> v. </a:t>
            </a:r>
            <a:r>
              <a:rPr lang="en-US" sz="1600" i="1" dirty="0" err="1"/>
              <a:t>Wojtalewicz</a:t>
            </a:r>
            <a:r>
              <a:rPr lang="en-US" sz="1600" dirty="0"/>
              <a:t>, 180 NW 2d 556 - Wis: Supreme Court 1970</a:t>
            </a:r>
          </a:p>
          <a:p>
            <a:pPr lvl="4">
              <a:defRPr/>
            </a:pPr>
            <a:r>
              <a:rPr lang="en-US" sz="1400" dirty="0"/>
              <a:t> </a:t>
            </a:r>
          </a:p>
          <a:p>
            <a:pPr lvl="3" fontAlgn="auto">
              <a:spcAft>
                <a:spcPts val="0"/>
              </a:spcAft>
              <a:defRPr/>
            </a:pPr>
            <a:r>
              <a:rPr lang="en-US" dirty="0"/>
              <a:t>What does “usually cultivated or improved” include?</a:t>
            </a:r>
          </a:p>
          <a:p>
            <a:pPr lvl="4" fontAlgn="auto">
              <a:spcAft>
                <a:spcPts val="0"/>
              </a:spcAft>
              <a:defRPr/>
            </a:pPr>
            <a:r>
              <a:rPr lang="en-US" dirty="0"/>
              <a:t>"Improvement doesn’t necessarily have to add value to the land. </a:t>
            </a:r>
          </a:p>
          <a:p>
            <a:pPr lvl="4" fontAlgn="auto">
              <a:spcAft>
                <a:spcPts val="0"/>
              </a:spcAft>
              <a:defRPr/>
            </a:pPr>
            <a:r>
              <a:rPr lang="en-US" dirty="0"/>
              <a:t>May just involve changing nature of land so could be visually apparent to owner someone else was using it."</a:t>
            </a:r>
          </a:p>
          <a:p>
            <a:pPr lvl="5">
              <a:defRPr/>
            </a:pPr>
            <a:r>
              <a:rPr lang="en-US" sz="1600" i="1" dirty="0" err="1"/>
              <a:t>Kruckenberg</a:t>
            </a:r>
            <a:r>
              <a:rPr lang="en-US" sz="1600" i="1" dirty="0"/>
              <a:t> v. </a:t>
            </a:r>
            <a:r>
              <a:rPr lang="en-US" sz="1600" i="1" dirty="0" err="1"/>
              <a:t>Krukar</a:t>
            </a:r>
            <a:r>
              <a:rPr lang="en-US" sz="1600" dirty="0"/>
              <a:t>, 903 NW 2d 164 - Wis: Court of Appeals 2017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a:extLst>
              <a:ext uri="{FF2B5EF4-FFF2-40B4-BE49-F238E27FC236}">
                <a16:creationId xmlns:a16="http://schemas.microsoft.com/office/drawing/2014/main" id="{428C2726-1CB6-8FEC-3ECD-1B7857CBB0EB}"/>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CD4299CB-81DC-569C-41F1-87E97E39CAC5}"/>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6. Protected Parties</a:t>
            </a:r>
          </a:p>
          <a:p>
            <a:pPr lvl="1">
              <a:defRPr/>
            </a:pPr>
            <a:r>
              <a:rPr lang="en-US" dirty="0"/>
              <a:t>A. Who?</a:t>
            </a:r>
          </a:p>
          <a:p>
            <a:pPr lvl="2">
              <a:defRPr/>
            </a:pPr>
            <a:r>
              <a:rPr lang="en-US" dirty="0"/>
              <a:t>Law protects title holders who are unable to defend their rights. </a:t>
            </a:r>
          </a:p>
          <a:p>
            <a:pPr lvl="2">
              <a:defRPr/>
            </a:pPr>
            <a:r>
              <a:rPr lang="en-US" dirty="0"/>
              <a:t>Includes parties with a handicap which prevents their recognizing that rights are in jeopardy. </a:t>
            </a:r>
          </a:p>
          <a:p>
            <a:pPr lvl="3">
              <a:defRPr/>
            </a:pPr>
            <a:r>
              <a:rPr lang="en-US" dirty="0"/>
              <a:t>If handicap is removed, so is protection.</a:t>
            </a:r>
          </a:p>
          <a:p>
            <a:pPr lvl="4">
              <a:defRPr/>
            </a:pPr>
            <a:r>
              <a:rPr lang="en-US" dirty="0"/>
              <a:t>Ex: Minor gaining ownership thru inheritance.</a:t>
            </a:r>
          </a:p>
          <a:p>
            <a:pPr lvl="5">
              <a:defRPr/>
            </a:pPr>
            <a:r>
              <a:rPr lang="en-US" sz="1600" dirty="0"/>
              <a:t>Protected until no longer a minor.</a:t>
            </a:r>
          </a:p>
          <a:p>
            <a:pPr lvl="2">
              <a:spcBef>
                <a:spcPts val="700"/>
              </a:spcBef>
              <a:defRPr/>
            </a:pPr>
            <a:endParaRPr lang="en-US" dirty="0"/>
          </a:p>
          <a:p>
            <a:pPr lvl="2">
              <a:spcBef>
                <a:spcPts val="700"/>
              </a:spcBef>
              <a:defRPr/>
            </a:pPr>
            <a:r>
              <a:rPr lang="en-US" dirty="0"/>
              <a:t>Wis State Stat §893.17 </a:t>
            </a:r>
          </a:p>
          <a:p>
            <a:pPr lvl="3">
              <a:defRPr/>
            </a:pPr>
            <a:r>
              <a:rPr lang="en-US" dirty="0"/>
              <a:t>(a) Person is under age of 18 years.</a:t>
            </a:r>
          </a:p>
          <a:p>
            <a:pPr lvl="3">
              <a:defRPr/>
            </a:pPr>
            <a:r>
              <a:rPr lang="en-US" dirty="0"/>
              <a:t>(b) Person is insane.</a:t>
            </a:r>
          </a:p>
          <a:p>
            <a:pPr lvl="3">
              <a:defRPr/>
            </a:pPr>
            <a:r>
              <a:rPr lang="en-US" dirty="0"/>
              <a:t>(c) Person imprisoned ... for a term less than life.</a:t>
            </a:r>
          </a:p>
          <a:p>
            <a:pPr lvl="3">
              <a:defRPr/>
            </a:pPr>
            <a:endParaRPr lang="en-US" dirty="0"/>
          </a:p>
          <a:p>
            <a:pPr lvl="3">
              <a:defRPr/>
            </a:pPr>
            <a:endParaRPr lang="en-US" dirty="0"/>
          </a:p>
          <a:p>
            <a:pPr lvl="2" fontAlgn="auto">
              <a:spcAft>
                <a:spcPts val="0"/>
              </a:spcAft>
              <a:defRPr/>
            </a:pPr>
            <a:endParaRPr lang="en-US" dirty="0"/>
          </a:p>
          <a:p>
            <a:pPr lvl="2" fontAlgn="auto">
              <a:spcAft>
                <a:spcPts val="0"/>
              </a:spcAft>
              <a:defRPr/>
            </a:pPr>
            <a:endParaRPr lang="en-US" dirty="0"/>
          </a:p>
        </p:txBody>
      </p:sp>
      <p:pic>
        <p:nvPicPr>
          <p:cNvPr id="71684" name="Picture 3" descr="C:\Users\jmahun\AppData\Local\Microsoft\Windows\Temporary Internet Files\Content.IE5\B43FCDJ0\MC900349091[1].wmf">
            <a:extLst>
              <a:ext uri="{FF2B5EF4-FFF2-40B4-BE49-F238E27FC236}">
                <a16:creationId xmlns:a16="http://schemas.microsoft.com/office/drawing/2014/main" id="{31549746-3A2A-EC83-CF8C-5CA23AA1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127" y="3105724"/>
            <a:ext cx="641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C:\Users\jmahun\AppData\Local\Temp\Temporary Internet Files\Content.IE5\CES3BGFK\MM900286736[1].gif">
            <a:extLst>
              <a:ext uri="{FF2B5EF4-FFF2-40B4-BE49-F238E27FC236}">
                <a16:creationId xmlns:a16="http://schemas.microsoft.com/office/drawing/2014/main" id="{737B60A3-75E5-2C37-674E-E0B1B45E076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9578" y="3920364"/>
            <a:ext cx="828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a:extLst>
              <a:ext uri="{FF2B5EF4-FFF2-40B4-BE49-F238E27FC236}">
                <a16:creationId xmlns:a16="http://schemas.microsoft.com/office/drawing/2014/main" id="{43AAD8EF-730F-4276-A2ED-E2A86375B57A}"/>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4E9A534A-9F92-1522-037D-FA2CA7B0FC3D}"/>
              </a:ext>
            </a:extLst>
          </p:cNvPr>
          <p:cNvSpPr>
            <a:spLocks noGrp="1"/>
          </p:cNvSpPr>
          <p:nvPr>
            <p:ph idx="1"/>
          </p:nvPr>
        </p:nvSpPr>
        <p:spPr>
          <a:xfrm>
            <a:off x="744573" y="1134080"/>
            <a:ext cx="7737231" cy="4860758"/>
          </a:xfrm>
        </p:spPr>
        <p:txBody>
          <a:bodyPr rtlCol="0">
            <a:normAutofit/>
          </a:bodyPr>
          <a:lstStyle/>
          <a:p>
            <a:pPr fontAlgn="auto">
              <a:spcAft>
                <a:spcPts val="0"/>
              </a:spcAft>
              <a:defRPr/>
            </a:pPr>
            <a:r>
              <a:rPr lang="en-US" dirty="0">
                <a:solidFill>
                  <a:schemeClr val="tx1">
                    <a:lumMod val="85000"/>
                    <a:lumOff val="15000"/>
                  </a:schemeClr>
                </a:solidFill>
              </a:rPr>
              <a:t>6. Protected Parties</a:t>
            </a:r>
          </a:p>
          <a:p>
            <a:pPr lvl="1">
              <a:spcBef>
                <a:spcPts val="800"/>
              </a:spcBef>
              <a:defRPr/>
            </a:pPr>
            <a:r>
              <a:rPr lang="en-US" dirty="0"/>
              <a:t>Wis State Stat §893.33(5) </a:t>
            </a:r>
          </a:p>
          <a:p>
            <a:pPr lvl="2">
              <a:spcBef>
                <a:spcPts val="800"/>
              </a:spcBef>
              <a:defRPr/>
            </a:pPr>
            <a:r>
              <a:rPr lang="en-US" dirty="0"/>
              <a:t>Railroad corporations, Public service corporations, and electric cooperative </a:t>
            </a:r>
          </a:p>
          <a:p>
            <a:pPr lvl="1" fontAlgn="auto">
              <a:spcAft>
                <a:spcPts val="0"/>
              </a:spcAft>
              <a:defRPr/>
            </a:pPr>
            <a:endParaRPr lang="en-US" dirty="0"/>
          </a:p>
          <a:p>
            <a:pPr lvl="2" fontAlgn="auto">
              <a:spcAft>
                <a:spcPts val="0"/>
              </a:spcAft>
              <a:defRPr/>
            </a:pPr>
            <a:endParaRPr lang="en-US" dirty="0"/>
          </a:p>
          <a:p>
            <a:pPr lvl="2" fontAlgn="auto">
              <a:spcAft>
                <a:spcPts val="0"/>
              </a:spcAft>
              <a:defRPr/>
            </a:pPr>
            <a:endParaRPr lang="en-US" dirty="0"/>
          </a:p>
          <a:p>
            <a:pPr lvl="1">
              <a:defRPr/>
            </a:pPr>
            <a:r>
              <a:rPr lang="en-US" dirty="0"/>
              <a:t>Tolling - the period during which an adverse claim cannot run due to a handicap.</a:t>
            </a:r>
          </a:p>
          <a:p>
            <a:pPr lvl="2">
              <a:defRPr/>
            </a:pPr>
            <a:r>
              <a:rPr lang="en-US" dirty="0"/>
              <a:t>Is an interruption, not cancellation</a:t>
            </a:r>
          </a:p>
        </p:txBody>
      </p:sp>
      <p:pic>
        <p:nvPicPr>
          <p:cNvPr id="73732" name="Picture 4" descr="C:\Users\jmahun\AppData\Local\Temp\Temporary Internet Files\Content.IE5\XW0HWRIJ\MC900320930[1].wmf">
            <a:extLst>
              <a:ext uri="{FF2B5EF4-FFF2-40B4-BE49-F238E27FC236}">
                <a16:creationId xmlns:a16="http://schemas.microsoft.com/office/drawing/2014/main" id="{EF1B36BF-9995-C285-4F5C-76494264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636" y="2523181"/>
            <a:ext cx="13160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7" descr="C:\Users\jmahun\AppData\Local\Temp\Temporary Internet Files\Content.IE5\1ST4X3Z3\MC900382571[1].jpg">
            <a:extLst>
              <a:ext uri="{FF2B5EF4-FFF2-40B4-BE49-F238E27FC236}">
                <a16:creationId xmlns:a16="http://schemas.microsoft.com/office/drawing/2014/main" id="{D94C3D0B-50CB-FE11-92A8-E761FC2AC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914" y="2314962"/>
            <a:ext cx="10922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a:extLst>
              <a:ext uri="{FF2B5EF4-FFF2-40B4-BE49-F238E27FC236}">
                <a16:creationId xmlns:a16="http://schemas.microsoft.com/office/drawing/2014/main" id="{46147E09-F7E5-226F-2099-76EBF05ACF54}"/>
              </a:ext>
            </a:extLst>
          </p:cNvPr>
          <p:cNvGrpSpPr/>
          <p:nvPr/>
        </p:nvGrpSpPr>
        <p:grpSpPr>
          <a:xfrm>
            <a:off x="1673843" y="4798174"/>
            <a:ext cx="2127584" cy="1336606"/>
            <a:chOff x="1960168" y="4798174"/>
            <a:chExt cx="2127584" cy="1336606"/>
          </a:xfrm>
        </p:grpSpPr>
        <p:sp>
          <p:nvSpPr>
            <p:cNvPr id="22" name="Rectangle 21">
              <a:extLst>
                <a:ext uri="{FF2B5EF4-FFF2-40B4-BE49-F238E27FC236}">
                  <a16:creationId xmlns:a16="http://schemas.microsoft.com/office/drawing/2014/main" id="{1F4859D3-0EAE-6067-2190-625EEF0E9C23}"/>
                </a:ext>
              </a:extLst>
            </p:cNvPr>
            <p:cNvSpPr/>
            <p:nvPr/>
          </p:nvSpPr>
          <p:spPr>
            <a:xfrm>
              <a:off x="3023960" y="4798174"/>
              <a:ext cx="1063792" cy="1336606"/>
            </a:xfrm>
            <a:prstGeom prst="rect">
              <a:avLst/>
            </a:prstGeom>
            <a:solidFill>
              <a:schemeClr val="bg1">
                <a:lumMod val="95000"/>
              </a:schemeClr>
            </a:solidFill>
            <a:ln w="1905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Black</a:t>
              </a:r>
            </a:p>
            <a:p>
              <a:pPr algn="ctr"/>
              <a:r>
                <a:rPr lang="en-US" sz="1400" dirty="0">
                  <a:solidFill>
                    <a:schemeClr val="tx1"/>
                  </a:solidFill>
                </a:rPr>
                <a:t>Lot 9</a:t>
              </a:r>
            </a:p>
          </p:txBody>
        </p:sp>
        <p:sp>
          <p:nvSpPr>
            <p:cNvPr id="15" name="Rectangle 14">
              <a:extLst>
                <a:ext uri="{FF2B5EF4-FFF2-40B4-BE49-F238E27FC236}">
                  <a16:creationId xmlns:a16="http://schemas.microsoft.com/office/drawing/2014/main" id="{8A3CADEB-E00F-DB5A-A0D3-F85AA5C80322}"/>
                </a:ext>
              </a:extLst>
            </p:cNvPr>
            <p:cNvSpPr/>
            <p:nvPr/>
          </p:nvSpPr>
          <p:spPr>
            <a:xfrm>
              <a:off x="1960168" y="4798174"/>
              <a:ext cx="1063792" cy="1336606"/>
            </a:xfrm>
            <a:prstGeom prst="rect">
              <a:avLst/>
            </a:prstGeom>
            <a:solidFill>
              <a:schemeClr val="accent2">
                <a:lumMod val="20000"/>
                <a:lumOff val="80000"/>
              </a:schemeClr>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Brown</a:t>
              </a:r>
            </a:p>
            <a:p>
              <a:pPr algn="ctr"/>
              <a:r>
                <a:rPr lang="en-US" sz="1400" dirty="0">
                  <a:solidFill>
                    <a:schemeClr val="tx1"/>
                  </a:solidFill>
                </a:rPr>
                <a:t>Lot 8</a:t>
              </a:r>
            </a:p>
          </p:txBody>
        </p:sp>
        <p:sp>
          <p:nvSpPr>
            <p:cNvPr id="27" name="Freeform: Shape 26">
              <a:extLst>
                <a:ext uri="{FF2B5EF4-FFF2-40B4-BE49-F238E27FC236}">
                  <a16:creationId xmlns:a16="http://schemas.microsoft.com/office/drawing/2014/main" id="{904676E2-95E0-ADCE-0907-6B0C705DAE6E}"/>
                </a:ext>
              </a:extLst>
            </p:cNvPr>
            <p:cNvSpPr/>
            <p:nvPr/>
          </p:nvSpPr>
          <p:spPr>
            <a:xfrm>
              <a:off x="3035211" y="4806462"/>
              <a:ext cx="187569" cy="1327904"/>
            </a:xfrm>
            <a:custGeom>
              <a:avLst/>
              <a:gdLst>
                <a:gd name="connsiteX0" fmla="*/ 0 w 187569"/>
                <a:gd name="connsiteY0" fmla="*/ 0 h 1342825"/>
                <a:gd name="connsiteX1" fmla="*/ 187569 w 187569"/>
                <a:gd name="connsiteY1" fmla="*/ 0 h 1342825"/>
                <a:gd name="connsiteX2" fmla="*/ 2131 w 187569"/>
                <a:gd name="connsiteY2" fmla="*/ 1342825 h 1342825"/>
                <a:gd name="connsiteX3" fmla="*/ 0 w 187569"/>
                <a:gd name="connsiteY3" fmla="*/ 0 h 1342825"/>
              </a:gdLst>
              <a:ahLst/>
              <a:cxnLst>
                <a:cxn ang="0">
                  <a:pos x="connsiteX0" y="connsiteY0"/>
                </a:cxn>
                <a:cxn ang="0">
                  <a:pos x="connsiteX1" y="connsiteY1"/>
                </a:cxn>
                <a:cxn ang="0">
                  <a:pos x="connsiteX2" y="connsiteY2"/>
                </a:cxn>
                <a:cxn ang="0">
                  <a:pos x="connsiteX3" y="connsiteY3"/>
                </a:cxn>
              </a:cxnLst>
              <a:rect l="l" t="t" r="r" b="b"/>
              <a:pathLst>
                <a:path w="187569" h="1342825">
                  <a:moveTo>
                    <a:pt x="0" y="0"/>
                  </a:moveTo>
                  <a:lnTo>
                    <a:pt x="187569" y="0"/>
                  </a:lnTo>
                  <a:lnTo>
                    <a:pt x="2131" y="1342825"/>
                  </a:lnTo>
                  <a:cubicBezTo>
                    <a:pt x="1421" y="895217"/>
                    <a:pt x="710" y="447608"/>
                    <a:pt x="0" y="0"/>
                  </a:cubicBezTo>
                  <a:close/>
                </a:path>
              </a:pathLst>
            </a:custGeom>
            <a:solidFill>
              <a:srgbClr val="FFD1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8" name="Table 27">
            <a:extLst>
              <a:ext uri="{FF2B5EF4-FFF2-40B4-BE49-F238E27FC236}">
                <a16:creationId xmlns:a16="http://schemas.microsoft.com/office/drawing/2014/main" id="{DFE1C58A-10CF-8404-E69B-49C93095CBC1}"/>
              </a:ext>
            </a:extLst>
          </p:cNvPr>
          <p:cNvGraphicFramePr>
            <a:graphicFrameLocks noGrp="1"/>
          </p:cNvGraphicFramePr>
          <p:nvPr>
            <p:extLst>
              <p:ext uri="{D42A27DB-BD31-4B8C-83A1-F6EECF244321}">
                <p14:modId xmlns:p14="http://schemas.microsoft.com/office/powerpoint/2010/main" val="2747030694"/>
              </p:ext>
            </p:extLst>
          </p:nvPr>
        </p:nvGraphicFramePr>
        <p:xfrm>
          <a:off x="4202547" y="4860636"/>
          <a:ext cx="4128655" cy="1133764"/>
        </p:xfrm>
        <a:graphic>
          <a:graphicData uri="http://schemas.openxmlformats.org/drawingml/2006/table">
            <a:tbl>
              <a:tblPr firstRow="1" bandRow="1">
                <a:tableStyleId>{2D5ABB26-0587-4C30-8999-92F81FD0307C}</a:tableStyleId>
              </a:tblPr>
              <a:tblGrid>
                <a:gridCol w="768123">
                  <a:extLst>
                    <a:ext uri="{9D8B030D-6E8A-4147-A177-3AD203B41FA5}">
                      <a16:colId xmlns:a16="http://schemas.microsoft.com/office/drawing/2014/main" val="677924316"/>
                    </a:ext>
                  </a:extLst>
                </a:gridCol>
                <a:gridCol w="743351">
                  <a:extLst>
                    <a:ext uri="{9D8B030D-6E8A-4147-A177-3AD203B41FA5}">
                      <a16:colId xmlns:a16="http://schemas.microsoft.com/office/drawing/2014/main" val="2776432847"/>
                    </a:ext>
                  </a:extLst>
                </a:gridCol>
                <a:gridCol w="2617181">
                  <a:extLst>
                    <a:ext uri="{9D8B030D-6E8A-4147-A177-3AD203B41FA5}">
                      <a16:colId xmlns:a16="http://schemas.microsoft.com/office/drawing/2014/main" val="677350975"/>
                    </a:ext>
                  </a:extLst>
                </a:gridCol>
              </a:tblGrid>
              <a:tr h="283441">
                <a:tc>
                  <a:txBody>
                    <a:bodyPr/>
                    <a:lstStyle/>
                    <a:p>
                      <a:r>
                        <a:rPr lang="en-US" sz="1600" dirty="0"/>
                        <a:t>0 yr</a:t>
                      </a:r>
                    </a:p>
                  </a:txBody>
                  <a:tcPr marL="0" marR="0" marT="0" marB="0"/>
                </a:tc>
                <a:tc>
                  <a:txBody>
                    <a:bodyPr/>
                    <a:lstStyle/>
                    <a:p>
                      <a:r>
                        <a:rPr lang="en-US" sz="1600" dirty="0"/>
                        <a:t>2000</a:t>
                      </a:r>
                    </a:p>
                  </a:txBody>
                  <a:tcPr marL="0" marR="0" marT="0" marB="0"/>
                </a:tc>
                <a:tc>
                  <a:txBody>
                    <a:bodyPr/>
                    <a:lstStyle/>
                    <a:p>
                      <a:r>
                        <a:rPr lang="en-US" sz="1600" dirty="0"/>
                        <a:t>Brown initiates possession</a:t>
                      </a:r>
                    </a:p>
                  </a:txBody>
                  <a:tcPr marL="0" marR="0" marT="0" marB="0"/>
                </a:tc>
                <a:extLst>
                  <a:ext uri="{0D108BD9-81ED-4DB2-BD59-A6C34878D82A}">
                    <a16:rowId xmlns:a16="http://schemas.microsoft.com/office/drawing/2014/main" val="1590244782"/>
                  </a:ext>
                </a:extLst>
              </a:tr>
              <a:tr h="283441">
                <a:tc>
                  <a:txBody>
                    <a:bodyPr/>
                    <a:lstStyle/>
                    <a:p>
                      <a:r>
                        <a:rPr lang="en-US" sz="1600" dirty="0"/>
                        <a:t>7 yr</a:t>
                      </a:r>
                    </a:p>
                  </a:txBody>
                  <a:tcPr marL="0" marR="0" marT="0" marB="0">
                    <a:solidFill>
                      <a:srgbClr val="FFFF00"/>
                    </a:solidFill>
                  </a:tcPr>
                </a:tc>
                <a:tc>
                  <a:txBody>
                    <a:bodyPr/>
                    <a:lstStyle/>
                    <a:p>
                      <a:r>
                        <a:rPr lang="en-US" sz="1600" dirty="0"/>
                        <a:t>2007</a:t>
                      </a:r>
                    </a:p>
                  </a:txBody>
                  <a:tcPr marL="0" marR="0" marT="0" marB="0">
                    <a:solidFill>
                      <a:srgbClr val="FFFF00"/>
                    </a:solidFill>
                  </a:tcPr>
                </a:tc>
                <a:tc>
                  <a:txBody>
                    <a:bodyPr/>
                    <a:lstStyle/>
                    <a:p>
                      <a:r>
                        <a:rPr lang="en-US" sz="1600" dirty="0"/>
                        <a:t>Black incarcerated</a:t>
                      </a:r>
                    </a:p>
                  </a:txBody>
                  <a:tcPr marL="0" marR="0" marT="0" marB="0"/>
                </a:tc>
                <a:extLst>
                  <a:ext uri="{0D108BD9-81ED-4DB2-BD59-A6C34878D82A}">
                    <a16:rowId xmlns:a16="http://schemas.microsoft.com/office/drawing/2014/main" val="3757188038"/>
                  </a:ext>
                </a:extLst>
              </a:tr>
              <a:tr h="283441">
                <a:tc>
                  <a:txBody>
                    <a:bodyPr/>
                    <a:lstStyle/>
                    <a:p>
                      <a:r>
                        <a:rPr lang="en-US" sz="1600" dirty="0"/>
                        <a:t>7 yr</a:t>
                      </a:r>
                    </a:p>
                  </a:txBody>
                  <a:tcPr marL="0" marR="0" marT="0" marB="0">
                    <a:solidFill>
                      <a:srgbClr val="FFFF00"/>
                    </a:solidFill>
                  </a:tcPr>
                </a:tc>
                <a:tc>
                  <a:txBody>
                    <a:bodyPr/>
                    <a:lstStyle/>
                    <a:p>
                      <a:r>
                        <a:rPr lang="en-US" sz="1600" dirty="0"/>
                        <a:t>2012</a:t>
                      </a:r>
                    </a:p>
                  </a:txBody>
                  <a:tcPr marL="0" marR="0" marT="0" marB="0">
                    <a:solidFill>
                      <a:srgbClr val="FFFF00"/>
                    </a:solidFill>
                  </a:tcPr>
                </a:tc>
                <a:tc>
                  <a:txBody>
                    <a:bodyPr/>
                    <a:lstStyle/>
                    <a:p>
                      <a:r>
                        <a:rPr lang="en-US" sz="1600" dirty="0"/>
                        <a:t>Black early-release</a:t>
                      </a:r>
                    </a:p>
                  </a:txBody>
                  <a:tcPr marL="0" marR="0" marT="0" marB="0"/>
                </a:tc>
                <a:extLst>
                  <a:ext uri="{0D108BD9-81ED-4DB2-BD59-A6C34878D82A}">
                    <a16:rowId xmlns:a16="http://schemas.microsoft.com/office/drawing/2014/main" val="3697633188"/>
                  </a:ext>
                </a:extLst>
              </a:tr>
              <a:tr h="283441">
                <a:tc>
                  <a:txBody>
                    <a:bodyPr/>
                    <a:lstStyle/>
                    <a:p>
                      <a:r>
                        <a:rPr lang="en-US" sz="1600" dirty="0"/>
                        <a:t>20 yr</a:t>
                      </a:r>
                    </a:p>
                  </a:txBody>
                  <a:tcPr marL="0" marR="0" marT="0" marB="0"/>
                </a:tc>
                <a:tc>
                  <a:txBody>
                    <a:bodyPr/>
                    <a:lstStyle/>
                    <a:p>
                      <a:r>
                        <a:rPr lang="en-US" sz="1600" dirty="0"/>
                        <a:t>2025</a:t>
                      </a:r>
                    </a:p>
                  </a:txBody>
                  <a:tcPr marL="0" marR="0" marT="0" marB="0"/>
                </a:tc>
                <a:tc>
                  <a:txBody>
                    <a:bodyPr/>
                    <a:lstStyle/>
                    <a:p>
                      <a:r>
                        <a:rPr lang="en-US" sz="1600" dirty="0"/>
                        <a:t>Claim ripens</a:t>
                      </a:r>
                    </a:p>
                  </a:txBody>
                  <a:tcPr marL="0" marR="0" marT="0" marB="0"/>
                </a:tc>
                <a:extLst>
                  <a:ext uri="{0D108BD9-81ED-4DB2-BD59-A6C34878D82A}">
                    <a16:rowId xmlns:a16="http://schemas.microsoft.com/office/drawing/2014/main" val="293511342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 - Definitions</a:t>
            </a:r>
          </a:p>
          <a:p>
            <a:pPr lvl="2"/>
            <a:endParaRPr lang="en-US" dirty="0"/>
          </a:p>
          <a:p>
            <a:pPr lvl="2"/>
            <a:r>
              <a:rPr lang="en-US" i="1" dirty="0"/>
              <a:t>possession</a:t>
            </a:r>
          </a:p>
          <a:p>
            <a:pPr lvl="2"/>
            <a:r>
              <a:rPr lang="en-US" dirty="0"/>
              <a:t>1. The fact of having or holding property in one's power; the exercise of dominion over property. 2. The right under which one may exercise control over something to the exclusion of all others; the continuing exercise of a claim to the exclusive use of a material object. 3. Civil law. The detention or use of a physical thing with the intent to hold it as one's own. 4. (usu. pl.) Something that a person owns or controls. </a:t>
            </a:r>
          </a:p>
          <a:p>
            <a:pPr lvl="2"/>
            <a:endParaRPr lang="en-US" dirty="0"/>
          </a:p>
          <a:p>
            <a:pPr lvl="2"/>
            <a:endParaRPr lang="en-US" dirty="0"/>
          </a:p>
          <a:p>
            <a:pPr lvl="1"/>
            <a:endParaRPr lang="en-US" dirty="0"/>
          </a:p>
        </p:txBody>
      </p:sp>
      <p:pic>
        <p:nvPicPr>
          <p:cNvPr id="9" name="Picture 2" descr="C:\Users\jmahun\AppData\Local\Temp\Temporary Internet Files\Content.IE5\Y8S1NJ9U\MC900090561[1].wmf">
            <a:extLst>
              <a:ext uri="{FF2B5EF4-FFF2-40B4-BE49-F238E27FC236}">
                <a16:creationId xmlns:a16="http://schemas.microsoft.com/office/drawing/2014/main" id="{69D78BFC-9CD2-4EB1-8BED-51EA17B56B11}"/>
              </a:ext>
            </a:extLst>
          </p:cNvPr>
          <p:cNvPicPr>
            <a:picLocks noChangeAspect="1" noChangeArrowheads="1"/>
          </p:cNvPicPr>
          <p:nvPr/>
        </p:nvPicPr>
        <p:blipFill>
          <a:blip r:embed="rId2" cstate="print"/>
          <a:srcRect/>
          <a:stretch>
            <a:fillRect/>
          </a:stretch>
        </p:blipFill>
        <p:spPr bwMode="auto">
          <a:xfrm>
            <a:off x="1554314" y="4939748"/>
            <a:ext cx="1049975" cy="767365"/>
          </a:xfrm>
          <a:prstGeom prst="rect">
            <a:avLst/>
          </a:prstGeom>
          <a:noFill/>
        </p:spPr>
      </p:pic>
    </p:spTree>
    <p:extLst>
      <p:ext uri="{BB962C8B-B14F-4D97-AF65-F5344CB8AC3E}">
        <p14:creationId xmlns:p14="http://schemas.microsoft.com/office/powerpoint/2010/main" val="1273974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itle 4">
            <a:extLst>
              <a:ext uri="{FF2B5EF4-FFF2-40B4-BE49-F238E27FC236}">
                <a16:creationId xmlns:a16="http://schemas.microsoft.com/office/drawing/2014/main" id="{D26E6EF5-5D44-6D34-0D06-C40DB71472F4}"/>
              </a:ext>
            </a:extLst>
          </p:cNvPr>
          <p:cNvSpPr>
            <a:spLocks noGrp="1"/>
          </p:cNvSpPr>
          <p:nvPr>
            <p:ph type="title"/>
          </p:nvPr>
        </p:nvSpPr>
        <p:spPr/>
        <p:txBody>
          <a:bodyPr/>
          <a:lstStyle/>
          <a:p>
            <a:r>
              <a:rPr lang="en-US" altLang="en-US" dirty="0"/>
              <a:t>B. Adverse Possession</a:t>
            </a:r>
          </a:p>
        </p:txBody>
      </p:sp>
      <p:sp>
        <p:nvSpPr>
          <p:cNvPr id="4" name="Content Placeholder 3">
            <a:extLst>
              <a:ext uri="{FF2B5EF4-FFF2-40B4-BE49-F238E27FC236}">
                <a16:creationId xmlns:a16="http://schemas.microsoft.com/office/drawing/2014/main" id="{E4C9EAB0-5610-2E75-2681-6A95A8AFB736}"/>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6. Protected Parties</a:t>
            </a:r>
          </a:p>
          <a:p>
            <a:pPr lvl="2">
              <a:defRPr/>
            </a:pPr>
            <a:r>
              <a:rPr lang="en-US" dirty="0"/>
              <a:t>In most jurisdictions the public (federal, state, local gov't) cannot be adversely possessed against.</a:t>
            </a:r>
          </a:p>
          <a:p>
            <a:pPr lvl="3" fontAlgn="auto">
              <a:spcAft>
                <a:spcPts val="0"/>
              </a:spcAft>
              <a:defRPr/>
            </a:pPr>
            <a:endParaRPr lang="en-US" dirty="0"/>
          </a:p>
          <a:p>
            <a:pPr lvl="2">
              <a:defRPr/>
            </a:pPr>
            <a:r>
              <a:rPr lang="en-US" dirty="0"/>
              <a:t>Public land </a:t>
            </a:r>
            <a:r>
              <a:rPr lang="en-US" i="1" dirty="0"/>
              <a:t>can</a:t>
            </a:r>
            <a:r>
              <a:rPr lang="en-US" dirty="0"/>
              <a:t> be adversely possessed in Wis:</a:t>
            </a:r>
          </a:p>
          <a:p>
            <a:pPr lvl="2">
              <a:defRPr/>
            </a:pPr>
            <a:r>
              <a:rPr lang="en-US" dirty="0"/>
              <a:t>Wis Stat 893.29 No adverse possession against the state or political subdivisions:</a:t>
            </a:r>
          </a:p>
          <a:p>
            <a:pPr lvl="3">
              <a:defRPr/>
            </a:pPr>
            <a:r>
              <a:rPr lang="en-US" sz="1600" dirty="0"/>
              <a:t>(1) No title to or interest in real property belonging to the state or a city, village, town, county, school district, sewerage commission, sewerage district or any other unit of government within this state may be obtained by adverse possession, prescription or user under s. 893.25, 893.26, 893.27 or 893.28 </a:t>
            </a:r>
            <a:r>
              <a:rPr lang="en-US" sz="1600" dirty="0">
                <a:highlight>
                  <a:srgbClr val="FFFF00"/>
                </a:highlight>
              </a:rPr>
              <a:t>unless the adverse possession, prescription or user continues uninterruptedly for more than 20 years and is based upon a continuously maintained fence line which has been mutually agreed upon by the current landowners.</a:t>
            </a:r>
          </a:p>
          <a:p>
            <a:pPr lvl="2" fontAlgn="auto">
              <a:spcAft>
                <a:spcPts val="0"/>
              </a:spcAft>
              <a:defRPr/>
            </a:pPr>
            <a:endParaRPr lang="en-US" dirty="0"/>
          </a:p>
        </p:txBody>
      </p:sp>
      <p:pic>
        <p:nvPicPr>
          <p:cNvPr id="74758" name="Picture 2" descr="C:\Users\jmahun\AppData\Local\Microsoft\Windows\Temporary Internet Files\Content.IE5\T3L2ELMD\MC900022706[1].wmf">
            <a:extLst>
              <a:ext uri="{FF2B5EF4-FFF2-40B4-BE49-F238E27FC236}">
                <a16:creationId xmlns:a16="http://schemas.microsoft.com/office/drawing/2014/main" id="{7ABE51FD-D2C0-FE42-EBB0-B078DD0EF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585" y="5503562"/>
            <a:ext cx="19621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EE5A-A1B8-6737-D50C-FB900AB49CBB}"/>
              </a:ext>
            </a:extLst>
          </p:cNvPr>
          <p:cNvSpPr>
            <a:spLocks noGrp="1"/>
          </p:cNvSpPr>
          <p:nvPr>
            <p:ph type="title"/>
          </p:nvPr>
        </p:nvSpPr>
        <p:spPr/>
        <p:txBody>
          <a:bodyPr/>
          <a:lstStyle/>
          <a:p>
            <a:r>
              <a:rPr lang="en-US" altLang="en-US" dirty="0"/>
              <a:t>B. Adverse Possession</a:t>
            </a:r>
            <a:endParaRPr lang="en-US" dirty="0"/>
          </a:p>
        </p:txBody>
      </p:sp>
      <p:sp>
        <p:nvSpPr>
          <p:cNvPr id="3" name="Content Placeholder 2">
            <a:extLst>
              <a:ext uri="{FF2B5EF4-FFF2-40B4-BE49-F238E27FC236}">
                <a16:creationId xmlns:a16="http://schemas.microsoft.com/office/drawing/2014/main" id="{0FCDF936-8974-389C-837B-F5745AE74E77}"/>
              </a:ext>
            </a:extLst>
          </p:cNvPr>
          <p:cNvSpPr>
            <a:spLocks noGrp="1"/>
          </p:cNvSpPr>
          <p:nvPr>
            <p:ph idx="1"/>
          </p:nvPr>
        </p:nvSpPr>
        <p:spPr/>
        <p:txBody>
          <a:bodyPr/>
          <a:lstStyle/>
          <a:p>
            <a:r>
              <a:rPr lang="en-US" dirty="0"/>
              <a:t>7. Breaking a claim</a:t>
            </a:r>
          </a:p>
          <a:p>
            <a:pPr lvl="1"/>
            <a:r>
              <a:rPr lang="en-US" dirty="0"/>
              <a:t>Title holder is expected to defend his/her title.</a:t>
            </a:r>
          </a:p>
          <a:p>
            <a:pPr lvl="2"/>
            <a:r>
              <a:rPr lang="en-US" dirty="0"/>
              <a:t> Adverse claimant must meet </a:t>
            </a:r>
            <a:r>
              <a:rPr lang="en-US" b="1" dirty="0"/>
              <a:t>all</a:t>
            </a:r>
            <a:r>
              <a:rPr lang="en-US" dirty="0"/>
              <a:t> requirements</a:t>
            </a:r>
          </a:p>
          <a:p>
            <a:pPr lvl="2"/>
            <a:r>
              <a:rPr lang="en-US" dirty="0"/>
              <a:t>	but</a:t>
            </a:r>
          </a:p>
          <a:p>
            <a:pPr lvl="2"/>
            <a:r>
              <a:rPr lang="en-US" dirty="0"/>
              <a:t>Title holder needs only </a:t>
            </a:r>
            <a:r>
              <a:rPr lang="en-US" b="1" dirty="0"/>
              <a:t>one</a:t>
            </a:r>
            <a:r>
              <a:rPr lang="en-US" dirty="0"/>
              <a:t> to not be met to protect title. </a:t>
            </a:r>
          </a:p>
          <a:p>
            <a:pPr lvl="1"/>
            <a:endParaRPr lang="en-US" dirty="0"/>
          </a:p>
          <a:p>
            <a:pPr lvl="1"/>
            <a:r>
              <a:rPr lang="en-US" dirty="0"/>
              <a:t>Legal remedies:</a:t>
            </a:r>
          </a:p>
          <a:p>
            <a:pPr lvl="2"/>
            <a:r>
              <a:rPr lang="en-US" dirty="0"/>
              <a:t>Wis Stat 893.305 Affidavit 0f interruption: adverse possession and prescriptive use </a:t>
            </a:r>
          </a:p>
          <a:p>
            <a:pPr lvl="2"/>
            <a:r>
              <a:rPr lang="en-US" dirty="0"/>
              <a:t>Wis Stat 841  893.32 Entry upon real estate, when valid as interruption of adverse possession.</a:t>
            </a:r>
          </a:p>
          <a:p>
            <a:pPr lvl="2"/>
            <a:r>
              <a:rPr lang="en-US" dirty="0"/>
              <a:t>Wis Stat 841 Declaration of interest in real property</a:t>
            </a:r>
          </a:p>
          <a:p>
            <a:pPr lvl="2"/>
            <a:r>
              <a:rPr lang="en-US" dirty="0"/>
              <a:t>Wis Stat 843 Actions for possession of real property; damages for withholding</a:t>
            </a:r>
          </a:p>
          <a:p>
            <a:endParaRPr lang="en-US" dirty="0"/>
          </a:p>
        </p:txBody>
      </p:sp>
    </p:spTree>
    <p:extLst>
      <p:ext uri="{BB962C8B-B14F-4D97-AF65-F5344CB8AC3E}">
        <p14:creationId xmlns:p14="http://schemas.microsoft.com/office/powerpoint/2010/main" val="872825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1D3B-C6F1-2703-B382-CEA79214A968}"/>
              </a:ext>
            </a:extLst>
          </p:cNvPr>
          <p:cNvSpPr>
            <a:spLocks noGrp="1"/>
          </p:cNvSpPr>
          <p:nvPr>
            <p:ph type="title"/>
          </p:nvPr>
        </p:nvSpPr>
        <p:spPr/>
        <p:txBody>
          <a:bodyPr/>
          <a:lstStyle/>
          <a:p>
            <a:r>
              <a:rPr lang="en-US" altLang="en-US" dirty="0"/>
              <a:t>B. Adverse Possession</a:t>
            </a:r>
            <a:endParaRPr lang="en-US" dirty="0"/>
          </a:p>
        </p:txBody>
      </p:sp>
      <p:sp>
        <p:nvSpPr>
          <p:cNvPr id="3" name="Content Placeholder 2">
            <a:extLst>
              <a:ext uri="{FF2B5EF4-FFF2-40B4-BE49-F238E27FC236}">
                <a16:creationId xmlns:a16="http://schemas.microsoft.com/office/drawing/2014/main" id="{69AA629C-F62C-74F1-4C9F-BBF3BB23A42A}"/>
              </a:ext>
            </a:extLst>
          </p:cNvPr>
          <p:cNvSpPr>
            <a:spLocks noGrp="1"/>
          </p:cNvSpPr>
          <p:nvPr>
            <p:ph idx="1"/>
          </p:nvPr>
        </p:nvSpPr>
        <p:spPr/>
        <p:txBody>
          <a:bodyPr>
            <a:normAutofit lnSpcReduction="10000"/>
          </a:bodyPr>
          <a:lstStyle/>
          <a:p>
            <a:r>
              <a:rPr lang="en-US" dirty="0"/>
              <a:t>8. Solidifying Claim</a:t>
            </a:r>
          </a:p>
          <a:p>
            <a:pPr lvl="1"/>
            <a:r>
              <a:rPr lang="en-US" dirty="0"/>
              <a:t>Adverse claim ripens when all requirements have been met. </a:t>
            </a:r>
          </a:p>
          <a:p>
            <a:pPr lvl="2"/>
            <a:r>
              <a:rPr lang="en-US" dirty="0"/>
              <a:t>"This is because adverse possession of the subject real estate for the limitation period extinguishes the title of the original owner and vests title in the adverse possessor."</a:t>
            </a:r>
          </a:p>
          <a:p>
            <a:pPr lvl="3"/>
            <a:r>
              <a:rPr lang="en-US" i="1" dirty="0"/>
              <a:t>Hatch v. Lusignan</a:t>
            </a:r>
            <a:r>
              <a:rPr lang="en-US" dirty="0"/>
              <a:t> (1903), 117 Wis. 428, 94 N. W. 332</a:t>
            </a:r>
          </a:p>
          <a:p>
            <a:pPr lvl="1"/>
            <a:endParaRPr lang="en-US" dirty="0"/>
          </a:p>
          <a:p>
            <a:pPr lvl="1"/>
            <a:r>
              <a:rPr lang="en-US" dirty="0"/>
              <a:t>To protect adverse claim</a:t>
            </a:r>
          </a:p>
          <a:p>
            <a:pPr lvl="2"/>
            <a:r>
              <a:rPr lang="en-US" dirty="0"/>
              <a:t>Wis Stat 893.33(2) - to protect adverse claim</a:t>
            </a:r>
          </a:p>
          <a:p>
            <a:pPr lvl="2"/>
            <a:r>
              <a:rPr lang="en-US" dirty="0"/>
              <a:t>Wis Stat 841 Declaration of interest in real property</a:t>
            </a:r>
          </a:p>
          <a:p>
            <a:pPr lvl="2"/>
            <a:r>
              <a:rPr lang="en-US" dirty="0"/>
              <a:t>Wis Stat 843 Actions for possession of real property; damages for withholding</a:t>
            </a:r>
          </a:p>
          <a:p>
            <a:pPr lvl="2"/>
            <a:endParaRPr lang="en-US" dirty="0"/>
          </a:p>
          <a:p>
            <a:pPr lvl="2"/>
            <a:r>
              <a:rPr lang="en-US" dirty="0"/>
              <a:t>Note that some laws are the same as ones the title holder can use to break the claim.</a:t>
            </a:r>
          </a:p>
          <a:p>
            <a:pPr lvl="2"/>
            <a:endParaRPr lang="en-US" dirty="0"/>
          </a:p>
        </p:txBody>
      </p:sp>
    </p:spTree>
    <p:extLst>
      <p:ext uri="{BB962C8B-B14F-4D97-AF65-F5344CB8AC3E}">
        <p14:creationId xmlns:p14="http://schemas.microsoft.com/office/powerpoint/2010/main" val="1171298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8BF8A-042C-D342-3E5B-F10FC0199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16FCE-9BA9-856A-1C33-6BE588F2BDE5}"/>
              </a:ext>
            </a:extLst>
          </p:cNvPr>
          <p:cNvSpPr>
            <a:spLocks noGrp="1"/>
          </p:cNvSpPr>
          <p:nvPr>
            <p:ph type="title"/>
          </p:nvPr>
        </p:nvSpPr>
        <p:spPr/>
        <p:txBody>
          <a:bodyPr/>
          <a:lstStyle/>
          <a:p>
            <a:r>
              <a:rPr lang="en-US" altLang="en-US" dirty="0"/>
              <a:t>B. Adverse Possession</a:t>
            </a:r>
            <a:endParaRPr lang="en-US" dirty="0"/>
          </a:p>
        </p:txBody>
      </p:sp>
      <p:sp>
        <p:nvSpPr>
          <p:cNvPr id="3" name="Content Placeholder 2">
            <a:extLst>
              <a:ext uri="{FF2B5EF4-FFF2-40B4-BE49-F238E27FC236}">
                <a16:creationId xmlns:a16="http://schemas.microsoft.com/office/drawing/2014/main" id="{18E7A8FA-FD51-F523-7226-DA7FCF2DCD9A}"/>
              </a:ext>
            </a:extLst>
          </p:cNvPr>
          <p:cNvSpPr>
            <a:spLocks noGrp="1"/>
          </p:cNvSpPr>
          <p:nvPr>
            <p:ph idx="1"/>
          </p:nvPr>
        </p:nvSpPr>
        <p:spPr/>
        <p:txBody>
          <a:bodyPr>
            <a:normAutofit lnSpcReduction="10000"/>
          </a:bodyPr>
          <a:lstStyle/>
          <a:p>
            <a:r>
              <a:rPr lang="en-US" dirty="0"/>
              <a:t>9. So, Now What? </a:t>
            </a:r>
          </a:p>
          <a:p>
            <a:pPr lvl="1"/>
            <a:r>
              <a:rPr lang="en-US" dirty="0"/>
              <a:t>What happens to the descriptions of the involved properties?</a:t>
            </a:r>
          </a:p>
          <a:p>
            <a:pPr lvl="1"/>
            <a:r>
              <a:rPr lang="en-US" dirty="0"/>
              <a:t>It depends...</a:t>
            </a:r>
          </a:p>
          <a:p>
            <a:pPr lvl="2"/>
            <a:r>
              <a:rPr lang="en-US" dirty="0"/>
              <a:t>"As in Brockman, we suggest that the parties provide for a permanent description by metes-and-bounds that can be inserted in the judgment to provide a permanent settlement of the controversy ."</a:t>
            </a:r>
          </a:p>
          <a:p>
            <a:pPr lvl="3"/>
            <a:r>
              <a:rPr lang="en-US" i="1" dirty="0"/>
              <a:t>Otto v. Cornell</a:t>
            </a:r>
            <a:r>
              <a:rPr lang="en-US" dirty="0"/>
              <a:t>, 349 NW 2d 703 - Wis: Court of Appeals 1984</a:t>
            </a:r>
          </a:p>
          <a:p>
            <a:pPr lvl="3"/>
            <a:endParaRPr lang="en-US" dirty="0"/>
          </a:p>
          <a:p>
            <a:pPr lvl="2"/>
            <a:r>
              <a:rPr lang="en-US" dirty="0"/>
              <a:t>"We further direct the trial court to quiet title to the disputed land accordingly."</a:t>
            </a:r>
          </a:p>
          <a:p>
            <a:pPr lvl="3"/>
            <a:r>
              <a:rPr lang="en-US" i="1" dirty="0"/>
              <a:t>Harwick v. Black</a:t>
            </a:r>
            <a:r>
              <a:rPr lang="en-US" dirty="0"/>
              <a:t>, 580 NW 2d 354 - Wis: Court of Appeals 1998</a:t>
            </a:r>
          </a:p>
          <a:p>
            <a:pPr lvl="3"/>
            <a:endParaRPr lang="en-US" dirty="0"/>
          </a:p>
          <a:p>
            <a:pPr lvl="1"/>
            <a:r>
              <a:rPr lang="en-US" dirty="0"/>
              <a:t>If a quiet title action occurs, there will be a record of the modified descriptions.</a:t>
            </a:r>
          </a:p>
        </p:txBody>
      </p:sp>
    </p:spTree>
    <p:extLst>
      <p:ext uri="{BB962C8B-B14F-4D97-AF65-F5344CB8AC3E}">
        <p14:creationId xmlns:p14="http://schemas.microsoft.com/office/powerpoint/2010/main" val="3140072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3">
            <a:extLst>
              <a:ext uri="{FF2B5EF4-FFF2-40B4-BE49-F238E27FC236}">
                <a16:creationId xmlns:a16="http://schemas.microsoft.com/office/drawing/2014/main" id="{4E246E9F-27F9-CFCF-7EE2-67300A3FD448}"/>
              </a:ext>
            </a:extLst>
          </p:cNvPr>
          <p:cNvSpPr>
            <a:spLocks noGrp="1"/>
          </p:cNvSpPr>
          <p:nvPr>
            <p:ph type="title"/>
          </p:nvPr>
        </p:nvSpPr>
        <p:spPr/>
        <p:txBody>
          <a:bodyPr/>
          <a:lstStyle/>
          <a:p>
            <a:r>
              <a:rPr lang="en-US" altLang="en-US" dirty="0"/>
              <a:t>C. Prescription</a:t>
            </a:r>
          </a:p>
        </p:txBody>
      </p:sp>
      <p:sp>
        <p:nvSpPr>
          <p:cNvPr id="4" name="Content Placeholder 3">
            <a:extLst>
              <a:ext uri="{FF2B5EF4-FFF2-40B4-BE49-F238E27FC236}">
                <a16:creationId xmlns:a16="http://schemas.microsoft.com/office/drawing/2014/main" id="{EC71ED5D-AD87-B819-308B-89C7B0D1328D}"/>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1. What</a:t>
            </a:r>
          </a:p>
          <a:p>
            <a:pPr lvl="1" fontAlgn="auto">
              <a:spcAft>
                <a:spcPts val="0"/>
              </a:spcAft>
              <a:defRPr/>
            </a:pPr>
            <a:r>
              <a:rPr lang="en-US" dirty="0">
                <a:solidFill>
                  <a:schemeClr val="tx1">
                    <a:lumMod val="85000"/>
                    <a:lumOff val="15000"/>
                  </a:schemeClr>
                </a:solidFill>
              </a:rPr>
              <a:t>Gaining limited rights in a property</a:t>
            </a:r>
          </a:p>
          <a:p>
            <a:pPr lvl="2" fontAlgn="auto">
              <a:spcAft>
                <a:spcPts val="0"/>
              </a:spcAft>
              <a:defRPr/>
            </a:pPr>
            <a:r>
              <a:rPr lang="en-US" dirty="0"/>
              <a:t>Similar to adverse possession so requirements are similar. </a:t>
            </a:r>
          </a:p>
          <a:p>
            <a:pPr lvl="2" fontAlgn="auto">
              <a:spcAft>
                <a:spcPts val="0"/>
              </a:spcAft>
              <a:defRPr/>
            </a:pPr>
            <a:r>
              <a:rPr lang="en-US" dirty="0"/>
              <a:t>Difference: ownership limited only to those rights actually used. </a:t>
            </a:r>
          </a:p>
        </p:txBody>
      </p:sp>
      <p:grpSp>
        <p:nvGrpSpPr>
          <p:cNvPr id="76804" name="Group 14">
            <a:extLst>
              <a:ext uri="{FF2B5EF4-FFF2-40B4-BE49-F238E27FC236}">
                <a16:creationId xmlns:a16="http://schemas.microsoft.com/office/drawing/2014/main" id="{83BEF325-858B-45C4-6DAC-11153C6103A5}"/>
              </a:ext>
            </a:extLst>
          </p:cNvPr>
          <p:cNvGrpSpPr>
            <a:grpSpLocks/>
          </p:cNvGrpSpPr>
          <p:nvPr/>
        </p:nvGrpSpPr>
        <p:grpSpPr bwMode="auto">
          <a:xfrm>
            <a:off x="2030413" y="3263900"/>
            <a:ext cx="4735512" cy="1966913"/>
            <a:chOff x="1208313" y="3559625"/>
            <a:chExt cx="4735355" cy="1967264"/>
          </a:xfrm>
        </p:grpSpPr>
        <p:sp>
          <p:nvSpPr>
            <p:cNvPr id="17" name="Rectangle 16">
              <a:extLst>
                <a:ext uri="{FF2B5EF4-FFF2-40B4-BE49-F238E27FC236}">
                  <a16:creationId xmlns:a16="http://schemas.microsoft.com/office/drawing/2014/main" id="{E6357E10-7A24-F7CE-8809-3BA2DB3821F0}"/>
                </a:ext>
              </a:extLst>
            </p:cNvPr>
            <p:cNvSpPr/>
            <p:nvPr/>
          </p:nvSpPr>
          <p:spPr>
            <a:xfrm>
              <a:off x="1382932" y="3559625"/>
              <a:ext cx="914370" cy="1371845"/>
            </a:xfrm>
            <a:prstGeom prst="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a:extLst>
                <a:ext uri="{FF2B5EF4-FFF2-40B4-BE49-F238E27FC236}">
                  <a16:creationId xmlns:a16="http://schemas.microsoft.com/office/drawing/2014/main" id="{198CFBA4-A26E-E015-B2D5-114C289EEB9E}"/>
                </a:ext>
              </a:extLst>
            </p:cNvPr>
            <p:cNvSpPr/>
            <p:nvPr/>
          </p:nvSpPr>
          <p:spPr>
            <a:xfrm>
              <a:off x="2297302" y="3559625"/>
              <a:ext cx="914370" cy="13718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a:extLst>
                <a:ext uri="{FF2B5EF4-FFF2-40B4-BE49-F238E27FC236}">
                  <a16:creationId xmlns:a16="http://schemas.microsoft.com/office/drawing/2014/main" id="{BC66FCB1-9459-3E06-2399-022C1E920329}"/>
                </a:ext>
              </a:extLst>
            </p:cNvPr>
            <p:cNvSpPr/>
            <p:nvPr/>
          </p:nvSpPr>
          <p:spPr>
            <a:xfrm>
              <a:off x="2198880" y="3559625"/>
              <a:ext cx="98422" cy="137184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ight Arrow 25">
              <a:extLst>
                <a:ext uri="{FF2B5EF4-FFF2-40B4-BE49-F238E27FC236}">
                  <a16:creationId xmlns:a16="http://schemas.microsoft.com/office/drawing/2014/main" id="{1B531D4A-BBBA-CD57-8B50-8AAF69B260EB}"/>
                </a:ext>
              </a:extLst>
            </p:cNvPr>
            <p:cNvSpPr/>
            <p:nvPr/>
          </p:nvSpPr>
          <p:spPr>
            <a:xfrm>
              <a:off x="2249678" y="4107411"/>
              <a:ext cx="231767" cy="312793"/>
            </a:xfrm>
            <a:prstGeom prst="rightArrow">
              <a:avLst>
                <a:gd name="adj1" fmla="val 50000"/>
                <a:gd name="adj2" fmla="val 53000"/>
              </a:avLst>
            </a:prstGeom>
            <a:solidFill>
              <a:schemeClr val="accent6">
                <a:lumMod val="25000"/>
              </a:schemeClr>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7" name="Rectangle 26">
              <a:extLst>
                <a:ext uri="{FF2B5EF4-FFF2-40B4-BE49-F238E27FC236}">
                  <a16:creationId xmlns:a16="http://schemas.microsoft.com/office/drawing/2014/main" id="{1B347426-661F-8764-26E0-75D1E70D5F90}"/>
                </a:ext>
              </a:extLst>
            </p:cNvPr>
            <p:cNvSpPr/>
            <p:nvPr/>
          </p:nvSpPr>
          <p:spPr>
            <a:xfrm>
              <a:off x="4114929" y="3559625"/>
              <a:ext cx="914370" cy="1371845"/>
            </a:xfrm>
            <a:prstGeom prst="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a:extLst>
                <a:ext uri="{FF2B5EF4-FFF2-40B4-BE49-F238E27FC236}">
                  <a16:creationId xmlns:a16="http://schemas.microsoft.com/office/drawing/2014/main" id="{8C09DBA1-84E5-7813-F70F-E5DC0A03D6A6}"/>
                </a:ext>
              </a:extLst>
            </p:cNvPr>
            <p:cNvSpPr/>
            <p:nvPr/>
          </p:nvSpPr>
          <p:spPr>
            <a:xfrm>
              <a:off x="5029298" y="3559625"/>
              <a:ext cx="914370" cy="13718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a:extLst>
                <a:ext uri="{FF2B5EF4-FFF2-40B4-BE49-F238E27FC236}">
                  <a16:creationId xmlns:a16="http://schemas.microsoft.com/office/drawing/2014/main" id="{55B618B4-9D18-EED7-13C3-586F42BB2CAC}"/>
                </a:ext>
              </a:extLst>
            </p:cNvPr>
            <p:cNvSpPr/>
            <p:nvPr/>
          </p:nvSpPr>
          <p:spPr>
            <a:xfrm>
              <a:off x="4930877" y="3559625"/>
              <a:ext cx="98422" cy="1371845"/>
            </a:xfrm>
            <a:prstGeom prst="rect">
              <a:avLst/>
            </a:prstGeom>
            <a:solidFill>
              <a:schemeClr val="accent6">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ight Arrow 29">
              <a:extLst>
                <a:ext uri="{FF2B5EF4-FFF2-40B4-BE49-F238E27FC236}">
                  <a16:creationId xmlns:a16="http://schemas.microsoft.com/office/drawing/2014/main" id="{D5105498-950E-D6E6-C88A-D426B0F28D4E}"/>
                </a:ext>
              </a:extLst>
            </p:cNvPr>
            <p:cNvSpPr/>
            <p:nvPr/>
          </p:nvSpPr>
          <p:spPr>
            <a:xfrm>
              <a:off x="4981675" y="4107411"/>
              <a:ext cx="233355" cy="312793"/>
            </a:xfrm>
            <a:prstGeom prst="rightArrow">
              <a:avLst>
                <a:gd name="adj1" fmla="val 50000"/>
                <a:gd name="adj2" fmla="val 53000"/>
              </a:avLst>
            </a:prstGeom>
            <a:solidFill>
              <a:schemeClr val="bg1">
                <a:lumMod val="85000"/>
              </a:schemeClr>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76813" name="TextBox 30">
              <a:extLst>
                <a:ext uri="{FF2B5EF4-FFF2-40B4-BE49-F238E27FC236}">
                  <a16:creationId xmlns:a16="http://schemas.microsoft.com/office/drawing/2014/main" id="{F81F6A74-783D-8624-2B74-637011C9B250}"/>
                </a:ext>
              </a:extLst>
            </p:cNvPr>
            <p:cNvSpPr txBox="1">
              <a:spLocks noChangeArrowheads="1"/>
            </p:cNvSpPr>
            <p:nvPr/>
          </p:nvSpPr>
          <p:spPr bwMode="auto">
            <a:xfrm>
              <a:off x="1208313" y="4942114"/>
              <a:ext cx="20762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600"/>
                <a:t>Adverse possession:</a:t>
              </a:r>
            </a:p>
            <a:p>
              <a:pPr algn="ctr"/>
              <a:r>
                <a:rPr lang="en-US" altLang="en-US" sz="1600"/>
                <a:t>All rights pass</a:t>
              </a:r>
            </a:p>
          </p:txBody>
        </p:sp>
        <p:sp>
          <p:nvSpPr>
            <p:cNvPr id="76814" name="TextBox 31">
              <a:extLst>
                <a:ext uri="{FF2B5EF4-FFF2-40B4-BE49-F238E27FC236}">
                  <a16:creationId xmlns:a16="http://schemas.microsoft.com/office/drawing/2014/main" id="{7C48B977-D184-95B1-B21E-12F6879F595F}"/>
                </a:ext>
              </a:extLst>
            </p:cNvPr>
            <p:cNvSpPr txBox="1">
              <a:spLocks noChangeArrowheads="1"/>
            </p:cNvSpPr>
            <p:nvPr/>
          </p:nvSpPr>
          <p:spPr bwMode="auto">
            <a:xfrm>
              <a:off x="4122777" y="4931229"/>
              <a:ext cx="1733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600"/>
                <a:t>Prescriptive rights:</a:t>
              </a:r>
            </a:p>
            <a:p>
              <a:pPr algn="ctr"/>
              <a:r>
                <a:rPr lang="en-US" altLang="en-US" sz="1600"/>
                <a:t>Limited rights pass</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8">
            <a:extLst>
              <a:ext uri="{FF2B5EF4-FFF2-40B4-BE49-F238E27FC236}">
                <a16:creationId xmlns:a16="http://schemas.microsoft.com/office/drawing/2014/main" id="{777D665E-511F-6780-AA1D-F57389722E32}"/>
              </a:ext>
            </a:extLst>
          </p:cNvPr>
          <p:cNvSpPr>
            <a:spLocks noGrp="1"/>
          </p:cNvSpPr>
          <p:nvPr>
            <p:ph type="title"/>
          </p:nvPr>
        </p:nvSpPr>
        <p:spPr/>
        <p:txBody>
          <a:bodyPr/>
          <a:lstStyle/>
          <a:p>
            <a:r>
              <a:rPr lang="en-US" altLang="en-US" dirty="0"/>
              <a:t>C. Prescription</a:t>
            </a:r>
          </a:p>
        </p:txBody>
      </p:sp>
      <p:sp>
        <p:nvSpPr>
          <p:cNvPr id="4" name="Content Placeholder 3">
            <a:extLst>
              <a:ext uri="{FF2B5EF4-FFF2-40B4-BE49-F238E27FC236}">
                <a16:creationId xmlns:a16="http://schemas.microsoft.com/office/drawing/2014/main" id="{4B9EB3F6-B08D-F4BE-5E86-5CB7948FF798}"/>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2. Example</a:t>
            </a:r>
          </a:p>
          <a:p>
            <a:pPr lvl="1">
              <a:defRPr/>
            </a:pPr>
            <a:r>
              <a:rPr lang="en-US" dirty="0"/>
              <a:t>Murphy land: road on N, lake on S </a:t>
            </a:r>
          </a:p>
          <a:p>
            <a:pPr lvl="3" fontAlgn="auto">
              <a:spcAft>
                <a:spcPts val="0"/>
              </a:spcAft>
              <a:defRPr/>
            </a:pPr>
            <a:r>
              <a:rPr lang="en-US" dirty="0"/>
              <a:t>For as long as anyone can remember, people walked along west edge of Murphy's land to lake to swim and fish. </a:t>
            </a:r>
          </a:p>
          <a:p>
            <a:pPr lvl="3" fontAlgn="auto">
              <a:spcAft>
                <a:spcPts val="0"/>
              </a:spcAft>
              <a:defRPr/>
            </a:pPr>
            <a:endParaRPr lang="en-US" dirty="0"/>
          </a:p>
          <a:p>
            <a:pPr lvl="2">
              <a:defRPr/>
            </a:pPr>
            <a:r>
              <a:rPr lang="en-US" dirty="0"/>
              <a:t>The public </a:t>
            </a:r>
            <a:r>
              <a:rPr lang="en-US" i="1" dirty="0"/>
              <a:t>may</a:t>
            </a:r>
            <a:r>
              <a:rPr lang="en-US" dirty="0"/>
              <a:t> gain a prescriptive easement across Murphy's land. </a:t>
            </a:r>
          </a:p>
          <a:p>
            <a:pPr lvl="4">
              <a:defRPr/>
            </a:pPr>
            <a:r>
              <a:rPr lang="en-US" dirty="0"/>
              <a:t>Limited to actual use and area over which it occurred.</a:t>
            </a:r>
          </a:p>
          <a:p>
            <a:pPr lvl="3" fontAlgn="auto">
              <a:spcAft>
                <a:spcPts val="0"/>
              </a:spcAft>
              <a:defRPr/>
            </a:pPr>
            <a:endParaRPr lang="en-US" dirty="0"/>
          </a:p>
        </p:txBody>
      </p:sp>
      <p:grpSp>
        <p:nvGrpSpPr>
          <p:cNvPr id="15" name="Group 14">
            <a:extLst>
              <a:ext uri="{FF2B5EF4-FFF2-40B4-BE49-F238E27FC236}">
                <a16:creationId xmlns:a16="http://schemas.microsoft.com/office/drawing/2014/main" id="{5C1D3CD2-0736-2A11-3379-DA120169D8BB}"/>
              </a:ext>
            </a:extLst>
          </p:cNvPr>
          <p:cNvGrpSpPr/>
          <p:nvPr/>
        </p:nvGrpSpPr>
        <p:grpSpPr>
          <a:xfrm>
            <a:off x="2823577" y="4469008"/>
            <a:ext cx="3080336" cy="1601592"/>
            <a:chOff x="2823577" y="4469008"/>
            <a:chExt cx="3080336" cy="1601592"/>
          </a:xfrm>
        </p:grpSpPr>
        <p:grpSp>
          <p:nvGrpSpPr>
            <p:cNvPr id="9" name="Group 8">
              <a:extLst>
                <a:ext uri="{FF2B5EF4-FFF2-40B4-BE49-F238E27FC236}">
                  <a16:creationId xmlns:a16="http://schemas.microsoft.com/office/drawing/2014/main" id="{09E0FBE2-4B4A-1CB2-1BED-F6642696D492}"/>
                </a:ext>
              </a:extLst>
            </p:cNvPr>
            <p:cNvGrpSpPr/>
            <p:nvPr/>
          </p:nvGrpSpPr>
          <p:grpSpPr>
            <a:xfrm>
              <a:off x="2823577" y="4469008"/>
              <a:ext cx="2874308" cy="531159"/>
              <a:chOff x="5348568" y="3398744"/>
              <a:chExt cx="2874308" cy="531159"/>
            </a:xfrm>
          </p:grpSpPr>
          <p:sp>
            <p:nvSpPr>
              <p:cNvPr id="3" name="Freeform: Shape 2">
                <a:extLst>
                  <a:ext uri="{FF2B5EF4-FFF2-40B4-BE49-F238E27FC236}">
                    <a16:creationId xmlns:a16="http://schemas.microsoft.com/office/drawing/2014/main" id="{2FAFE08F-ABFF-932B-ABC7-BD8EFC01C43C}"/>
                  </a:ext>
                </a:extLst>
              </p:cNvPr>
              <p:cNvSpPr/>
              <p:nvPr/>
            </p:nvSpPr>
            <p:spPr>
              <a:xfrm>
                <a:off x="5348568" y="3398744"/>
                <a:ext cx="2874308" cy="531159"/>
              </a:xfrm>
              <a:custGeom>
                <a:avLst/>
                <a:gdLst>
                  <a:gd name="connsiteX0" fmla="*/ 0 w 2874308"/>
                  <a:gd name="connsiteY0" fmla="*/ 0 h 531159"/>
                  <a:gd name="connsiteX1" fmla="*/ 2622176 w 2874308"/>
                  <a:gd name="connsiteY1" fmla="*/ 0 h 531159"/>
                  <a:gd name="connsiteX2" fmla="*/ 2763370 w 2874308"/>
                  <a:gd name="connsiteY2" fmla="*/ 168088 h 531159"/>
                  <a:gd name="connsiteX3" fmla="*/ 2807073 w 2874308"/>
                  <a:gd name="connsiteY3" fmla="*/ 352985 h 531159"/>
                  <a:gd name="connsiteX4" fmla="*/ 2847414 w 2874308"/>
                  <a:gd name="connsiteY4" fmla="*/ 463924 h 531159"/>
                  <a:gd name="connsiteX5" fmla="*/ 2874308 w 2874308"/>
                  <a:gd name="connsiteY5" fmla="*/ 531159 h 531159"/>
                  <a:gd name="connsiteX6" fmla="*/ 235323 w 2874308"/>
                  <a:gd name="connsiteY6" fmla="*/ 531159 h 531159"/>
                  <a:gd name="connsiteX7" fmla="*/ 268941 w 2874308"/>
                  <a:gd name="connsiteY7" fmla="*/ 295835 h 531159"/>
                  <a:gd name="connsiteX8" fmla="*/ 168088 w 2874308"/>
                  <a:gd name="connsiteY8" fmla="*/ 228600 h 531159"/>
                  <a:gd name="connsiteX9" fmla="*/ 94129 w 2874308"/>
                  <a:gd name="connsiteY9" fmla="*/ 110938 h 531159"/>
                  <a:gd name="connsiteX10" fmla="*/ 0 w 2874308"/>
                  <a:gd name="connsiteY10" fmla="*/ 0 h 53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4308" h="531159">
                    <a:moveTo>
                      <a:pt x="0" y="0"/>
                    </a:moveTo>
                    <a:lnTo>
                      <a:pt x="2622176" y="0"/>
                    </a:lnTo>
                    <a:lnTo>
                      <a:pt x="2763370" y="168088"/>
                    </a:lnTo>
                    <a:lnTo>
                      <a:pt x="2807073" y="352985"/>
                    </a:lnTo>
                    <a:lnTo>
                      <a:pt x="2847414" y="463924"/>
                    </a:lnTo>
                    <a:lnTo>
                      <a:pt x="2874308" y="531159"/>
                    </a:lnTo>
                    <a:lnTo>
                      <a:pt x="235323" y="531159"/>
                    </a:lnTo>
                    <a:lnTo>
                      <a:pt x="268941" y="295835"/>
                    </a:lnTo>
                    <a:lnTo>
                      <a:pt x="168088" y="228600"/>
                    </a:lnTo>
                    <a:lnTo>
                      <a:pt x="94129" y="110938"/>
                    </a:lnTo>
                    <a:lnTo>
                      <a:pt x="0" y="0"/>
                    </a:lnTo>
                    <a:close/>
                  </a:path>
                </a:pathLst>
              </a:custGeom>
              <a:solidFill>
                <a:schemeClr val="bg1">
                  <a:lumMod val="85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37D29B4-D787-170A-B93D-96D810363F5C}"/>
                  </a:ext>
                </a:extLst>
              </p:cNvPr>
              <p:cNvCxnSpPr>
                <a:cxnSpLocks/>
              </p:cNvCxnSpPr>
              <p:nvPr/>
            </p:nvCxnSpPr>
            <p:spPr>
              <a:xfrm>
                <a:off x="5577168" y="3667991"/>
                <a:ext cx="2554941" cy="0"/>
              </a:xfrm>
              <a:prstGeom prst="line">
                <a:avLst/>
              </a:prstGeom>
              <a:ln w="15875">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3A8AB38-DE16-FA69-93D1-AE7FC5F61AE3}"/>
                </a:ext>
              </a:extLst>
            </p:cNvPr>
            <p:cNvSpPr/>
            <p:nvPr/>
          </p:nvSpPr>
          <p:spPr bwMode="auto">
            <a:xfrm>
              <a:off x="3335338" y="5003800"/>
              <a:ext cx="2089150" cy="8921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Murphy</a:t>
              </a:r>
            </a:p>
            <a:p>
              <a:pPr algn="ctr" fontAlgn="auto">
                <a:spcBef>
                  <a:spcPts val="0"/>
                </a:spcBef>
                <a:spcAft>
                  <a:spcPts val="0"/>
                </a:spcAft>
                <a:defRPr/>
              </a:pPr>
              <a:endParaRPr lang="en-US" sz="1600" dirty="0">
                <a:solidFill>
                  <a:schemeClr val="tx1"/>
                </a:solidFill>
              </a:endParaRPr>
            </a:p>
          </p:txBody>
        </p:sp>
        <p:sp>
          <p:nvSpPr>
            <p:cNvPr id="12" name="Freeform 11">
              <a:extLst>
                <a:ext uri="{FF2B5EF4-FFF2-40B4-BE49-F238E27FC236}">
                  <a16:creationId xmlns:a16="http://schemas.microsoft.com/office/drawing/2014/main" id="{D47F5271-B8EB-1E6A-FDED-C7991F803EB8}"/>
                </a:ext>
              </a:extLst>
            </p:cNvPr>
            <p:cNvSpPr/>
            <p:nvPr/>
          </p:nvSpPr>
          <p:spPr bwMode="auto">
            <a:xfrm>
              <a:off x="2844800" y="5711825"/>
              <a:ext cx="3059113" cy="358775"/>
            </a:xfrm>
            <a:custGeom>
              <a:avLst/>
              <a:gdLst>
                <a:gd name="connsiteX0" fmla="*/ 0 w 3764642"/>
                <a:gd name="connsiteY0" fmla="*/ 181428 h 335642"/>
                <a:gd name="connsiteX1" fmla="*/ 707571 w 3764642"/>
                <a:gd name="connsiteY1" fmla="*/ 29028 h 335642"/>
                <a:gd name="connsiteX2" fmla="*/ 1295400 w 3764642"/>
                <a:gd name="connsiteY2" fmla="*/ 7257 h 335642"/>
                <a:gd name="connsiteX3" fmla="*/ 1687286 w 3764642"/>
                <a:gd name="connsiteY3" fmla="*/ 61686 h 335642"/>
                <a:gd name="connsiteX4" fmla="*/ 2307771 w 3764642"/>
                <a:gd name="connsiteY4" fmla="*/ 61686 h 335642"/>
                <a:gd name="connsiteX5" fmla="*/ 2688771 w 3764642"/>
                <a:gd name="connsiteY5" fmla="*/ 18143 h 335642"/>
                <a:gd name="connsiteX6" fmla="*/ 3178629 w 3764642"/>
                <a:gd name="connsiteY6" fmla="*/ 94343 h 335642"/>
                <a:gd name="connsiteX7" fmla="*/ 3679371 w 3764642"/>
                <a:gd name="connsiteY7" fmla="*/ 301171 h 335642"/>
                <a:gd name="connsiteX8" fmla="*/ 3690257 w 3764642"/>
                <a:gd name="connsiteY8" fmla="*/ 301171 h 33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642" h="335642">
                  <a:moveTo>
                    <a:pt x="0" y="181428"/>
                  </a:moveTo>
                  <a:cubicBezTo>
                    <a:pt x="245835" y="119742"/>
                    <a:pt x="491671" y="58056"/>
                    <a:pt x="707571" y="29028"/>
                  </a:cubicBezTo>
                  <a:cubicBezTo>
                    <a:pt x="923471" y="0"/>
                    <a:pt x="1132114" y="1814"/>
                    <a:pt x="1295400" y="7257"/>
                  </a:cubicBezTo>
                  <a:cubicBezTo>
                    <a:pt x="1458686" y="12700"/>
                    <a:pt x="1518558" y="52615"/>
                    <a:pt x="1687286" y="61686"/>
                  </a:cubicBezTo>
                  <a:cubicBezTo>
                    <a:pt x="1856014" y="70757"/>
                    <a:pt x="2140857" y="68943"/>
                    <a:pt x="2307771" y="61686"/>
                  </a:cubicBezTo>
                  <a:cubicBezTo>
                    <a:pt x="2474685" y="54429"/>
                    <a:pt x="2543628" y="12700"/>
                    <a:pt x="2688771" y="18143"/>
                  </a:cubicBezTo>
                  <a:cubicBezTo>
                    <a:pt x="2833914" y="23586"/>
                    <a:pt x="3013529" y="47172"/>
                    <a:pt x="3178629" y="94343"/>
                  </a:cubicBezTo>
                  <a:cubicBezTo>
                    <a:pt x="3343729" y="141514"/>
                    <a:pt x="3594100" y="266700"/>
                    <a:pt x="3679371" y="301171"/>
                  </a:cubicBezTo>
                  <a:cubicBezTo>
                    <a:pt x="3764642" y="335642"/>
                    <a:pt x="3690257" y="301171"/>
                    <a:pt x="3690257" y="301171"/>
                  </a:cubicBezTo>
                </a:path>
              </a:pathLst>
            </a:custGeom>
            <a:solidFill>
              <a:srgbClr val="3399FF"/>
            </a:solidFill>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 name="Freeform 12">
              <a:extLst>
                <a:ext uri="{FF2B5EF4-FFF2-40B4-BE49-F238E27FC236}">
                  <a16:creationId xmlns:a16="http://schemas.microsoft.com/office/drawing/2014/main" id="{0AD3660A-2ACA-869A-E855-26C43325186C}"/>
                </a:ext>
              </a:extLst>
            </p:cNvPr>
            <p:cNvSpPr/>
            <p:nvPr/>
          </p:nvSpPr>
          <p:spPr bwMode="auto">
            <a:xfrm>
              <a:off x="3421063" y="4919663"/>
              <a:ext cx="46037" cy="808037"/>
            </a:xfrm>
            <a:custGeom>
              <a:avLst/>
              <a:gdLst>
                <a:gd name="connsiteX0" fmla="*/ 0 w 108857"/>
                <a:gd name="connsiteY0" fmla="*/ 0 h 881743"/>
                <a:gd name="connsiteX1" fmla="*/ 97971 w 108857"/>
                <a:gd name="connsiteY1" fmla="*/ 315686 h 881743"/>
                <a:gd name="connsiteX2" fmla="*/ 65314 w 108857"/>
                <a:gd name="connsiteY2" fmla="*/ 620486 h 881743"/>
                <a:gd name="connsiteX3" fmla="*/ 65314 w 108857"/>
                <a:gd name="connsiteY3" fmla="*/ 762000 h 881743"/>
                <a:gd name="connsiteX4" fmla="*/ 65314 w 108857"/>
                <a:gd name="connsiteY4" fmla="*/ 881743 h 88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57" h="881743">
                  <a:moveTo>
                    <a:pt x="0" y="0"/>
                  </a:moveTo>
                  <a:cubicBezTo>
                    <a:pt x="43542" y="106136"/>
                    <a:pt x="87085" y="212272"/>
                    <a:pt x="97971" y="315686"/>
                  </a:cubicBezTo>
                  <a:cubicBezTo>
                    <a:pt x="108857" y="419100"/>
                    <a:pt x="70757" y="546100"/>
                    <a:pt x="65314" y="620486"/>
                  </a:cubicBezTo>
                  <a:cubicBezTo>
                    <a:pt x="59871" y="694872"/>
                    <a:pt x="65314" y="762000"/>
                    <a:pt x="65314" y="762000"/>
                  </a:cubicBezTo>
                  <a:lnTo>
                    <a:pt x="65314" y="881743"/>
                  </a:lnTo>
                </a:path>
              </a:pathLst>
            </a:custGeom>
            <a:ln>
              <a:solidFill>
                <a:srgbClr val="9E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Rounded Rectangle 13">
              <a:extLst>
                <a:ext uri="{FF2B5EF4-FFF2-40B4-BE49-F238E27FC236}">
                  <a16:creationId xmlns:a16="http://schemas.microsoft.com/office/drawing/2014/main" id="{583A3425-7B1A-1ADA-2CEC-D9551F14D06E}"/>
                </a:ext>
              </a:extLst>
            </p:cNvPr>
            <p:cNvSpPr/>
            <p:nvPr/>
          </p:nvSpPr>
          <p:spPr bwMode="auto">
            <a:xfrm>
              <a:off x="3336925" y="5003800"/>
              <a:ext cx="244475" cy="754063"/>
            </a:xfrm>
            <a:prstGeom prst="rect">
              <a:avLst/>
            </a:prstGeom>
            <a:solidFill>
              <a:srgbClr val="C00000">
                <a:alpha val="25000"/>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77834" name="Picture 4" descr="C:\Users\jmahun\AppData\Local\Microsoft\Windows\Temporary Internet Files\Content.IE5\MGKNXTY8\MC900351173[1].wmf">
              <a:extLst>
                <a:ext uri="{FF2B5EF4-FFF2-40B4-BE49-F238E27FC236}">
                  <a16:creationId xmlns:a16="http://schemas.microsoft.com/office/drawing/2014/main" id="{23A8401C-BB19-42BE-31FF-1C5FD417A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73" y="5668873"/>
              <a:ext cx="454683" cy="36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9B1EA-FDCB-B4E0-DF19-831031B61AAB}"/>
            </a:ext>
          </a:extLst>
        </p:cNvPr>
        <p:cNvGrpSpPr/>
        <p:nvPr/>
      </p:nvGrpSpPr>
      <p:grpSpPr>
        <a:xfrm>
          <a:off x="0" y="0"/>
          <a:ext cx="0" cy="0"/>
          <a:chOff x="0" y="0"/>
          <a:chExt cx="0" cy="0"/>
        </a:xfrm>
      </p:grpSpPr>
      <p:sp>
        <p:nvSpPr>
          <p:cNvPr id="77826" name="Title 8">
            <a:extLst>
              <a:ext uri="{FF2B5EF4-FFF2-40B4-BE49-F238E27FC236}">
                <a16:creationId xmlns:a16="http://schemas.microsoft.com/office/drawing/2014/main" id="{39359932-814F-C47E-6EBD-F20105AD82B3}"/>
              </a:ext>
            </a:extLst>
          </p:cNvPr>
          <p:cNvSpPr>
            <a:spLocks noGrp="1"/>
          </p:cNvSpPr>
          <p:nvPr>
            <p:ph type="title"/>
          </p:nvPr>
        </p:nvSpPr>
        <p:spPr/>
        <p:txBody>
          <a:bodyPr/>
          <a:lstStyle/>
          <a:p>
            <a:r>
              <a:rPr lang="en-US" altLang="en-US" dirty="0"/>
              <a:t>C. Prescription</a:t>
            </a:r>
          </a:p>
        </p:txBody>
      </p:sp>
      <p:sp>
        <p:nvSpPr>
          <p:cNvPr id="4" name="Content Placeholder 3">
            <a:extLst>
              <a:ext uri="{FF2B5EF4-FFF2-40B4-BE49-F238E27FC236}">
                <a16:creationId xmlns:a16="http://schemas.microsoft.com/office/drawing/2014/main" id="{7FF75F22-E2F7-D714-6861-F297CCB52949}"/>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2. Example</a:t>
            </a:r>
          </a:p>
          <a:p>
            <a:pPr lvl="1">
              <a:defRPr/>
            </a:pPr>
            <a:r>
              <a:rPr lang="en-US" dirty="0"/>
              <a:t>Murphy land: road on N, lake on S </a:t>
            </a:r>
          </a:p>
          <a:p>
            <a:pPr lvl="3" fontAlgn="auto">
              <a:spcAft>
                <a:spcPts val="0"/>
              </a:spcAft>
              <a:defRPr/>
            </a:pPr>
            <a:r>
              <a:rPr lang="en-US" dirty="0"/>
              <a:t>For as long as anyone can remember, people walked along west edge of Murphy's land to lake to swim and fish. </a:t>
            </a:r>
          </a:p>
          <a:p>
            <a:pPr lvl="3" fontAlgn="auto">
              <a:spcAft>
                <a:spcPts val="0"/>
              </a:spcAft>
              <a:defRPr/>
            </a:pPr>
            <a:endParaRPr lang="en-US" dirty="0"/>
          </a:p>
          <a:p>
            <a:pPr lvl="2">
              <a:defRPr/>
            </a:pPr>
            <a:r>
              <a:rPr lang="en-US" dirty="0"/>
              <a:t>The public </a:t>
            </a:r>
            <a:r>
              <a:rPr lang="en-US" i="1" dirty="0"/>
              <a:t>may</a:t>
            </a:r>
            <a:r>
              <a:rPr lang="en-US" dirty="0"/>
              <a:t> gain a prescriptive easement across Murphy's land. </a:t>
            </a:r>
          </a:p>
          <a:p>
            <a:pPr lvl="4">
              <a:defRPr/>
            </a:pPr>
            <a:endParaRPr lang="en-US" dirty="0"/>
          </a:p>
          <a:p>
            <a:pPr lvl="2">
              <a:defRPr/>
            </a:pPr>
            <a:r>
              <a:rPr lang="en-US" dirty="0"/>
              <a:t>In Wis, merely walking across someone's land may not be basis for a prescriptive claim; Wis Stat 893.28(3). </a:t>
            </a:r>
          </a:p>
          <a:p>
            <a:pPr lvl="4">
              <a:defRPr/>
            </a:pPr>
            <a:endParaRPr lang="en-US" dirty="0"/>
          </a:p>
          <a:p>
            <a:pPr lvl="3" fontAlgn="auto">
              <a:spcAft>
                <a:spcPts val="0"/>
              </a:spcAft>
              <a:defRPr/>
            </a:pPr>
            <a:endParaRPr lang="en-US" dirty="0"/>
          </a:p>
        </p:txBody>
      </p:sp>
      <p:grpSp>
        <p:nvGrpSpPr>
          <p:cNvPr id="15" name="Group 14">
            <a:extLst>
              <a:ext uri="{FF2B5EF4-FFF2-40B4-BE49-F238E27FC236}">
                <a16:creationId xmlns:a16="http://schemas.microsoft.com/office/drawing/2014/main" id="{E1EA443D-341E-0561-C0CE-CA2794B93CF8}"/>
              </a:ext>
            </a:extLst>
          </p:cNvPr>
          <p:cNvGrpSpPr/>
          <p:nvPr/>
        </p:nvGrpSpPr>
        <p:grpSpPr>
          <a:xfrm>
            <a:off x="2823577" y="4469008"/>
            <a:ext cx="3080336" cy="1601592"/>
            <a:chOff x="2823577" y="4469008"/>
            <a:chExt cx="3080336" cy="1601592"/>
          </a:xfrm>
        </p:grpSpPr>
        <p:grpSp>
          <p:nvGrpSpPr>
            <p:cNvPr id="9" name="Group 8">
              <a:extLst>
                <a:ext uri="{FF2B5EF4-FFF2-40B4-BE49-F238E27FC236}">
                  <a16:creationId xmlns:a16="http://schemas.microsoft.com/office/drawing/2014/main" id="{33A0AA23-CC13-7105-7071-6D3CE9FC531A}"/>
                </a:ext>
              </a:extLst>
            </p:cNvPr>
            <p:cNvGrpSpPr/>
            <p:nvPr/>
          </p:nvGrpSpPr>
          <p:grpSpPr>
            <a:xfrm>
              <a:off x="2823577" y="4469008"/>
              <a:ext cx="2874308" cy="531159"/>
              <a:chOff x="5348568" y="3398744"/>
              <a:chExt cx="2874308" cy="531159"/>
            </a:xfrm>
          </p:grpSpPr>
          <p:sp>
            <p:nvSpPr>
              <p:cNvPr id="3" name="Freeform: Shape 2">
                <a:extLst>
                  <a:ext uri="{FF2B5EF4-FFF2-40B4-BE49-F238E27FC236}">
                    <a16:creationId xmlns:a16="http://schemas.microsoft.com/office/drawing/2014/main" id="{62C8A7B1-CEA9-F830-2690-033BD7232ADC}"/>
                  </a:ext>
                </a:extLst>
              </p:cNvPr>
              <p:cNvSpPr/>
              <p:nvPr/>
            </p:nvSpPr>
            <p:spPr>
              <a:xfrm>
                <a:off x="5348568" y="3398744"/>
                <a:ext cx="2874308" cy="531159"/>
              </a:xfrm>
              <a:custGeom>
                <a:avLst/>
                <a:gdLst>
                  <a:gd name="connsiteX0" fmla="*/ 0 w 2874308"/>
                  <a:gd name="connsiteY0" fmla="*/ 0 h 531159"/>
                  <a:gd name="connsiteX1" fmla="*/ 2622176 w 2874308"/>
                  <a:gd name="connsiteY1" fmla="*/ 0 h 531159"/>
                  <a:gd name="connsiteX2" fmla="*/ 2763370 w 2874308"/>
                  <a:gd name="connsiteY2" fmla="*/ 168088 h 531159"/>
                  <a:gd name="connsiteX3" fmla="*/ 2807073 w 2874308"/>
                  <a:gd name="connsiteY3" fmla="*/ 352985 h 531159"/>
                  <a:gd name="connsiteX4" fmla="*/ 2847414 w 2874308"/>
                  <a:gd name="connsiteY4" fmla="*/ 463924 h 531159"/>
                  <a:gd name="connsiteX5" fmla="*/ 2874308 w 2874308"/>
                  <a:gd name="connsiteY5" fmla="*/ 531159 h 531159"/>
                  <a:gd name="connsiteX6" fmla="*/ 235323 w 2874308"/>
                  <a:gd name="connsiteY6" fmla="*/ 531159 h 531159"/>
                  <a:gd name="connsiteX7" fmla="*/ 268941 w 2874308"/>
                  <a:gd name="connsiteY7" fmla="*/ 295835 h 531159"/>
                  <a:gd name="connsiteX8" fmla="*/ 168088 w 2874308"/>
                  <a:gd name="connsiteY8" fmla="*/ 228600 h 531159"/>
                  <a:gd name="connsiteX9" fmla="*/ 94129 w 2874308"/>
                  <a:gd name="connsiteY9" fmla="*/ 110938 h 531159"/>
                  <a:gd name="connsiteX10" fmla="*/ 0 w 2874308"/>
                  <a:gd name="connsiteY10" fmla="*/ 0 h 53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4308" h="531159">
                    <a:moveTo>
                      <a:pt x="0" y="0"/>
                    </a:moveTo>
                    <a:lnTo>
                      <a:pt x="2622176" y="0"/>
                    </a:lnTo>
                    <a:lnTo>
                      <a:pt x="2763370" y="168088"/>
                    </a:lnTo>
                    <a:lnTo>
                      <a:pt x="2807073" y="352985"/>
                    </a:lnTo>
                    <a:lnTo>
                      <a:pt x="2847414" y="463924"/>
                    </a:lnTo>
                    <a:lnTo>
                      <a:pt x="2874308" y="531159"/>
                    </a:lnTo>
                    <a:lnTo>
                      <a:pt x="235323" y="531159"/>
                    </a:lnTo>
                    <a:lnTo>
                      <a:pt x="268941" y="295835"/>
                    </a:lnTo>
                    <a:lnTo>
                      <a:pt x="168088" y="228600"/>
                    </a:lnTo>
                    <a:lnTo>
                      <a:pt x="94129" y="110938"/>
                    </a:lnTo>
                    <a:lnTo>
                      <a:pt x="0" y="0"/>
                    </a:lnTo>
                    <a:close/>
                  </a:path>
                </a:pathLst>
              </a:custGeom>
              <a:solidFill>
                <a:schemeClr val="bg1">
                  <a:lumMod val="85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B6B7448C-363C-99A5-AD31-D4CEFE90D09E}"/>
                  </a:ext>
                </a:extLst>
              </p:cNvPr>
              <p:cNvCxnSpPr>
                <a:cxnSpLocks/>
              </p:cNvCxnSpPr>
              <p:nvPr/>
            </p:nvCxnSpPr>
            <p:spPr>
              <a:xfrm>
                <a:off x="5577168" y="3667991"/>
                <a:ext cx="2554941" cy="0"/>
              </a:xfrm>
              <a:prstGeom prst="line">
                <a:avLst/>
              </a:prstGeom>
              <a:ln w="15875">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C5D8BA3B-4CCB-F0D6-9692-01A83346DDEF}"/>
                </a:ext>
              </a:extLst>
            </p:cNvPr>
            <p:cNvSpPr/>
            <p:nvPr/>
          </p:nvSpPr>
          <p:spPr bwMode="auto">
            <a:xfrm>
              <a:off x="3335338" y="5003800"/>
              <a:ext cx="2089150" cy="8921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Murphy</a:t>
              </a:r>
            </a:p>
            <a:p>
              <a:pPr algn="ctr" fontAlgn="auto">
                <a:spcBef>
                  <a:spcPts val="0"/>
                </a:spcBef>
                <a:spcAft>
                  <a:spcPts val="0"/>
                </a:spcAft>
                <a:defRPr/>
              </a:pPr>
              <a:endParaRPr lang="en-US" sz="1600" dirty="0">
                <a:solidFill>
                  <a:schemeClr val="tx1"/>
                </a:solidFill>
              </a:endParaRPr>
            </a:p>
          </p:txBody>
        </p:sp>
        <p:sp>
          <p:nvSpPr>
            <p:cNvPr id="12" name="Freeform 11">
              <a:extLst>
                <a:ext uri="{FF2B5EF4-FFF2-40B4-BE49-F238E27FC236}">
                  <a16:creationId xmlns:a16="http://schemas.microsoft.com/office/drawing/2014/main" id="{535ED6F5-B9B8-B7BA-F6ED-0702B4BB3674}"/>
                </a:ext>
              </a:extLst>
            </p:cNvPr>
            <p:cNvSpPr/>
            <p:nvPr/>
          </p:nvSpPr>
          <p:spPr bwMode="auto">
            <a:xfrm>
              <a:off x="2844800" y="5711825"/>
              <a:ext cx="3059113" cy="358775"/>
            </a:xfrm>
            <a:custGeom>
              <a:avLst/>
              <a:gdLst>
                <a:gd name="connsiteX0" fmla="*/ 0 w 3764642"/>
                <a:gd name="connsiteY0" fmla="*/ 181428 h 335642"/>
                <a:gd name="connsiteX1" fmla="*/ 707571 w 3764642"/>
                <a:gd name="connsiteY1" fmla="*/ 29028 h 335642"/>
                <a:gd name="connsiteX2" fmla="*/ 1295400 w 3764642"/>
                <a:gd name="connsiteY2" fmla="*/ 7257 h 335642"/>
                <a:gd name="connsiteX3" fmla="*/ 1687286 w 3764642"/>
                <a:gd name="connsiteY3" fmla="*/ 61686 h 335642"/>
                <a:gd name="connsiteX4" fmla="*/ 2307771 w 3764642"/>
                <a:gd name="connsiteY4" fmla="*/ 61686 h 335642"/>
                <a:gd name="connsiteX5" fmla="*/ 2688771 w 3764642"/>
                <a:gd name="connsiteY5" fmla="*/ 18143 h 335642"/>
                <a:gd name="connsiteX6" fmla="*/ 3178629 w 3764642"/>
                <a:gd name="connsiteY6" fmla="*/ 94343 h 335642"/>
                <a:gd name="connsiteX7" fmla="*/ 3679371 w 3764642"/>
                <a:gd name="connsiteY7" fmla="*/ 301171 h 335642"/>
                <a:gd name="connsiteX8" fmla="*/ 3690257 w 3764642"/>
                <a:gd name="connsiteY8" fmla="*/ 301171 h 33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642" h="335642">
                  <a:moveTo>
                    <a:pt x="0" y="181428"/>
                  </a:moveTo>
                  <a:cubicBezTo>
                    <a:pt x="245835" y="119742"/>
                    <a:pt x="491671" y="58056"/>
                    <a:pt x="707571" y="29028"/>
                  </a:cubicBezTo>
                  <a:cubicBezTo>
                    <a:pt x="923471" y="0"/>
                    <a:pt x="1132114" y="1814"/>
                    <a:pt x="1295400" y="7257"/>
                  </a:cubicBezTo>
                  <a:cubicBezTo>
                    <a:pt x="1458686" y="12700"/>
                    <a:pt x="1518558" y="52615"/>
                    <a:pt x="1687286" y="61686"/>
                  </a:cubicBezTo>
                  <a:cubicBezTo>
                    <a:pt x="1856014" y="70757"/>
                    <a:pt x="2140857" y="68943"/>
                    <a:pt x="2307771" y="61686"/>
                  </a:cubicBezTo>
                  <a:cubicBezTo>
                    <a:pt x="2474685" y="54429"/>
                    <a:pt x="2543628" y="12700"/>
                    <a:pt x="2688771" y="18143"/>
                  </a:cubicBezTo>
                  <a:cubicBezTo>
                    <a:pt x="2833914" y="23586"/>
                    <a:pt x="3013529" y="47172"/>
                    <a:pt x="3178629" y="94343"/>
                  </a:cubicBezTo>
                  <a:cubicBezTo>
                    <a:pt x="3343729" y="141514"/>
                    <a:pt x="3594100" y="266700"/>
                    <a:pt x="3679371" y="301171"/>
                  </a:cubicBezTo>
                  <a:cubicBezTo>
                    <a:pt x="3764642" y="335642"/>
                    <a:pt x="3690257" y="301171"/>
                    <a:pt x="3690257" y="301171"/>
                  </a:cubicBezTo>
                </a:path>
              </a:pathLst>
            </a:custGeom>
            <a:solidFill>
              <a:srgbClr val="3399FF"/>
            </a:solidFill>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 name="Freeform 12">
              <a:extLst>
                <a:ext uri="{FF2B5EF4-FFF2-40B4-BE49-F238E27FC236}">
                  <a16:creationId xmlns:a16="http://schemas.microsoft.com/office/drawing/2014/main" id="{1C02ED90-5AC9-3861-AE02-5AA880333EDF}"/>
                </a:ext>
              </a:extLst>
            </p:cNvPr>
            <p:cNvSpPr/>
            <p:nvPr/>
          </p:nvSpPr>
          <p:spPr bwMode="auto">
            <a:xfrm>
              <a:off x="3421063" y="4919663"/>
              <a:ext cx="46037" cy="808037"/>
            </a:xfrm>
            <a:custGeom>
              <a:avLst/>
              <a:gdLst>
                <a:gd name="connsiteX0" fmla="*/ 0 w 108857"/>
                <a:gd name="connsiteY0" fmla="*/ 0 h 881743"/>
                <a:gd name="connsiteX1" fmla="*/ 97971 w 108857"/>
                <a:gd name="connsiteY1" fmla="*/ 315686 h 881743"/>
                <a:gd name="connsiteX2" fmla="*/ 65314 w 108857"/>
                <a:gd name="connsiteY2" fmla="*/ 620486 h 881743"/>
                <a:gd name="connsiteX3" fmla="*/ 65314 w 108857"/>
                <a:gd name="connsiteY3" fmla="*/ 762000 h 881743"/>
                <a:gd name="connsiteX4" fmla="*/ 65314 w 108857"/>
                <a:gd name="connsiteY4" fmla="*/ 881743 h 88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57" h="881743">
                  <a:moveTo>
                    <a:pt x="0" y="0"/>
                  </a:moveTo>
                  <a:cubicBezTo>
                    <a:pt x="43542" y="106136"/>
                    <a:pt x="87085" y="212272"/>
                    <a:pt x="97971" y="315686"/>
                  </a:cubicBezTo>
                  <a:cubicBezTo>
                    <a:pt x="108857" y="419100"/>
                    <a:pt x="70757" y="546100"/>
                    <a:pt x="65314" y="620486"/>
                  </a:cubicBezTo>
                  <a:cubicBezTo>
                    <a:pt x="59871" y="694872"/>
                    <a:pt x="65314" y="762000"/>
                    <a:pt x="65314" y="762000"/>
                  </a:cubicBezTo>
                  <a:lnTo>
                    <a:pt x="65314" y="881743"/>
                  </a:lnTo>
                </a:path>
              </a:pathLst>
            </a:custGeom>
            <a:ln>
              <a:solidFill>
                <a:srgbClr val="9E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Rounded Rectangle 13">
              <a:extLst>
                <a:ext uri="{FF2B5EF4-FFF2-40B4-BE49-F238E27FC236}">
                  <a16:creationId xmlns:a16="http://schemas.microsoft.com/office/drawing/2014/main" id="{CA11896D-F3AB-ED13-43CE-EAC64D471BC2}"/>
                </a:ext>
              </a:extLst>
            </p:cNvPr>
            <p:cNvSpPr/>
            <p:nvPr/>
          </p:nvSpPr>
          <p:spPr bwMode="auto">
            <a:xfrm>
              <a:off x="3336925" y="5003800"/>
              <a:ext cx="244475" cy="754063"/>
            </a:xfrm>
            <a:prstGeom prst="rect">
              <a:avLst/>
            </a:prstGeom>
            <a:solidFill>
              <a:srgbClr val="C00000">
                <a:alpha val="25000"/>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77834" name="Picture 4" descr="C:\Users\jmahun\AppData\Local\Microsoft\Windows\Temporary Internet Files\Content.IE5\MGKNXTY8\MC900351173[1].wmf">
              <a:extLst>
                <a:ext uri="{FF2B5EF4-FFF2-40B4-BE49-F238E27FC236}">
                  <a16:creationId xmlns:a16="http://schemas.microsoft.com/office/drawing/2014/main" id="{D1EFE752-6456-0448-E0FB-919D3D90C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873" y="5668873"/>
              <a:ext cx="454683" cy="36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3420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DDA9C-1EF9-059A-7F5A-B0F487E84F16}"/>
            </a:ext>
          </a:extLst>
        </p:cNvPr>
        <p:cNvGrpSpPr/>
        <p:nvPr/>
      </p:nvGrpSpPr>
      <p:grpSpPr>
        <a:xfrm>
          <a:off x="0" y="0"/>
          <a:ext cx="0" cy="0"/>
          <a:chOff x="0" y="0"/>
          <a:chExt cx="0" cy="0"/>
        </a:xfrm>
      </p:grpSpPr>
      <p:sp>
        <p:nvSpPr>
          <p:cNvPr id="77826" name="Title 8">
            <a:extLst>
              <a:ext uri="{FF2B5EF4-FFF2-40B4-BE49-F238E27FC236}">
                <a16:creationId xmlns:a16="http://schemas.microsoft.com/office/drawing/2014/main" id="{B7211D2C-8646-353F-4512-80901C1C4A4D}"/>
              </a:ext>
            </a:extLst>
          </p:cNvPr>
          <p:cNvSpPr>
            <a:spLocks noGrp="1"/>
          </p:cNvSpPr>
          <p:nvPr>
            <p:ph type="title"/>
          </p:nvPr>
        </p:nvSpPr>
        <p:spPr/>
        <p:txBody>
          <a:bodyPr/>
          <a:lstStyle/>
          <a:p>
            <a:r>
              <a:rPr lang="en-US" altLang="en-US" dirty="0"/>
              <a:t>C. Prescription</a:t>
            </a:r>
          </a:p>
        </p:txBody>
      </p:sp>
      <p:sp>
        <p:nvSpPr>
          <p:cNvPr id="4" name="Content Placeholder 3">
            <a:extLst>
              <a:ext uri="{FF2B5EF4-FFF2-40B4-BE49-F238E27FC236}">
                <a16:creationId xmlns:a16="http://schemas.microsoft.com/office/drawing/2014/main" id="{6BB320C7-1191-AA50-5637-F0B2404485A1}"/>
              </a:ext>
            </a:extLst>
          </p:cNvPr>
          <p:cNvSpPr>
            <a:spLocks noGrp="1"/>
          </p:cNvSpPr>
          <p:nvPr>
            <p:ph idx="1"/>
          </p:nvPr>
        </p:nvSpPr>
        <p:spPr/>
        <p:txBody>
          <a:bodyPr rtlCol="0">
            <a:normAutofit/>
          </a:bodyPr>
          <a:lstStyle/>
          <a:p>
            <a:pPr fontAlgn="auto">
              <a:spcAft>
                <a:spcPts val="0"/>
              </a:spcAft>
              <a:defRPr/>
            </a:pPr>
            <a:r>
              <a:rPr lang="en-US" dirty="0">
                <a:solidFill>
                  <a:schemeClr val="tx1">
                    <a:lumMod val="85000"/>
                    <a:lumOff val="15000"/>
                  </a:schemeClr>
                </a:solidFill>
              </a:rPr>
              <a:t>3. Compared to Adverse Possession</a:t>
            </a:r>
          </a:p>
          <a:p>
            <a:pPr lvl="1">
              <a:defRPr/>
            </a:pPr>
            <a:endParaRPr lang="en-US" dirty="0">
              <a:solidFill>
                <a:schemeClr val="tx1">
                  <a:lumMod val="85000"/>
                  <a:lumOff val="15000"/>
                </a:schemeClr>
              </a:solidFill>
            </a:endParaRPr>
          </a:p>
          <a:p>
            <a:pPr lvl="1">
              <a:defRPr/>
            </a:pPr>
            <a:r>
              <a:rPr lang="en-US" dirty="0">
                <a:solidFill>
                  <a:schemeClr val="tx1">
                    <a:lumMod val="85000"/>
                    <a:lumOff val="15000"/>
                  </a:schemeClr>
                </a:solidFill>
              </a:rPr>
              <a:t>Three primary differences</a:t>
            </a:r>
          </a:p>
          <a:p>
            <a:pPr lvl="2">
              <a:defRPr/>
            </a:pPr>
            <a:r>
              <a:rPr lang="en-US" dirty="0">
                <a:solidFill>
                  <a:schemeClr val="tx1">
                    <a:lumMod val="85000"/>
                    <a:lumOff val="15000"/>
                  </a:schemeClr>
                </a:solidFill>
              </a:rPr>
              <a:t>Prescription not based on color of title</a:t>
            </a:r>
          </a:p>
          <a:p>
            <a:pPr lvl="4">
              <a:defRPr/>
            </a:pPr>
            <a:r>
              <a:rPr lang="en-US" dirty="0">
                <a:solidFill>
                  <a:schemeClr val="tx1">
                    <a:lumMod val="85000"/>
                    <a:lumOff val="15000"/>
                  </a:schemeClr>
                </a:solidFill>
              </a:rPr>
              <a:t>20 yrs use;</a:t>
            </a:r>
          </a:p>
          <a:p>
            <a:pPr lvl="4">
              <a:defRPr/>
            </a:pPr>
            <a:r>
              <a:rPr lang="en-US" b="0" dirty="0"/>
              <a:t>10 yrs - </a:t>
            </a:r>
            <a:r>
              <a:rPr lang="en-US" b="0" dirty="0" err="1"/>
              <a:t>telcomm</a:t>
            </a:r>
            <a:r>
              <a:rPr lang="en-US" b="0" dirty="0"/>
              <a:t>, heat/power/</a:t>
            </a:r>
            <a:r>
              <a:rPr lang="en-US" b="0" dirty="0" err="1"/>
              <a:t>elec</a:t>
            </a:r>
            <a:r>
              <a:rPr lang="en-US" b="0" dirty="0"/>
              <a:t>, co-op</a:t>
            </a:r>
            <a:endParaRPr lang="en-US" dirty="0">
              <a:solidFill>
                <a:schemeClr val="tx1">
                  <a:lumMod val="85000"/>
                  <a:lumOff val="15000"/>
                </a:schemeClr>
              </a:solidFill>
            </a:endParaRPr>
          </a:p>
          <a:p>
            <a:pPr lvl="2">
              <a:defRPr/>
            </a:pPr>
            <a:r>
              <a:rPr lang="en-US" dirty="0">
                <a:solidFill>
                  <a:schemeClr val="tx1">
                    <a:lumMod val="85000"/>
                    <a:lumOff val="15000"/>
                  </a:schemeClr>
                </a:solidFill>
              </a:rPr>
              <a:t>Use is not exclusive</a:t>
            </a:r>
          </a:p>
          <a:p>
            <a:pPr lvl="4">
              <a:defRPr/>
            </a:pPr>
            <a:r>
              <a:rPr lang="en-US" dirty="0">
                <a:solidFill>
                  <a:schemeClr val="tx1">
                    <a:lumMod val="85000"/>
                    <a:lumOff val="15000"/>
                  </a:schemeClr>
                </a:solidFill>
              </a:rPr>
              <a:t>can be many possessors (</a:t>
            </a:r>
            <a:r>
              <a:rPr lang="en-US" dirty="0" err="1">
                <a:solidFill>
                  <a:schemeClr val="tx1">
                    <a:lumMod val="85000"/>
                    <a:lumOff val="15000"/>
                  </a:schemeClr>
                </a:solidFill>
              </a:rPr>
              <a:t>eg</a:t>
            </a:r>
            <a:r>
              <a:rPr lang="en-US" dirty="0">
                <a:solidFill>
                  <a:schemeClr val="tx1">
                    <a:lumMod val="85000"/>
                    <a:lumOff val="15000"/>
                  </a:schemeClr>
                </a:solidFill>
              </a:rPr>
              <a:t>, public)</a:t>
            </a:r>
          </a:p>
          <a:p>
            <a:pPr lvl="2">
              <a:defRPr/>
            </a:pPr>
            <a:r>
              <a:rPr lang="en-US" dirty="0">
                <a:solidFill>
                  <a:schemeClr val="tx1">
                    <a:lumMod val="85000"/>
                    <a:lumOff val="15000"/>
                  </a:schemeClr>
                </a:solidFill>
              </a:rPr>
              <a:t>Only those rights used are gained; underlying fee still with title holder</a:t>
            </a:r>
            <a:endParaRPr lang="en-US" dirty="0"/>
          </a:p>
        </p:txBody>
      </p:sp>
    </p:spTree>
    <p:extLst>
      <p:ext uri="{BB962C8B-B14F-4D97-AF65-F5344CB8AC3E}">
        <p14:creationId xmlns:p14="http://schemas.microsoft.com/office/powerpoint/2010/main" val="1689005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C4E5B-95AE-62AD-23CC-71075D520EE4}"/>
            </a:ext>
          </a:extLst>
        </p:cNvPr>
        <p:cNvGrpSpPr/>
        <p:nvPr/>
      </p:nvGrpSpPr>
      <p:grpSpPr>
        <a:xfrm>
          <a:off x="0" y="0"/>
          <a:ext cx="0" cy="0"/>
          <a:chOff x="0" y="0"/>
          <a:chExt cx="0" cy="0"/>
        </a:xfrm>
      </p:grpSpPr>
      <p:sp>
        <p:nvSpPr>
          <p:cNvPr id="101378" name="Title 2">
            <a:extLst>
              <a:ext uri="{FF2B5EF4-FFF2-40B4-BE49-F238E27FC236}">
                <a16:creationId xmlns:a16="http://schemas.microsoft.com/office/drawing/2014/main" id="{3A2BD3BB-3F00-A317-2F8A-3FE709686B66}"/>
              </a:ext>
            </a:extLst>
          </p:cNvPr>
          <p:cNvSpPr>
            <a:spLocks noGrp="1"/>
          </p:cNvSpPr>
          <p:nvPr>
            <p:ph type="title"/>
          </p:nvPr>
        </p:nvSpPr>
        <p:spPr/>
        <p:txBody>
          <a:bodyPr/>
          <a:lstStyle/>
          <a:p>
            <a:r>
              <a:rPr lang="en-US" altLang="en-US" dirty="0"/>
              <a:t>D. The Surveyor and Unwritten Rights</a:t>
            </a:r>
          </a:p>
        </p:txBody>
      </p:sp>
      <p:sp>
        <p:nvSpPr>
          <p:cNvPr id="101379" name="Content Placeholder 3">
            <a:extLst>
              <a:ext uri="{FF2B5EF4-FFF2-40B4-BE49-F238E27FC236}">
                <a16:creationId xmlns:a16="http://schemas.microsoft.com/office/drawing/2014/main" id="{ABB710EE-7117-3D62-BABF-E3994E2F1BFD}"/>
              </a:ext>
            </a:extLst>
          </p:cNvPr>
          <p:cNvSpPr>
            <a:spLocks noGrp="1"/>
          </p:cNvSpPr>
          <p:nvPr>
            <p:ph idx="1"/>
          </p:nvPr>
        </p:nvSpPr>
        <p:spPr/>
        <p:txBody>
          <a:bodyPr/>
          <a:lstStyle/>
          <a:p>
            <a:pPr marL="68263"/>
            <a:r>
              <a:rPr lang="en-US" altLang="en-US" dirty="0"/>
              <a:t>1. Authority</a:t>
            </a:r>
          </a:p>
          <a:p>
            <a:pPr lvl="1"/>
            <a:r>
              <a:rPr lang="en-US" altLang="en-US" dirty="0"/>
              <a:t>Adverse possession is a </a:t>
            </a:r>
            <a:r>
              <a:rPr lang="en-US" altLang="en-US" i="1" dirty="0"/>
              <a:t>Title</a:t>
            </a:r>
            <a:r>
              <a:rPr lang="en-US" altLang="en-US" dirty="0"/>
              <a:t> matter, not a </a:t>
            </a:r>
            <a:r>
              <a:rPr lang="en-US" altLang="en-US" i="1" dirty="0"/>
              <a:t>Survey</a:t>
            </a:r>
            <a:r>
              <a:rPr lang="en-US" altLang="en-US" dirty="0"/>
              <a:t> matter.</a:t>
            </a:r>
          </a:p>
          <a:p>
            <a:pPr lvl="2"/>
            <a:r>
              <a:rPr lang="en-US" altLang="en-US" dirty="0"/>
              <a:t>What's the difference?</a:t>
            </a:r>
          </a:p>
          <a:p>
            <a:pPr lvl="2"/>
            <a:r>
              <a:rPr lang="en-US" altLang="en-US" dirty="0"/>
              <a:t>Title matter: Rights associated with ownership;</a:t>
            </a:r>
          </a:p>
          <a:p>
            <a:pPr lvl="2"/>
            <a:r>
              <a:rPr lang="en-US" altLang="en-US" dirty="0"/>
              <a:t>Survey matter: Concerns corners and boundaries; </a:t>
            </a:r>
          </a:p>
          <a:p>
            <a:pPr lvl="3"/>
            <a:r>
              <a:rPr lang="en-US" altLang="en-US" dirty="0"/>
              <a:t>can be depicted graphically on a map.</a:t>
            </a:r>
          </a:p>
          <a:p>
            <a:pPr lvl="1"/>
            <a:endParaRPr lang="en-US" altLang="en-US" dirty="0"/>
          </a:p>
          <a:p>
            <a:pPr lvl="2"/>
            <a:r>
              <a:rPr lang="en-US" altLang="en-US" dirty="0"/>
              <a:t>Ownership is determined by court, not surveyor, so why worry about it?</a:t>
            </a:r>
          </a:p>
          <a:p>
            <a:pPr lvl="3"/>
            <a:r>
              <a:rPr lang="en-US" altLang="en-US" dirty="0"/>
              <a:t>Causes possession and deed line separations.</a:t>
            </a:r>
          </a:p>
          <a:p>
            <a:pPr lvl="3"/>
            <a:r>
              <a:rPr lang="en-US" altLang="en-US" dirty="0"/>
              <a:t>Which does the physical evidence represent?</a:t>
            </a:r>
          </a:p>
          <a:p>
            <a:pPr lvl="3"/>
            <a:r>
              <a:rPr lang="en-US" altLang="en-US" dirty="0"/>
              <a:t>Can deed lines be established from possession lines?</a:t>
            </a:r>
          </a:p>
          <a:p>
            <a:pPr marL="365125" lvl="1"/>
            <a:endParaRPr lang="en-US" altLang="en-US" dirty="0"/>
          </a:p>
        </p:txBody>
      </p:sp>
    </p:spTree>
    <p:extLst>
      <p:ext uri="{BB962C8B-B14F-4D97-AF65-F5344CB8AC3E}">
        <p14:creationId xmlns:p14="http://schemas.microsoft.com/office/powerpoint/2010/main" val="1778753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7">
            <a:extLst>
              <a:ext uri="{FF2B5EF4-FFF2-40B4-BE49-F238E27FC236}">
                <a16:creationId xmlns:a16="http://schemas.microsoft.com/office/drawing/2014/main" id="{B666636A-9C87-5249-689F-D51BB9010519}"/>
              </a:ext>
            </a:extLst>
          </p:cNvPr>
          <p:cNvSpPr>
            <a:spLocks noGrp="1"/>
          </p:cNvSpPr>
          <p:nvPr>
            <p:ph type="title"/>
          </p:nvPr>
        </p:nvSpPr>
        <p:spPr/>
        <p:txBody>
          <a:bodyPr/>
          <a:lstStyle/>
          <a:p>
            <a:r>
              <a:rPr lang="en-US" altLang="en-US" dirty="0"/>
              <a:t>D. The Surveyor and Unwritten Rights</a:t>
            </a:r>
          </a:p>
        </p:txBody>
      </p:sp>
      <p:sp>
        <p:nvSpPr>
          <p:cNvPr id="109571" name="Content Placeholder 3">
            <a:extLst>
              <a:ext uri="{FF2B5EF4-FFF2-40B4-BE49-F238E27FC236}">
                <a16:creationId xmlns:a16="http://schemas.microsoft.com/office/drawing/2014/main" id="{5F4BFD04-5337-2069-503D-F1425768DE86}"/>
              </a:ext>
            </a:extLst>
          </p:cNvPr>
          <p:cNvSpPr>
            <a:spLocks noGrp="1"/>
          </p:cNvSpPr>
          <p:nvPr>
            <p:ph idx="1"/>
          </p:nvPr>
        </p:nvSpPr>
        <p:spPr/>
        <p:txBody>
          <a:bodyPr/>
          <a:lstStyle/>
          <a:p>
            <a:pPr marL="68263"/>
            <a:r>
              <a:rPr lang="en-US" altLang="en-US" dirty="0"/>
              <a:t>1. Authority</a:t>
            </a:r>
          </a:p>
          <a:p>
            <a:pPr lvl="1">
              <a:spcBef>
                <a:spcPts val="200"/>
              </a:spcBef>
            </a:pPr>
            <a:endParaRPr lang="en-US" altLang="en-US" dirty="0"/>
          </a:p>
          <a:p>
            <a:pPr lvl="1">
              <a:spcBef>
                <a:spcPts val="200"/>
              </a:spcBef>
            </a:pPr>
            <a:r>
              <a:rPr lang="en-US" altLang="en-US" dirty="0"/>
              <a:t>Surveyor is equipped to:</a:t>
            </a:r>
          </a:p>
          <a:p>
            <a:pPr marL="685483" lvl="2">
              <a:spcBef>
                <a:spcPts val="200"/>
              </a:spcBef>
            </a:pPr>
            <a:r>
              <a:rPr lang="en-US" altLang="en-US" dirty="0"/>
              <a:t>interpret written intent</a:t>
            </a:r>
          </a:p>
          <a:p>
            <a:pPr marL="685483" lvl="2">
              <a:spcBef>
                <a:spcPts val="200"/>
              </a:spcBef>
            </a:pPr>
            <a:r>
              <a:rPr lang="en-US" altLang="en-US" dirty="0"/>
              <a:t>collect &amp; evaluate evidence</a:t>
            </a:r>
          </a:p>
          <a:p>
            <a:pPr marL="685483" lvl="2">
              <a:spcBef>
                <a:spcPts val="200"/>
              </a:spcBef>
            </a:pPr>
            <a:r>
              <a:rPr lang="en-US" altLang="en-US" dirty="0"/>
              <a:t>determine senior/junior relationships</a:t>
            </a:r>
          </a:p>
          <a:p>
            <a:pPr lvl="1">
              <a:spcBef>
                <a:spcPts val="200"/>
              </a:spcBef>
            </a:pPr>
            <a:r>
              <a:rPr lang="en-US" altLang="en-US" dirty="0"/>
              <a:t>to re-establish boundaries</a:t>
            </a:r>
          </a:p>
          <a:p>
            <a:pPr>
              <a:spcBef>
                <a:spcPts val="200"/>
              </a:spcBef>
            </a:pPr>
            <a:endParaRPr lang="en-US" altLang="en-US" dirty="0"/>
          </a:p>
          <a:p>
            <a:pPr lvl="1">
              <a:spcBef>
                <a:spcPts val="200"/>
              </a:spcBef>
            </a:pPr>
            <a:r>
              <a:rPr lang="en-US" altLang="en-US" dirty="0"/>
              <a:t>Not empowered to determine state of unwritten rights:</a:t>
            </a:r>
          </a:p>
          <a:p>
            <a:pPr marL="685483" lvl="2">
              <a:spcBef>
                <a:spcPts val="200"/>
              </a:spcBef>
            </a:pPr>
            <a:r>
              <a:rPr lang="en-US" altLang="en-US" dirty="0"/>
              <a:t>whether all elements are present</a:t>
            </a:r>
          </a:p>
          <a:p>
            <a:pPr marL="685483" lvl="2">
              <a:spcBef>
                <a:spcPts val="200"/>
              </a:spcBef>
            </a:pPr>
            <a:r>
              <a:rPr lang="en-US" altLang="en-US" dirty="0"/>
              <a:t>what ownership status is</a:t>
            </a:r>
          </a:p>
          <a:p>
            <a:pPr>
              <a:spcBef>
                <a:spcPts val="200"/>
              </a:spcBef>
            </a:pPr>
            <a:endParaRPr lang="en-US" altLang="en-US" dirty="0"/>
          </a:p>
          <a:p>
            <a:pPr lvl="2"/>
            <a:endParaRPr lang="en-US" altLang="en-US" dirty="0"/>
          </a:p>
        </p:txBody>
      </p:sp>
      <p:pic>
        <p:nvPicPr>
          <p:cNvPr id="2" name="Picture 3" descr="C:\Users\jmahun\AppData\Local\Temp\Temporary Internet Files\Content.IE5\TFKOG031\MC900037051[1].wmf">
            <a:extLst>
              <a:ext uri="{FF2B5EF4-FFF2-40B4-BE49-F238E27FC236}">
                <a16:creationId xmlns:a16="http://schemas.microsoft.com/office/drawing/2014/main" id="{5C54E02E-6EC2-84AA-175E-C0AC2ECE0489}"/>
              </a:ext>
            </a:extLst>
          </p:cNvPr>
          <p:cNvPicPr>
            <a:picLocks noChangeAspect="1" noChangeArrowheads="1"/>
          </p:cNvPicPr>
          <p:nvPr/>
        </p:nvPicPr>
        <p:blipFill>
          <a:blip r:embed="rId2" cstate="print"/>
          <a:srcRect/>
          <a:stretch>
            <a:fillRect/>
          </a:stretch>
        </p:blipFill>
        <p:spPr bwMode="auto">
          <a:xfrm>
            <a:off x="7438650" y="2141319"/>
            <a:ext cx="965606" cy="164500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 - Definitions</a:t>
            </a:r>
          </a:p>
          <a:p>
            <a:pPr lvl="2"/>
            <a:endParaRPr lang="en-US" i="1" dirty="0"/>
          </a:p>
          <a:p>
            <a:pPr lvl="2"/>
            <a:r>
              <a:rPr lang="en-US" i="1" dirty="0"/>
              <a:t>title</a:t>
            </a:r>
          </a:p>
          <a:p>
            <a:pPr lvl="2"/>
            <a:r>
              <a:rPr lang="en-US" dirty="0"/>
              <a:t>1. The union of all elements (as ownership, possession, and custody) constituting the legal right to control and dispose of property; the legal link between a person who owns property and the property. 2. Legal evidence of a person's ownership rights in property; an instrument (such as a deed) that constitutes such evidence &lt;record your title with the county clerk&gt;. </a:t>
            </a:r>
          </a:p>
          <a:p>
            <a:pPr lvl="2"/>
            <a:endParaRPr lang="en-US" dirty="0"/>
          </a:p>
          <a:p>
            <a:pPr lvl="2"/>
            <a:endParaRPr lang="en-US" dirty="0"/>
          </a:p>
          <a:p>
            <a:pPr lvl="1"/>
            <a:endParaRPr lang="en-US" dirty="0"/>
          </a:p>
        </p:txBody>
      </p:sp>
      <p:grpSp>
        <p:nvGrpSpPr>
          <p:cNvPr id="6" name="Group 5">
            <a:extLst>
              <a:ext uri="{FF2B5EF4-FFF2-40B4-BE49-F238E27FC236}">
                <a16:creationId xmlns:a16="http://schemas.microsoft.com/office/drawing/2014/main" id="{B58CD7A1-9615-480B-873C-0F0FF2C2C324}"/>
              </a:ext>
            </a:extLst>
          </p:cNvPr>
          <p:cNvGrpSpPr>
            <a:grpSpLocks noChangeAspect="1"/>
          </p:cNvGrpSpPr>
          <p:nvPr/>
        </p:nvGrpSpPr>
        <p:grpSpPr>
          <a:xfrm>
            <a:off x="2005940" y="4671391"/>
            <a:ext cx="908122" cy="777240"/>
            <a:chOff x="3647662" y="4572000"/>
            <a:chExt cx="1494182" cy="1278835"/>
          </a:xfrm>
        </p:grpSpPr>
        <p:sp>
          <p:nvSpPr>
            <p:cNvPr id="4" name="Oval 3">
              <a:extLst>
                <a:ext uri="{FF2B5EF4-FFF2-40B4-BE49-F238E27FC236}">
                  <a16:creationId xmlns:a16="http://schemas.microsoft.com/office/drawing/2014/main" id="{F6AE6420-63AF-4490-90B0-4DAE7CC2CC06}"/>
                </a:ext>
              </a:extLst>
            </p:cNvPr>
            <p:cNvSpPr>
              <a:spLocks noChangeAspect="1"/>
            </p:cNvSpPr>
            <p:nvPr/>
          </p:nvSpPr>
          <p:spPr>
            <a:xfrm>
              <a:off x="3647662" y="4572000"/>
              <a:ext cx="914400" cy="914400"/>
            </a:xfrm>
            <a:prstGeom prst="ellipse">
              <a:avLst/>
            </a:prstGeom>
            <a:solidFill>
              <a:srgbClr val="3399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Oval 8">
              <a:extLst>
                <a:ext uri="{FF2B5EF4-FFF2-40B4-BE49-F238E27FC236}">
                  <a16:creationId xmlns:a16="http://schemas.microsoft.com/office/drawing/2014/main" id="{7EF88767-FCA5-428D-BD2E-435B7D1EEE2A}"/>
                </a:ext>
              </a:extLst>
            </p:cNvPr>
            <p:cNvSpPr>
              <a:spLocks noChangeAspect="1"/>
            </p:cNvSpPr>
            <p:nvPr/>
          </p:nvSpPr>
          <p:spPr>
            <a:xfrm>
              <a:off x="4227444" y="4585252"/>
              <a:ext cx="914400" cy="914400"/>
            </a:xfrm>
            <a:prstGeom prst="ellipse">
              <a:avLst/>
            </a:prstGeom>
            <a:solidFill>
              <a:srgbClr val="009900">
                <a:alpha val="50196"/>
              </a:srgb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 name="Oval 9">
              <a:extLst>
                <a:ext uri="{FF2B5EF4-FFF2-40B4-BE49-F238E27FC236}">
                  <a16:creationId xmlns:a16="http://schemas.microsoft.com/office/drawing/2014/main" id="{8B27F0B4-CD27-422C-BF86-2435B829FA51}"/>
                </a:ext>
              </a:extLst>
            </p:cNvPr>
            <p:cNvSpPr>
              <a:spLocks noChangeAspect="1"/>
            </p:cNvSpPr>
            <p:nvPr/>
          </p:nvSpPr>
          <p:spPr>
            <a:xfrm>
              <a:off x="3892826" y="4936435"/>
              <a:ext cx="914400" cy="914400"/>
            </a:xfrm>
            <a:prstGeom prst="ellipse">
              <a:avLst/>
            </a:prstGeom>
            <a:solidFill>
              <a:srgbClr val="FF0000">
                <a:alpha val="49804"/>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pic>
        <p:nvPicPr>
          <p:cNvPr id="17" name="Picture 4" descr="C:\Users\jmahun\AppData\Local\Microsoft\Windows\Temporary Internet Files\Content.IE5\2WLLUSGO\MC900056875[1].wmf">
            <a:extLst>
              <a:ext uri="{FF2B5EF4-FFF2-40B4-BE49-F238E27FC236}">
                <a16:creationId xmlns:a16="http://schemas.microsoft.com/office/drawing/2014/main" id="{56778235-8C46-4030-BF17-DC1835FEF901}"/>
              </a:ext>
            </a:extLst>
          </p:cNvPr>
          <p:cNvPicPr>
            <a:picLocks noChangeAspect="1" noChangeArrowheads="1"/>
          </p:cNvPicPr>
          <p:nvPr/>
        </p:nvPicPr>
        <p:blipFill>
          <a:blip r:embed="rId2" cstate="print"/>
          <a:srcRect/>
          <a:stretch>
            <a:fillRect/>
          </a:stretch>
        </p:blipFill>
        <p:spPr bwMode="auto">
          <a:xfrm>
            <a:off x="3958171" y="4443234"/>
            <a:ext cx="1067815" cy="1222069"/>
          </a:xfrm>
          <a:prstGeom prst="rect">
            <a:avLst/>
          </a:prstGeom>
          <a:noFill/>
        </p:spPr>
      </p:pic>
    </p:spTree>
    <p:extLst>
      <p:ext uri="{BB962C8B-B14F-4D97-AF65-F5344CB8AC3E}">
        <p14:creationId xmlns:p14="http://schemas.microsoft.com/office/powerpoint/2010/main" val="1184333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Title 37">
            <a:extLst>
              <a:ext uri="{FF2B5EF4-FFF2-40B4-BE49-F238E27FC236}">
                <a16:creationId xmlns:a16="http://schemas.microsoft.com/office/drawing/2014/main" id="{5BE400AC-A1AE-2629-BD26-F34915BE7A56}"/>
              </a:ext>
            </a:extLst>
          </p:cNvPr>
          <p:cNvSpPr>
            <a:spLocks noGrp="1"/>
          </p:cNvSpPr>
          <p:nvPr>
            <p:ph type="title"/>
          </p:nvPr>
        </p:nvSpPr>
        <p:spPr/>
        <p:txBody>
          <a:bodyPr/>
          <a:lstStyle/>
          <a:p>
            <a:r>
              <a:rPr lang="en-US" altLang="en-US" dirty="0"/>
              <a:t>D. The Surveyor and Unwritten Rights</a:t>
            </a:r>
          </a:p>
        </p:txBody>
      </p:sp>
      <p:sp>
        <p:nvSpPr>
          <p:cNvPr id="111623" name="Content Placeholder 3">
            <a:extLst>
              <a:ext uri="{FF2B5EF4-FFF2-40B4-BE49-F238E27FC236}">
                <a16:creationId xmlns:a16="http://schemas.microsoft.com/office/drawing/2014/main" id="{E84ADD70-B531-FC19-1D21-944D82FFDC2A}"/>
              </a:ext>
            </a:extLst>
          </p:cNvPr>
          <p:cNvSpPr>
            <a:spLocks noGrp="1"/>
          </p:cNvSpPr>
          <p:nvPr>
            <p:ph idx="1"/>
          </p:nvPr>
        </p:nvSpPr>
        <p:spPr/>
        <p:txBody>
          <a:bodyPr/>
          <a:lstStyle/>
          <a:p>
            <a:pPr marL="68263"/>
            <a:r>
              <a:rPr lang="en-US" altLang="en-US" dirty="0"/>
              <a:t>1. Authority</a:t>
            </a:r>
          </a:p>
          <a:p>
            <a:pPr marL="365443" lvl="1"/>
            <a:r>
              <a:rPr lang="en-US" altLang="en-US" dirty="0"/>
              <a:t>Wis Admin Code A-E 7.03 Boundary location:</a:t>
            </a:r>
          </a:p>
          <a:p>
            <a:pPr lvl="2"/>
            <a:r>
              <a:rPr lang="en-US" altLang="en-US" dirty="0"/>
              <a:t>Every property survey shall be made </a:t>
            </a:r>
            <a:r>
              <a:rPr lang="en-US" altLang="en-US" dirty="0">
                <a:highlight>
                  <a:srgbClr val="FFFF00"/>
                </a:highlight>
              </a:rPr>
              <a:t>in accordance with the records of the register of deeds</a:t>
            </a:r>
            <a:r>
              <a:rPr lang="en-US" altLang="en-US" dirty="0"/>
              <a:t> as nearly as is practicable. The surveyor shall acquire data necessary to </a:t>
            </a:r>
            <a:r>
              <a:rPr lang="en-US" altLang="en-US" dirty="0">
                <a:highlight>
                  <a:srgbClr val="FFFF00"/>
                </a:highlight>
              </a:rPr>
              <a:t>retrace record title boundaries such as deeds, maps, certificates of title </a:t>
            </a:r>
            <a:r>
              <a:rPr lang="en-US" altLang="en-US" dirty="0"/>
              <a:t>and center line and other boundary line locations. ...</a:t>
            </a:r>
          </a:p>
          <a:p>
            <a:pPr lvl="2"/>
            <a:endParaRPr lang="en-US" altLang="en-US" dirty="0"/>
          </a:p>
          <a:p>
            <a:pPr marL="365125" lvl="1"/>
            <a:r>
              <a:rPr lang="en-US" altLang="en-US" dirty="0"/>
              <a:t>By definition, unwritten rights are not in “the records of the register of deeds.”</a:t>
            </a:r>
          </a:p>
          <a:p>
            <a:pPr marL="685165" lvl="2"/>
            <a:r>
              <a:rPr lang="en-US" altLang="en-US" dirty="0"/>
              <a:t>Unless a quiet title action has occurred.</a:t>
            </a:r>
          </a:p>
          <a:p>
            <a:pPr marL="365125" lvl="1"/>
            <a:endParaRPr lang="en-US" altLang="en-US" dirty="0"/>
          </a:p>
          <a:p>
            <a:pPr marL="1096963" lvl="4">
              <a:spcBef>
                <a:spcPts val="200"/>
              </a:spcBef>
            </a:pPr>
            <a:endParaRPr lang="en-US" altLang="en-US" sz="2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DB7C-AC64-C770-6784-2CB70DC62F12}"/>
            </a:ext>
          </a:extLst>
        </p:cNvPr>
        <p:cNvGrpSpPr/>
        <p:nvPr/>
      </p:nvGrpSpPr>
      <p:grpSpPr>
        <a:xfrm>
          <a:off x="0" y="0"/>
          <a:ext cx="0" cy="0"/>
          <a:chOff x="0" y="0"/>
          <a:chExt cx="0" cy="0"/>
        </a:xfrm>
      </p:grpSpPr>
      <p:sp>
        <p:nvSpPr>
          <p:cNvPr id="112642" name="Title 37">
            <a:extLst>
              <a:ext uri="{FF2B5EF4-FFF2-40B4-BE49-F238E27FC236}">
                <a16:creationId xmlns:a16="http://schemas.microsoft.com/office/drawing/2014/main" id="{670184DC-5895-B27E-9B36-D3B6D3F731B6}"/>
              </a:ext>
            </a:extLst>
          </p:cNvPr>
          <p:cNvSpPr>
            <a:spLocks noGrp="1"/>
          </p:cNvSpPr>
          <p:nvPr>
            <p:ph type="title"/>
          </p:nvPr>
        </p:nvSpPr>
        <p:spPr/>
        <p:txBody>
          <a:bodyPr/>
          <a:lstStyle/>
          <a:p>
            <a:r>
              <a:rPr lang="en-US" altLang="en-US" dirty="0"/>
              <a:t>D. The Surveyor and Unwritten Rights</a:t>
            </a:r>
          </a:p>
        </p:txBody>
      </p:sp>
      <p:sp>
        <p:nvSpPr>
          <p:cNvPr id="112643" name="Content Placeholder 3">
            <a:extLst>
              <a:ext uri="{FF2B5EF4-FFF2-40B4-BE49-F238E27FC236}">
                <a16:creationId xmlns:a16="http://schemas.microsoft.com/office/drawing/2014/main" id="{05F17583-3959-6F4F-BC0A-853AEF5CB85A}"/>
              </a:ext>
            </a:extLst>
          </p:cNvPr>
          <p:cNvSpPr>
            <a:spLocks noGrp="1"/>
          </p:cNvSpPr>
          <p:nvPr>
            <p:ph idx="1"/>
          </p:nvPr>
        </p:nvSpPr>
        <p:spPr/>
        <p:txBody>
          <a:bodyPr/>
          <a:lstStyle/>
          <a:p>
            <a:pPr marL="68263"/>
            <a:r>
              <a:rPr lang="en-US" altLang="en-US" dirty="0"/>
              <a:t>1. Authority</a:t>
            </a:r>
          </a:p>
          <a:p>
            <a:pPr marL="365125" lvl="1"/>
            <a:r>
              <a:rPr lang="en-US" altLang="en-US" dirty="0"/>
              <a:t>If possession &amp; deed lines don’t coincide (taking into acct </a:t>
            </a:r>
            <a:r>
              <a:rPr lang="en-US" altLang="en-US" dirty="0" err="1"/>
              <a:t>sr</a:t>
            </a:r>
            <a:r>
              <a:rPr lang="en-US" altLang="en-US" dirty="0"/>
              <a:t>/</a:t>
            </a:r>
            <a:r>
              <a:rPr lang="en-US" altLang="en-US" dirty="0" err="1"/>
              <a:t>jr</a:t>
            </a:r>
            <a:r>
              <a:rPr lang="en-US" altLang="en-US" dirty="0"/>
              <a:t> rights), locations must be </a:t>
            </a:r>
            <a:r>
              <a:rPr lang="en-US" altLang="en-US" dirty="0" err="1"/>
              <a:t>meas’d</a:t>
            </a:r>
            <a:r>
              <a:rPr lang="en-US" altLang="en-US" dirty="0"/>
              <a:t> &amp; mapped</a:t>
            </a:r>
          </a:p>
          <a:p>
            <a:pPr lvl="1"/>
            <a:r>
              <a:rPr lang="en-US" altLang="en-US" dirty="0"/>
              <a:t>Information may serve as basis for ripened unwritten claim.</a:t>
            </a:r>
          </a:p>
          <a:p>
            <a:pPr marL="1096963" lvl="4">
              <a:spcBef>
                <a:spcPts val="200"/>
              </a:spcBef>
            </a:pPr>
            <a:endParaRPr lang="en-US" altLang="en-US" sz="2200" dirty="0"/>
          </a:p>
        </p:txBody>
      </p:sp>
      <p:grpSp>
        <p:nvGrpSpPr>
          <p:cNvPr id="112654" name="Group 112653">
            <a:extLst>
              <a:ext uri="{FF2B5EF4-FFF2-40B4-BE49-F238E27FC236}">
                <a16:creationId xmlns:a16="http://schemas.microsoft.com/office/drawing/2014/main" id="{0B287758-01D1-C2CD-6B06-E113A54EBDE4}"/>
              </a:ext>
            </a:extLst>
          </p:cNvPr>
          <p:cNvGrpSpPr/>
          <p:nvPr/>
        </p:nvGrpSpPr>
        <p:grpSpPr>
          <a:xfrm>
            <a:off x="3657600" y="3383280"/>
            <a:ext cx="2743200" cy="2471088"/>
            <a:chOff x="3657600" y="3562075"/>
            <a:chExt cx="2743200" cy="2471088"/>
          </a:xfrm>
        </p:grpSpPr>
        <p:grpSp>
          <p:nvGrpSpPr>
            <p:cNvPr id="112655" name="Group 112654">
              <a:extLst>
                <a:ext uri="{FF2B5EF4-FFF2-40B4-BE49-F238E27FC236}">
                  <a16:creationId xmlns:a16="http://schemas.microsoft.com/office/drawing/2014/main" id="{455863FD-8371-6C13-AD03-E62C82DB7700}"/>
                </a:ext>
              </a:extLst>
            </p:cNvPr>
            <p:cNvGrpSpPr/>
            <p:nvPr/>
          </p:nvGrpSpPr>
          <p:grpSpPr>
            <a:xfrm>
              <a:off x="3657600" y="3562075"/>
              <a:ext cx="2743200" cy="2471088"/>
              <a:chOff x="3657600" y="3562075"/>
              <a:chExt cx="2743200" cy="2471088"/>
            </a:xfrm>
          </p:grpSpPr>
          <p:sp>
            <p:nvSpPr>
              <p:cNvPr id="112657" name="TextBox 112656">
                <a:extLst>
                  <a:ext uri="{FF2B5EF4-FFF2-40B4-BE49-F238E27FC236}">
                    <a16:creationId xmlns:a16="http://schemas.microsoft.com/office/drawing/2014/main" id="{3DED2615-42C2-74FA-718A-2144875414C6}"/>
                  </a:ext>
                </a:extLst>
              </p:cNvPr>
              <p:cNvSpPr txBox="1"/>
              <p:nvPr/>
            </p:nvSpPr>
            <p:spPr>
              <a:xfrm>
                <a:off x="4635420" y="5694609"/>
                <a:ext cx="511679" cy="338554"/>
              </a:xfrm>
              <a:prstGeom prst="rect">
                <a:avLst/>
              </a:prstGeom>
              <a:noFill/>
            </p:spPr>
            <p:txBody>
              <a:bodyPr wrap="none" rtlCol="0">
                <a:spAutoFit/>
              </a:bodyPr>
              <a:lstStyle/>
              <a:p>
                <a:pPr algn="ctr"/>
                <a:r>
                  <a:rPr lang="en-US" sz="1600" dirty="0">
                    <a:solidFill>
                      <a:srgbClr val="FF0000"/>
                    </a:solidFill>
                  </a:rPr>
                  <a:t>2.5’</a:t>
                </a:r>
              </a:p>
            </p:txBody>
          </p:sp>
          <p:grpSp>
            <p:nvGrpSpPr>
              <p:cNvPr id="112658" name="Group 112657">
                <a:extLst>
                  <a:ext uri="{FF2B5EF4-FFF2-40B4-BE49-F238E27FC236}">
                    <a16:creationId xmlns:a16="http://schemas.microsoft.com/office/drawing/2014/main" id="{EA35E17D-3F1F-B3D5-A6D5-74D03969699A}"/>
                  </a:ext>
                </a:extLst>
              </p:cNvPr>
              <p:cNvGrpSpPr/>
              <p:nvPr/>
            </p:nvGrpSpPr>
            <p:grpSpPr>
              <a:xfrm>
                <a:off x="3657600" y="3562075"/>
                <a:ext cx="2743200" cy="2189260"/>
                <a:chOff x="3657600" y="3562075"/>
                <a:chExt cx="2743200" cy="2189260"/>
              </a:xfrm>
            </p:grpSpPr>
            <p:sp>
              <p:nvSpPr>
                <p:cNvPr id="112659" name="Rectangle 112658">
                  <a:extLst>
                    <a:ext uri="{FF2B5EF4-FFF2-40B4-BE49-F238E27FC236}">
                      <a16:creationId xmlns:a16="http://schemas.microsoft.com/office/drawing/2014/main" id="{CA262F68-B289-23E6-9C3B-29B1B9013CF4}"/>
                    </a:ext>
                  </a:extLst>
                </p:cNvPr>
                <p:cNvSpPr/>
                <p:nvPr/>
              </p:nvSpPr>
              <p:spPr>
                <a:xfrm>
                  <a:off x="36576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p>
              </p:txBody>
            </p:sp>
            <p:sp>
              <p:nvSpPr>
                <p:cNvPr id="112660" name="Rectangle 112659">
                  <a:extLst>
                    <a:ext uri="{FF2B5EF4-FFF2-40B4-BE49-F238E27FC236}">
                      <a16:creationId xmlns:a16="http://schemas.microsoft.com/office/drawing/2014/main" id="{26673537-9D7B-FE62-4E9C-2A604998B617}"/>
                    </a:ext>
                  </a:extLst>
                </p:cNvPr>
                <p:cNvSpPr/>
                <p:nvPr/>
              </p:nvSpPr>
              <p:spPr>
                <a:xfrm>
                  <a:off x="50292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p>
              </p:txBody>
            </p:sp>
            <p:sp>
              <p:nvSpPr>
                <p:cNvPr id="112661" name="TextBox 112660">
                  <a:extLst>
                    <a:ext uri="{FF2B5EF4-FFF2-40B4-BE49-F238E27FC236}">
                      <a16:creationId xmlns:a16="http://schemas.microsoft.com/office/drawing/2014/main" id="{1E77EE7F-DBB1-428E-C2D8-1BCF89A8B484}"/>
                    </a:ext>
                  </a:extLst>
                </p:cNvPr>
                <p:cNvSpPr txBox="1"/>
                <p:nvPr/>
              </p:nvSpPr>
              <p:spPr>
                <a:xfrm>
                  <a:off x="534802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2662" name="TextBox 112661">
                  <a:extLst>
                    <a:ext uri="{FF2B5EF4-FFF2-40B4-BE49-F238E27FC236}">
                      <a16:creationId xmlns:a16="http://schemas.microsoft.com/office/drawing/2014/main" id="{51299902-A0A2-8EA4-B181-45A92D2EF092}"/>
                    </a:ext>
                  </a:extLst>
                </p:cNvPr>
                <p:cNvSpPr txBox="1"/>
                <p:nvPr/>
              </p:nvSpPr>
              <p:spPr>
                <a:xfrm>
                  <a:off x="393779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2663" name="TextBox 112662">
                  <a:extLst>
                    <a:ext uri="{FF2B5EF4-FFF2-40B4-BE49-F238E27FC236}">
                      <a16:creationId xmlns:a16="http://schemas.microsoft.com/office/drawing/2014/main" id="{0E2C6B70-CA44-2AE9-9A6D-E95838C2863E}"/>
                    </a:ext>
                  </a:extLst>
                </p:cNvPr>
                <p:cNvSpPr txBox="1"/>
                <p:nvPr/>
              </p:nvSpPr>
              <p:spPr>
                <a:xfrm>
                  <a:off x="534171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2664" name="TextBox 112663">
                  <a:extLst>
                    <a:ext uri="{FF2B5EF4-FFF2-40B4-BE49-F238E27FC236}">
                      <a16:creationId xmlns:a16="http://schemas.microsoft.com/office/drawing/2014/main" id="{9E1A6155-A80D-4FCC-292C-BE05E3E98641}"/>
                    </a:ext>
                  </a:extLst>
                </p:cNvPr>
                <p:cNvSpPr txBox="1"/>
                <p:nvPr/>
              </p:nvSpPr>
              <p:spPr>
                <a:xfrm>
                  <a:off x="3931488" y="5339372"/>
                  <a:ext cx="737702" cy="338554"/>
                </a:xfrm>
                <a:prstGeom prst="rect">
                  <a:avLst/>
                </a:prstGeom>
                <a:noFill/>
              </p:spPr>
              <p:txBody>
                <a:bodyPr wrap="none" rtlCol="0">
                  <a:spAutoFit/>
                </a:bodyPr>
                <a:lstStyle/>
                <a:p>
                  <a:pPr algn="ctr"/>
                  <a:r>
                    <a:rPr lang="en-US" sz="1600" dirty="0">
                      <a:solidFill>
                        <a:srgbClr val="0033CC"/>
                      </a:solidFill>
                    </a:rPr>
                    <a:t>150.0’</a:t>
                  </a:r>
                </a:p>
              </p:txBody>
            </p:sp>
            <p:cxnSp>
              <p:nvCxnSpPr>
                <p:cNvPr id="112665" name="Straight Connector 112664">
                  <a:extLst>
                    <a:ext uri="{FF2B5EF4-FFF2-40B4-BE49-F238E27FC236}">
                      <a16:creationId xmlns:a16="http://schemas.microsoft.com/office/drawing/2014/main" id="{A532AACA-62FE-6498-C813-4E6BF508503E}"/>
                    </a:ext>
                  </a:extLst>
                </p:cNvPr>
                <p:cNvCxnSpPr>
                  <a:cxnSpLocks/>
                </p:cNvCxnSpPr>
                <p:nvPr/>
              </p:nvCxnSpPr>
              <p:spPr>
                <a:xfrm flipH="1">
                  <a:off x="4903465" y="3887602"/>
                  <a:ext cx="64008"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2666" name="TextBox 112665">
                  <a:extLst>
                    <a:ext uri="{FF2B5EF4-FFF2-40B4-BE49-F238E27FC236}">
                      <a16:creationId xmlns:a16="http://schemas.microsoft.com/office/drawing/2014/main" id="{F25C6566-0861-0691-B676-7231F5D65376}"/>
                    </a:ext>
                  </a:extLst>
                </p:cNvPr>
                <p:cNvSpPr txBox="1"/>
                <p:nvPr/>
              </p:nvSpPr>
              <p:spPr>
                <a:xfrm>
                  <a:off x="4733953" y="3562075"/>
                  <a:ext cx="484428" cy="338554"/>
                </a:xfrm>
                <a:prstGeom prst="rect">
                  <a:avLst/>
                </a:prstGeom>
                <a:noFill/>
              </p:spPr>
              <p:txBody>
                <a:bodyPr wrap="none" rtlCol="0">
                  <a:spAutoFit/>
                </a:bodyPr>
                <a:lstStyle/>
                <a:p>
                  <a:pPr algn="ctr"/>
                  <a:r>
                    <a:rPr lang="en-US" sz="1600" dirty="0">
                      <a:solidFill>
                        <a:srgbClr val="FF0000"/>
                      </a:solidFill>
                    </a:rPr>
                    <a:t>1.5’</a:t>
                  </a:r>
                </a:p>
              </p:txBody>
            </p:sp>
            <p:sp>
              <p:nvSpPr>
                <p:cNvPr id="112667" name="Oval 112666">
                  <a:extLst>
                    <a:ext uri="{FF2B5EF4-FFF2-40B4-BE49-F238E27FC236}">
                      <a16:creationId xmlns:a16="http://schemas.microsoft.com/office/drawing/2014/main" id="{B471A2BF-1E59-C389-D7AC-2E5364290084}"/>
                    </a:ext>
                  </a:extLst>
                </p:cNvPr>
                <p:cNvSpPr/>
                <p:nvPr/>
              </p:nvSpPr>
              <p:spPr>
                <a:xfrm>
                  <a:off x="5000990" y="5687327"/>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sp>
          <p:nvSpPr>
            <p:cNvPr id="112656" name="Rectangle 39">
              <a:extLst>
                <a:ext uri="{FF2B5EF4-FFF2-40B4-BE49-F238E27FC236}">
                  <a16:creationId xmlns:a16="http://schemas.microsoft.com/office/drawing/2014/main" id="{48BA36A4-2EC5-0971-5EDD-EE4D3068646F}"/>
                </a:ext>
              </a:extLst>
            </p:cNvPr>
            <p:cNvSpPr>
              <a:spLocks noChangeArrowheads="1"/>
            </p:cNvSpPr>
            <p:nvPr/>
          </p:nvSpPr>
          <p:spPr bwMode="auto">
            <a:xfrm rot="16320000">
              <a:off x="4450810" y="4651867"/>
              <a:ext cx="7582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FF0000"/>
                  </a:solidFill>
                  <a:latin typeface="+mj-lt"/>
                </a:rPr>
                <a:t>fence line</a:t>
              </a:r>
            </a:p>
          </p:txBody>
        </p:sp>
      </p:grpSp>
    </p:spTree>
    <p:extLst>
      <p:ext uri="{BB962C8B-B14F-4D97-AF65-F5344CB8AC3E}">
        <p14:creationId xmlns:p14="http://schemas.microsoft.com/office/powerpoint/2010/main" val="2782955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EF114-6312-4BF5-7B1F-670ECFACAE92}"/>
            </a:ext>
          </a:extLst>
        </p:cNvPr>
        <p:cNvGrpSpPr/>
        <p:nvPr/>
      </p:nvGrpSpPr>
      <p:grpSpPr>
        <a:xfrm>
          <a:off x="0" y="0"/>
          <a:ext cx="0" cy="0"/>
          <a:chOff x="0" y="0"/>
          <a:chExt cx="0" cy="0"/>
        </a:xfrm>
      </p:grpSpPr>
      <p:sp>
        <p:nvSpPr>
          <p:cNvPr id="113666" name="Title 37">
            <a:extLst>
              <a:ext uri="{FF2B5EF4-FFF2-40B4-BE49-F238E27FC236}">
                <a16:creationId xmlns:a16="http://schemas.microsoft.com/office/drawing/2014/main" id="{730E6F51-257E-6987-BBB4-E8581D87D992}"/>
              </a:ext>
            </a:extLst>
          </p:cNvPr>
          <p:cNvSpPr>
            <a:spLocks noGrp="1"/>
          </p:cNvSpPr>
          <p:nvPr>
            <p:ph type="title"/>
          </p:nvPr>
        </p:nvSpPr>
        <p:spPr/>
        <p:txBody>
          <a:bodyPr/>
          <a:lstStyle/>
          <a:p>
            <a:r>
              <a:rPr lang="en-US" altLang="en-US" dirty="0"/>
              <a:t>D. The Surveyor and Unwritten Rights</a:t>
            </a:r>
          </a:p>
        </p:txBody>
      </p:sp>
      <p:sp>
        <p:nvSpPr>
          <p:cNvPr id="113667" name="Content Placeholder 3">
            <a:extLst>
              <a:ext uri="{FF2B5EF4-FFF2-40B4-BE49-F238E27FC236}">
                <a16:creationId xmlns:a16="http://schemas.microsoft.com/office/drawing/2014/main" id="{37153A4A-0196-3858-553F-8FE4809C989D}"/>
              </a:ext>
            </a:extLst>
          </p:cNvPr>
          <p:cNvSpPr>
            <a:spLocks noGrp="1"/>
          </p:cNvSpPr>
          <p:nvPr>
            <p:ph idx="1"/>
          </p:nvPr>
        </p:nvSpPr>
        <p:spPr/>
        <p:txBody>
          <a:bodyPr/>
          <a:lstStyle/>
          <a:p>
            <a:pPr marL="68263"/>
            <a:r>
              <a:rPr lang="en-US" altLang="en-US" dirty="0"/>
              <a:t>1. Authority</a:t>
            </a:r>
          </a:p>
          <a:p>
            <a:pPr marL="365125" lvl="1"/>
            <a:r>
              <a:rPr lang="en-US" altLang="en-US" dirty="0"/>
              <a:t>While surveyor doesn’t determine ownership rights, his/her survey information can be used to help substantiate the necessary elements.</a:t>
            </a:r>
          </a:p>
          <a:p>
            <a:pPr marL="1096963" lvl="4">
              <a:spcBef>
                <a:spcPts val="200"/>
              </a:spcBef>
            </a:pPr>
            <a:endParaRPr lang="en-US" altLang="en-US" sz="2200" dirty="0"/>
          </a:p>
        </p:txBody>
      </p:sp>
      <p:grpSp>
        <p:nvGrpSpPr>
          <p:cNvPr id="47" name="Group 46">
            <a:extLst>
              <a:ext uri="{FF2B5EF4-FFF2-40B4-BE49-F238E27FC236}">
                <a16:creationId xmlns:a16="http://schemas.microsoft.com/office/drawing/2014/main" id="{1D0A8456-E678-97B5-4852-5C27E123D58F}"/>
              </a:ext>
            </a:extLst>
          </p:cNvPr>
          <p:cNvGrpSpPr/>
          <p:nvPr/>
        </p:nvGrpSpPr>
        <p:grpSpPr>
          <a:xfrm>
            <a:off x="3657600" y="3383280"/>
            <a:ext cx="2743200" cy="2471088"/>
            <a:chOff x="3657600" y="3562075"/>
            <a:chExt cx="2743200" cy="2471088"/>
          </a:xfrm>
        </p:grpSpPr>
        <p:grpSp>
          <p:nvGrpSpPr>
            <p:cNvPr id="48" name="Group 47">
              <a:extLst>
                <a:ext uri="{FF2B5EF4-FFF2-40B4-BE49-F238E27FC236}">
                  <a16:creationId xmlns:a16="http://schemas.microsoft.com/office/drawing/2014/main" id="{D5425ECE-B48A-8677-4D69-E9CD79807BCD}"/>
                </a:ext>
              </a:extLst>
            </p:cNvPr>
            <p:cNvGrpSpPr/>
            <p:nvPr/>
          </p:nvGrpSpPr>
          <p:grpSpPr>
            <a:xfrm>
              <a:off x="3657600" y="3562075"/>
              <a:ext cx="2743200" cy="2471088"/>
              <a:chOff x="3657600" y="3562075"/>
              <a:chExt cx="2743200" cy="2471088"/>
            </a:xfrm>
          </p:grpSpPr>
          <p:sp>
            <p:nvSpPr>
              <p:cNvPr id="50" name="TextBox 49">
                <a:extLst>
                  <a:ext uri="{FF2B5EF4-FFF2-40B4-BE49-F238E27FC236}">
                    <a16:creationId xmlns:a16="http://schemas.microsoft.com/office/drawing/2014/main" id="{75B3DE47-626C-0128-1CBA-54C861723EB5}"/>
                  </a:ext>
                </a:extLst>
              </p:cNvPr>
              <p:cNvSpPr txBox="1"/>
              <p:nvPr/>
            </p:nvSpPr>
            <p:spPr>
              <a:xfrm>
                <a:off x="4635420" y="5694609"/>
                <a:ext cx="511679" cy="338554"/>
              </a:xfrm>
              <a:prstGeom prst="rect">
                <a:avLst/>
              </a:prstGeom>
              <a:noFill/>
            </p:spPr>
            <p:txBody>
              <a:bodyPr wrap="none" rtlCol="0">
                <a:spAutoFit/>
              </a:bodyPr>
              <a:lstStyle/>
              <a:p>
                <a:pPr algn="ctr"/>
                <a:r>
                  <a:rPr lang="en-US" sz="1600" dirty="0">
                    <a:solidFill>
                      <a:srgbClr val="FF0000"/>
                    </a:solidFill>
                  </a:rPr>
                  <a:t>2.5’</a:t>
                </a:r>
              </a:p>
            </p:txBody>
          </p:sp>
          <p:grpSp>
            <p:nvGrpSpPr>
              <p:cNvPr id="51" name="Group 50">
                <a:extLst>
                  <a:ext uri="{FF2B5EF4-FFF2-40B4-BE49-F238E27FC236}">
                    <a16:creationId xmlns:a16="http://schemas.microsoft.com/office/drawing/2014/main" id="{043A1937-329C-B03A-725F-989E24DB5F48}"/>
                  </a:ext>
                </a:extLst>
              </p:cNvPr>
              <p:cNvGrpSpPr/>
              <p:nvPr/>
            </p:nvGrpSpPr>
            <p:grpSpPr>
              <a:xfrm>
                <a:off x="3657600" y="3562075"/>
                <a:ext cx="2743200" cy="2189260"/>
                <a:chOff x="3657600" y="3562075"/>
                <a:chExt cx="2743200" cy="2189260"/>
              </a:xfrm>
            </p:grpSpPr>
            <p:sp>
              <p:nvSpPr>
                <p:cNvPr id="52" name="Rectangle 51">
                  <a:extLst>
                    <a:ext uri="{FF2B5EF4-FFF2-40B4-BE49-F238E27FC236}">
                      <a16:creationId xmlns:a16="http://schemas.microsoft.com/office/drawing/2014/main" id="{32982B23-2D80-54D4-0250-0560EC285852}"/>
                    </a:ext>
                  </a:extLst>
                </p:cNvPr>
                <p:cNvSpPr/>
                <p:nvPr/>
              </p:nvSpPr>
              <p:spPr>
                <a:xfrm>
                  <a:off x="36576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p>
              </p:txBody>
            </p:sp>
            <p:sp>
              <p:nvSpPr>
                <p:cNvPr id="53" name="Rectangle 52">
                  <a:extLst>
                    <a:ext uri="{FF2B5EF4-FFF2-40B4-BE49-F238E27FC236}">
                      <a16:creationId xmlns:a16="http://schemas.microsoft.com/office/drawing/2014/main" id="{40DEBC1D-2D60-DCD0-4614-A0B67BF210B2}"/>
                    </a:ext>
                  </a:extLst>
                </p:cNvPr>
                <p:cNvSpPr/>
                <p:nvPr/>
              </p:nvSpPr>
              <p:spPr>
                <a:xfrm>
                  <a:off x="50292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p>
              </p:txBody>
            </p:sp>
            <p:sp>
              <p:nvSpPr>
                <p:cNvPr id="54" name="TextBox 53">
                  <a:extLst>
                    <a:ext uri="{FF2B5EF4-FFF2-40B4-BE49-F238E27FC236}">
                      <a16:creationId xmlns:a16="http://schemas.microsoft.com/office/drawing/2014/main" id="{1125706C-4AE4-6B84-812D-187A3A9259BA}"/>
                    </a:ext>
                  </a:extLst>
                </p:cNvPr>
                <p:cNvSpPr txBox="1"/>
                <p:nvPr/>
              </p:nvSpPr>
              <p:spPr>
                <a:xfrm>
                  <a:off x="534802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55" name="TextBox 54">
                  <a:extLst>
                    <a:ext uri="{FF2B5EF4-FFF2-40B4-BE49-F238E27FC236}">
                      <a16:creationId xmlns:a16="http://schemas.microsoft.com/office/drawing/2014/main" id="{122090D0-FCF8-217B-5E44-A88705134E0E}"/>
                    </a:ext>
                  </a:extLst>
                </p:cNvPr>
                <p:cNvSpPr txBox="1"/>
                <p:nvPr/>
              </p:nvSpPr>
              <p:spPr>
                <a:xfrm>
                  <a:off x="393779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56" name="TextBox 55">
                  <a:extLst>
                    <a:ext uri="{FF2B5EF4-FFF2-40B4-BE49-F238E27FC236}">
                      <a16:creationId xmlns:a16="http://schemas.microsoft.com/office/drawing/2014/main" id="{59089C1A-F663-451C-AE6A-B3240FBD15D8}"/>
                    </a:ext>
                  </a:extLst>
                </p:cNvPr>
                <p:cNvSpPr txBox="1"/>
                <p:nvPr/>
              </p:nvSpPr>
              <p:spPr>
                <a:xfrm>
                  <a:off x="534171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57" name="TextBox 56">
                  <a:extLst>
                    <a:ext uri="{FF2B5EF4-FFF2-40B4-BE49-F238E27FC236}">
                      <a16:creationId xmlns:a16="http://schemas.microsoft.com/office/drawing/2014/main" id="{561E7A1B-48A2-BD55-C5A9-760CE19760BF}"/>
                    </a:ext>
                  </a:extLst>
                </p:cNvPr>
                <p:cNvSpPr txBox="1"/>
                <p:nvPr/>
              </p:nvSpPr>
              <p:spPr>
                <a:xfrm>
                  <a:off x="3931488" y="5339372"/>
                  <a:ext cx="737702" cy="338554"/>
                </a:xfrm>
                <a:prstGeom prst="rect">
                  <a:avLst/>
                </a:prstGeom>
                <a:noFill/>
              </p:spPr>
              <p:txBody>
                <a:bodyPr wrap="none" rtlCol="0">
                  <a:spAutoFit/>
                </a:bodyPr>
                <a:lstStyle/>
                <a:p>
                  <a:pPr algn="ctr"/>
                  <a:r>
                    <a:rPr lang="en-US" sz="1600" dirty="0">
                      <a:solidFill>
                        <a:srgbClr val="0033CC"/>
                      </a:solidFill>
                    </a:rPr>
                    <a:t>150.0’</a:t>
                  </a:r>
                </a:p>
              </p:txBody>
            </p:sp>
            <p:cxnSp>
              <p:nvCxnSpPr>
                <p:cNvPr id="58" name="Straight Connector 57">
                  <a:extLst>
                    <a:ext uri="{FF2B5EF4-FFF2-40B4-BE49-F238E27FC236}">
                      <a16:creationId xmlns:a16="http://schemas.microsoft.com/office/drawing/2014/main" id="{5AED8FBE-696B-36E0-5F1F-12E58D0BC5FC}"/>
                    </a:ext>
                  </a:extLst>
                </p:cNvPr>
                <p:cNvCxnSpPr>
                  <a:cxnSpLocks/>
                </p:cNvCxnSpPr>
                <p:nvPr/>
              </p:nvCxnSpPr>
              <p:spPr>
                <a:xfrm flipH="1">
                  <a:off x="4903465" y="3887602"/>
                  <a:ext cx="64008"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3CAF04E-C05D-084F-18D6-EB0F79B64B1B}"/>
                    </a:ext>
                  </a:extLst>
                </p:cNvPr>
                <p:cNvSpPr txBox="1"/>
                <p:nvPr/>
              </p:nvSpPr>
              <p:spPr>
                <a:xfrm>
                  <a:off x="4733953" y="3562075"/>
                  <a:ext cx="484428" cy="338554"/>
                </a:xfrm>
                <a:prstGeom prst="rect">
                  <a:avLst/>
                </a:prstGeom>
                <a:noFill/>
              </p:spPr>
              <p:txBody>
                <a:bodyPr wrap="none" rtlCol="0">
                  <a:spAutoFit/>
                </a:bodyPr>
                <a:lstStyle/>
                <a:p>
                  <a:pPr algn="ctr"/>
                  <a:r>
                    <a:rPr lang="en-US" sz="1600" dirty="0">
                      <a:solidFill>
                        <a:srgbClr val="FF0000"/>
                      </a:solidFill>
                    </a:rPr>
                    <a:t>1.5’</a:t>
                  </a:r>
                </a:p>
              </p:txBody>
            </p:sp>
            <p:sp>
              <p:nvSpPr>
                <p:cNvPr id="60" name="Oval 59">
                  <a:extLst>
                    <a:ext uri="{FF2B5EF4-FFF2-40B4-BE49-F238E27FC236}">
                      <a16:creationId xmlns:a16="http://schemas.microsoft.com/office/drawing/2014/main" id="{EBD1FCC1-7925-D292-ABD3-B5A32D960883}"/>
                    </a:ext>
                  </a:extLst>
                </p:cNvPr>
                <p:cNvSpPr/>
                <p:nvPr/>
              </p:nvSpPr>
              <p:spPr>
                <a:xfrm>
                  <a:off x="5000990" y="5687327"/>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sp>
          <p:nvSpPr>
            <p:cNvPr id="49" name="Rectangle 39">
              <a:extLst>
                <a:ext uri="{FF2B5EF4-FFF2-40B4-BE49-F238E27FC236}">
                  <a16:creationId xmlns:a16="http://schemas.microsoft.com/office/drawing/2014/main" id="{BD4D3463-DAC8-1F84-4CB4-89412E79FA6A}"/>
                </a:ext>
              </a:extLst>
            </p:cNvPr>
            <p:cNvSpPr>
              <a:spLocks noChangeArrowheads="1"/>
            </p:cNvSpPr>
            <p:nvPr/>
          </p:nvSpPr>
          <p:spPr bwMode="auto">
            <a:xfrm rot="16320000">
              <a:off x="4450810" y="4651867"/>
              <a:ext cx="7582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FF0000"/>
                  </a:solidFill>
                  <a:latin typeface="+mj-lt"/>
                </a:rPr>
                <a:t>fence line</a:t>
              </a:r>
            </a:p>
          </p:txBody>
        </p:sp>
      </p:grpSp>
    </p:spTree>
    <p:extLst>
      <p:ext uri="{BB962C8B-B14F-4D97-AF65-F5344CB8AC3E}">
        <p14:creationId xmlns:p14="http://schemas.microsoft.com/office/powerpoint/2010/main" val="2910364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F54A-1BE5-27FE-846A-80773DD0F7AC}"/>
            </a:ext>
          </a:extLst>
        </p:cNvPr>
        <p:cNvGrpSpPr/>
        <p:nvPr/>
      </p:nvGrpSpPr>
      <p:grpSpPr>
        <a:xfrm>
          <a:off x="0" y="0"/>
          <a:ext cx="0" cy="0"/>
          <a:chOff x="0" y="0"/>
          <a:chExt cx="0" cy="0"/>
        </a:xfrm>
      </p:grpSpPr>
      <p:sp>
        <p:nvSpPr>
          <p:cNvPr id="113666" name="Title 37">
            <a:extLst>
              <a:ext uri="{FF2B5EF4-FFF2-40B4-BE49-F238E27FC236}">
                <a16:creationId xmlns:a16="http://schemas.microsoft.com/office/drawing/2014/main" id="{E97CAAC1-6AA7-992B-BE25-BD3B8568A233}"/>
              </a:ext>
            </a:extLst>
          </p:cNvPr>
          <p:cNvSpPr>
            <a:spLocks noGrp="1"/>
          </p:cNvSpPr>
          <p:nvPr>
            <p:ph type="title"/>
          </p:nvPr>
        </p:nvSpPr>
        <p:spPr/>
        <p:txBody>
          <a:bodyPr/>
          <a:lstStyle/>
          <a:p>
            <a:r>
              <a:rPr lang="en-US" altLang="en-US" dirty="0"/>
              <a:t>D. The Surveyor and Unwritten Rights</a:t>
            </a:r>
          </a:p>
        </p:txBody>
      </p:sp>
      <p:sp>
        <p:nvSpPr>
          <p:cNvPr id="113667" name="Content Placeholder 3">
            <a:extLst>
              <a:ext uri="{FF2B5EF4-FFF2-40B4-BE49-F238E27FC236}">
                <a16:creationId xmlns:a16="http://schemas.microsoft.com/office/drawing/2014/main" id="{C0BFB0EF-2B3B-7FB5-B0E4-CE106DB8E56D}"/>
              </a:ext>
            </a:extLst>
          </p:cNvPr>
          <p:cNvSpPr>
            <a:spLocks noGrp="1"/>
          </p:cNvSpPr>
          <p:nvPr>
            <p:ph idx="1"/>
          </p:nvPr>
        </p:nvSpPr>
        <p:spPr/>
        <p:txBody>
          <a:bodyPr/>
          <a:lstStyle/>
          <a:p>
            <a:pPr marL="68263"/>
            <a:r>
              <a:rPr lang="en-US" altLang="en-US" dirty="0"/>
              <a:t>2. Unwritten Lines are Local</a:t>
            </a:r>
          </a:p>
          <a:p>
            <a:pPr marL="685165" lvl="2"/>
            <a:r>
              <a:rPr lang="en-US" altLang="en-US" dirty="0"/>
              <a:t>Lines </a:t>
            </a:r>
            <a:r>
              <a:rPr lang="en-US" altLang="en-US" dirty="0" err="1"/>
              <a:t>est'd</a:t>
            </a:r>
            <a:r>
              <a:rPr lang="en-US" altLang="en-US" dirty="0"/>
              <a:t> by unwritten means are local: independent of other property lines.</a:t>
            </a:r>
          </a:p>
          <a:p>
            <a:pPr marL="895477" lvl="3"/>
            <a:r>
              <a:rPr lang="en-US" altLang="en-US" dirty="0"/>
              <a:t>Lot 3 &amp; 4 deeds will still be based on plat; 150.0’ on N &amp; S.</a:t>
            </a:r>
          </a:p>
          <a:p>
            <a:pPr marL="895477" lvl="3"/>
            <a:r>
              <a:rPr lang="en-US" altLang="en-US" dirty="0"/>
              <a:t>But they may gain ownership to the fence.</a:t>
            </a:r>
          </a:p>
        </p:txBody>
      </p:sp>
      <p:grpSp>
        <p:nvGrpSpPr>
          <p:cNvPr id="19" name="Group 18">
            <a:extLst>
              <a:ext uri="{FF2B5EF4-FFF2-40B4-BE49-F238E27FC236}">
                <a16:creationId xmlns:a16="http://schemas.microsoft.com/office/drawing/2014/main" id="{B3AF45EF-5CB6-B099-ABD0-E93CF99E6ACE}"/>
              </a:ext>
            </a:extLst>
          </p:cNvPr>
          <p:cNvGrpSpPr/>
          <p:nvPr/>
        </p:nvGrpSpPr>
        <p:grpSpPr>
          <a:xfrm>
            <a:off x="3657600" y="3383280"/>
            <a:ext cx="2743200" cy="2471088"/>
            <a:chOff x="3657600" y="3562075"/>
            <a:chExt cx="2743200" cy="2471088"/>
          </a:xfrm>
        </p:grpSpPr>
        <p:grpSp>
          <p:nvGrpSpPr>
            <p:cNvPr id="21" name="Group 20">
              <a:extLst>
                <a:ext uri="{FF2B5EF4-FFF2-40B4-BE49-F238E27FC236}">
                  <a16:creationId xmlns:a16="http://schemas.microsoft.com/office/drawing/2014/main" id="{CAA54DF2-8FD9-4184-FE8F-5B2B90E7F320}"/>
                </a:ext>
              </a:extLst>
            </p:cNvPr>
            <p:cNvGrpSpPr/>
            <p:nvPr/>
          </p:nvGrpSpPr>
          <p:grpSpPr>
            <a:xfrm>
              <a:off x="3657600" y="3562075"/>
              <a:ext cx="2743200" cy="2471088"/>
              <a:chOff x="3657600" y="3562075"/>
              <a:chExt cx="2743200" cy="2471088"/>
            </a:xfrm>
          </p:grpSpPr>
          <p:sp>
            <p:nvSpPr>
              <p:cNvPr id="23" name="TextBox 22">
                <a:extLst>
                  <a:ext uri="{FF2B5EF4-FFF2-40B4-BE49-F238E27FC236}">
                    <a16:creationId xmlns:a16="http://schemas.microsoft.com/office/drawing/2014/main" id="{F77296F7-2FE0-F9A3-54A8-AF6C4B763F78}"/>
                  </a:ext>
                </a:extLst>
              </p:cNvPr>
              <p:cNvSpPr txBox="1"/>
              <p:nvPr/>
            </p:nvSpPr>
            <p:spPr>
              <a:xfrm>
                <a:off x="4635420" y="5694609"/>
                <a:ext cx="511679" cy="338554"/>
              </a:xfrm>
              <a:prstGeom prst="rect">
                <a:avLst/>
              </a:prstGeom>
              <a:noFill/>
            </p:spPr>
            <p:txBody>
              <a:bodyPr wrap="none" rtlCol="0">
                <a:spAutoFit/>
              </a:bodyPr>
              <a:lstStyle/>
              <a:p>
                <a:pPr algn="ctr"/>
                <a:r>
                  <a:rPr lang="en-US" sz="1600" dirty="0">
                    <a:solidFill>
                      <a:srgbClr val="FF0000"/>
                    </a:solidFill>
                  </a:rPr>
                  <a:t>2.5’</a:t>
                </a:r>
              </a:p>
            </p:txBody>
          </p:sp>
          <p:grpSp>
            <p:nvGrpSpPr>
              <p:cNvPr id="24" name="Group 23">
                <a:extLst>
                  <a:ext uri="{FF2B5EF4-FFF2-40B4-BE49-F238E27FC236}">
                    <a16:creationId xmlns:a16="http://schemas.microsoft.com/office/drawing/2014/main" id="{A9812920-9750-7B71-5365-851FD4933DEF}"/>
                  </a:ext>
                </a:extLst>
              </p:cNvPr>
              <p:cNvGrpSpPr/>
              <p:nvPr/>
            </p:nvGrpSpPr>
            <p:grpSpPr>
              <a:xfrm>
                <a:off x="3657600" y="3562075"/>
                <a:ext cx="2743200" cy="2189260"/>
                <a:chOff x="3657600" y="3562075"/>
                <a:chExt cx="2743200" cy="2189260"/>
              </a:xfrm>
            </p:grpSpPr>
            <p:sp>
              <p:nvSpPr>
                <p:cNvPr id="25" name="Rectangle 24">
                  <a:extLst>
                    <a:ext uri="{FF2B5EF4-FFF2-40B4-BE49-F238E27FC236}">
                      <a16:creationId xmlns:a16="http://schemas.microsoft.com/office/drawing/2014/main" id="{FAA69D60-972C-8ACE-5DFA-1EBB60905990}"/>
                    </a:ext>
                  </a:extLst>
                </p:cNvPr>
                <p:cNvSpPr/>
                <p:nvPr/>
              </p:nvSpPr>
              <p:spPr>
                <a:xfrm>
                  <a:off x="36576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p>
              </p:txBody>
            </p:sp>
            <p:sp>
              <p:nvSpPr>
                <p:cNvPr id="26" name="Rectangle 25">
                  <a:extLst>
                    <a:ext uri="{FF2B5EF4-FFF2-40B4-BE49-F238E27FC236}">
                      <a16:creationId xmlns:a16="http://schemas.microsoft.com/office/drawing/2014/main" id="{AF74C50F-9016-826D-5FC5-D7FC4F4F54D0}"/>
                    </a:ext>
                  </a:extLst>
                </p:cNvPr>
                <p:cNvSpPr/>
                <p:nvPr/>
              </p:nvSpPr>
              <p:spPr>
                <a:xfrm>
                  <a:off x="50292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p>
              </p:txBody>
            </p:sp>
            <p:sp>
              <p:nvSpPr>
                <p:cNvPr id="27" name="TextBox 26">
                  <a:extLst>
                    <a:ext uri="{FF2B5EF4-FFF2-40B4-BE49-F238E27FC236}">
                      <a16:creationId xmlns:a16="http://schemas.microsoft.com/office/drawing/2014/main" id="{6934F6B7-846D-0AE0-6D6E-C33A8C22B135}"/>
                    </a:ext>
                  </a:extLst>
                </p:cNvPr>
                <p:cNvSpPr txBox="1"/>
                <p:nvPr/>
              </p:nvSpPr>
              <p:spPr>
                <a:xfrm>
                  <a:off x="534802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28" name="TextBox 27">
                  <a:extLst>
                    <a:ext uri="{FF2B5EF4-FFF2-40B4-BE49-F238E27FC236}">
                      <a16:creationId xmlns:a16="http://schemas.microsoft.com/office/drawing/2014/main" id="{3A0DC37A-78E4-75FD-64BC-061559F9BE0C}"/>
                    </a:ext>
                  </a:extLst>
                </p:cNvPr>
                <p:cNvSpPr txBox="1"/>
                <p:nvPr/>
              </p:nvSpPr>
              <p:spPr>
                <a:xfrm>
                  <a:off x="393779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29" name="TextBox 28">
                  <a:extLst>
                    <a:ext uri="{FF2B5EF4-FFF2-40B4-BE49-F238E27FC236}">
                      <a16:creationId xmlns:a16="http://schemas.microsoft.com/office/drawing/2014/main" id="{5A3DD81B-2676-4791-D8D1-6B9A78DC908C}"/>
                    </a:ext>
                  </a:extLst>
                </p:cNvPr>
                <p:cNvSpPr txBox="1"/>
                <p:nvPr/>
              </p:nvSpPr>
              <p:spPr>
                <a:xfrm>
                  <a:off x="534171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30" name="TextBox 29">
                  <a:extLst>
                    <a:ext uri="{FF2B5EF4-FFF2-40B4-BE49-F238E27FC236}">
                      <a16:creationId xmlns:a16="http://schemas.microsoft.com/office/drawing/2014/main" id="{9C10F3DB-21F0-377D-DACA-0E474FED9B0D}"/>
                    </a:ext>
                  </a:extLst>
                </p:cNvPr>
                <p:cNvSpPr txBox="1"/>
                <p:nvPr/>
              </p:nvSpPr>
              <p:spPr>
                <a:xfrm>
                  <a:off x="3931488" y="5339372"/>
                  <a:ext cx="737702" cy="338554"/>
                </a:xfrm>
                <a:prstGeom prst="rect">
                  <a:avLst/>
                </a:prstGeom>
                <a:noFill/>
              </p:spPr>
              <p:txBody>
                <a:bodyPr wrap="none" rtlCol="0">
                  <a:spAutoFit/>
                </a:bodyPr>
                <a:lstStyle/>
                <a:p>
                  <a:pPr algn="ctr"/>
                  <a:r>
                    <a:rPr lang="en-US" sz="1600" dirty="0">
                      <a:solidFill>
                        <a:srgbClr val="0033CC"/>
                      </a:solidFill>
                    </a:rPr>
                    <a:t>150.0’</a:t>
                  </a:r>
                </a:p>
              </p:txBody>
            </p:sp>
            <p:cxnSp>
              <p:nvCxnSpPr>
                <p:cNvPr id="31" name="Straight Connector 30">
                  <a:extLst>
                    <a:ext uri="{FF2B5EF4-FFF2-40B4-BE49-F238E27FC236}">
                      <a16:creationId xmlns:a16="http://schemas.microsoft.com/office/drawing/2014/main" id="{BD37F46A-4365-2AAB-7776-B89492B8A66C}"/>
                    </a:ext>
                  </a:extLst>
                </p:cNvPr>
                <p:cNvCxnSpPr>
                  <a:cxnSpLocks/>
                </p:cNvCxnSpPr>
                <p:nvPr/>
              </p:nvCxnSpPr>
              <p:spPr>
                <a:xfrm flipH="1">
                  <a:off x="4903465" y="3887602"/>
                  <a:ext cx="64008"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3664" name="TextBox 113663">
                  <a:extLst>
                    <a:ext uri="{FF2B5EF4-FFF2-40B4-BE49-F238E27FC236}">
                      <a16:creationId xmlns:a16="http://schemas.microsoft.com/office/drawing/2014/main" id="{CC1CFF51-07C0-46FD-7EA6-F4948252BE85}"/>
                    </a:ext>
                  </a:extLst>
                </p:cNvPr>
                <p:cNvSpPr txBox="1"/>
                <p:nvPr/>
              </p:nvSpPr>
              <p:spPr>
                <a:xfrm>
                  <a:off x="4733953" y="3562075"/>
                  <a:ext cx="484428" cy="338554"/>
                </a:xfrm>
                <a:prstGeom prst="rect">
                  <a:avLst/>
                </a:prstGeom>
                <a:noFill/>
              </p:spPr>
              <p:txBody>
                <a:bodyPr wrap="none" rtlCol="0">
                  <a:spAutoFit/>
                </a:bodyPr>
                <a:lstStyle/>
                <a:p>
                  <a:pPr algn="ctr"/>
                  <a:r>
                    <a:rPr lang="en-US" sz="1600" dirty="0">
                      <a:solidFill>
                        <a:srgbClr val="FF0000"/>
                      </a:solidFill>
                    </a:rPr>
                    <a:t>1.5’</a:t>
                  </a:r>
                </a:p>
              </p:txBody>
            </p:sp>
            <p:sp>
              <p:nvSpPr>
                <p:cNvPr id="113665" name="Oval 113664">
                  <a:extLst>
                    <a:ext uri="{FF2B5EF4-FFF2-40B4-BE49-F238E27FC236}">
                      <a16:creationId xmlns:a16="http://schemas.microsoft.com/office/drawing/2014/main" id="{68F6B863-FCB7-0201-B439-4E7F51ADDEC0}"/>
                    </a:ext>
                  </a:extLst>
                </p:cNvPr>
                <p:cNvSpPr/>
                <p:nvPr/>
              </p:nvSpPr>
              <p:spPr>
                <a:xfrm>
                  <a:off x="5000990" y="5687327"/>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sp>
          <p:nvSpPr>
            <p:cNvPr id="22" name="Rectangle 39">
              <a:extLst>
                <a:ext uri="{FF2B5EF4-FFF2-40B4-BE49-F238E27FC236}">
                  <a16:creationId xmlns:a16="http://schemas.microsoft.com/office/drawing/2014/main" id="{215EE182-D53A-0EE7-3FCF-1BCD2C715B17}"/>
                </a:ext>
              </a:extLst>
            </p:cNvPr>
            <p:cNvSpPr>
              <a:spLocks noChangeArrowheads="1"/>
            </p:cNvSpPr>
            <p:nvPr/>
          </p:nvSpPr>
          <p:spPr bwMode="auto">
            <a:xfrm rot="16320000">
              <a:off x="4450810" y="4651867"/>
              <a:ext cx="7582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FF0000"/>
                  </a:solidFill>
                  <a:latin typeface="+mj-lt"/>
                </a:rPr>
                <a:t>fence line</a:t>
              </a:r>
            </a:p>
          </p:txBody>
        </p:sp>
      </p:grpSp>
    </p:spTree>
    <p:extLst>
      <p:ext uri="{BB962C8B-B14F-4D97-AF65-F5344CB8AC3E}">
        <p14:creationId xmlns:p14="http://schemas.microsoft.com/office/powerpoint/2010/main" val="4418292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2185-2912-8566-07BE-743E6ACFE9C8}"/>
            </a:ext>
          </a:extLst>
        </p:cNvPr>
        <p:cNvGrpSpPr/>
        <p:nvPr/>
      </p:nvGrpSpPr>
      <p:grpSpPr>
        <a:xfrm>
          <a:off x="0" y="0"/>
          <a:ext cx="0" cy="0"/>
          <a:chOff x="0" y="0"/>
          <a:chExt cx="0" cy="0"/>
        </a:xfrm>
      </p:grpSpPr>
      <p:sp>
        <p:nvSpPr>
          <p:cNvPr id="113666" name="Title 37">
            <a:extLst>
              <a:ext uri="{FF2B5EF4-FFF2-40B4-BE49-F238E27FC236}">
                <a16:creationId xmlns:a16="http://schemas.microsoft.com/office/drawing/2014/main" id="{89207168-7F3D-31C8-2DFA-EB018EFC53D3}"/>
              </a:ext>
            </a:extLst>
          </p:cNvPr>
          <p:cNvSpPr>
            <a:spLocks noGrp="1"/>
          </p:cNvSpPr>
          <p:nvPr>
            <p:ph type="title"/>
          </p:nvPr>
        </p:nvSpPr>
        <p:spPr/>
        <p:txBody>
          <a:bodyPr/>
          <a:lstStyle/>
          <a:p>
            <a:r>
              <a:rPr lang="en-US" altLang="en-US" dirty="0"/>
              <a:t>D. The Surveyor and Unwritten Rights</a:t>
            </a:r>
          </a:p>
        </p:txBody>
      </p:sp>
      <p:sp>
        <p:nvSpPr>
          <p:cNvPr id="113667" name="Content Placeholder 3">
            <a:extLst>
              <a:ext uri="{FF2B5EF4-FFF2-40B4-BE49-F238E27FC236}">
                <a16:creationId xmlns:a16="http://schemas.microsoft.com/office/drawing/2014/main" id="{22FFAA40-1059-A81B-3CCD-E151CE012446}"/>
              </a:ext>
            </a:extLst>
          </p:cNvPr>
          <p:cNvSpPr>
            <a:spLocks noGrp="1"/>
          </p:cNvSpPr>
          <p:nvPr>
            <p:ph idx="1"/>
          </p:nvPr>
        </p:nvSpPr>
        <p:spPr/>
        <p:txBody>
          <a:bodyPr/>
          <a:lstStyle/>
          <a:p>
            <a:pPr marL="68263"/>
            <a:r>
              <a:rPr lang="en-US" altLang="en-US" dirty="0"/>
              <a:t>2. Unwritten Lines are Local</a:t>
            </a:r>
          </a:p>
          <a:p>
            <a:pPr marL="685165" lvl="2"/>
            <a:r>
              <a:rPr lang="en-US" altLang="en-US" dirty="0"/>
              <a:t>Lines </a:t>
            </a:r>
            <a:r>
              <a:rPr lang="en-US" altLang="en-US" dirty="0" err="1"/>
              <a:t>est'd</a:t>
            </a:r>
            <a:r>
              <a:rPr lang="en-US" altLang="en-US" dirty="0"/>
              <a:t> by unwritten means are local: independent of other property lines.</a:t>
            </a:r>
          </a:p>
          <a:p>
            <a:pPr marL="895477" lvl="3"/>
            <a:r>
              <a:rPr lang="en-US" altLang="en-US" dirty="0"/>
              <a:t>Lot 3 &amp; 4 deeds will still be based on plat; 150.0’ on N &amp; S.</a:t>
            </a:r>
          </a:p>
          <a:p>
            <a:pPr marL="895477" lvl="3"/>
            <a:r>
              <a:rPr lang="en-US" altLang="en-US" dirty="0"/>
              <a:t>Cannot measure 150 ft  E of fence to re-</a:t>
            </a:r>
            <a:r>
              <a:rPr lang="en-US" altLang="en-US" dirty="0" err="1"/>
              <a:t>est</a:t>
            </a:r>
            <a:r>
              <a:rPr lang="en-US" altLang="en-US" dirty="0"/>
              <a:t> Larsen NE &amp; SE</a:t>
            </a:r>
          </a:p>
          <a:p>
            <a:pPr marL="1096645" lvl="4"/>
            <a:r>
              <a:rPr lang="en-US" altLang="en-US" sz="1800" dirty="0"/>
              <a:t>or 150 ft W of fence to re-</a:t>
            </a:r>
            <a:r>
              <a:rPr lang="en-US" altLang="en-US" sz="1800" dirty="0" err="1"/>
              <a:t>est</a:t>
            </a:r>
            <a:r>
              <a:rPr lang="en-US" altLang="en-US" sz="1800" dirty="0"/>
              <a:t> Thomas NW &amp; SW.</a:t>
            </a:r>
          </a:p>
          <a:p>
            <a:pPr marL="1096963" lvl="4">
              <a:spcBef>
                <a:spcPts val="200"/>
              </a:spcBef>
            </a:pPr>
            <a:endParaRPr lang="en-US" altLang="en-US" sz="2200" dirty="0"/>
          </a:p>
        </p:txBody>
      </p:sp>
      <p:grpSp>
        <p:nvGrpSpPr>
          <p:cNvPr id="5" name="Group 4">
            <a:extLst>
              <a:ext uri="{FF2B5EF4-FFF2-40B4-BE49-F238E27FC236}">
                <a16:creationId xmlns:a16="http://schemas.microsoft.com/office/drawing/2014/main" id="{84DC8FEE-EFA1-D72B-FD97-5500896C0035}"/>
              </a:ext>
            </a:extLst>
          </p:cNvPr>
          <p:cNvGrpSpPr/>
          <p:nvPr/>
        </p:nvGrpSpPr>
        <p:grpSpPr>
          <a:xfrm>
            <a:off x="3657600" y="3383280"/>
            <a:ext cx="2743200" cy="2471088"/>
            <a:chOff x="3657600" y="3562075"/>
            <a:chExt cx="2743200" cy="2471088"/>
          </a:xfrm>
        </p:grpSpPr>
        <p:grpSp>
          <p:nvGrpSpPr>
            <p:cNvPr id="7" name="Group 6">
              <a:extLst>
                <a:ext uri="{FF2B5EF4-FFF2-40B4-BE49-F238E27FC236}">
                  <a16:creationId xmlns:a16="http://schemas.microsoft.com/office/drawing/2014/main" id="{B0137E61-70A7-4E91-6ED1-0143D019B68C}"/>
                </a:ext>
              </a:extLst>
            </p:cNvPr>
            <p:cNvGrpSpPr/>
            <p:nvPr/>
          </p:nvGrpSpPr>
          <p:grpSpPr>
            <a:xfrm>
              <a:off x="3657600" y="3562075"/>
              <a:ext cx="2743200" cy="2471088"/>
              <a:chOff x="3657600" y="3562075"/>
              <a:chExt cx="2743200" cy="2471088"/>
            </a:xfrm>
          </p:grpSpPr>
          <p:sp>
            <p:nvSpPr>
              <p:cNvPr id="9" name="TextBox 8">
                <a:extLst>
                  <a:ext uri="{FF2B5EF4-FFF2-40B4-BE49-F238E27FC236}">
                    <a16:creationId xmlns:a16="http://schemas.microsoft.com/office/drawing/2014/main" id="{BDE6E8F9-682E-CE7E-D51E-69A302C651CB}"/>
                  </a:ext>
                </a:extLst>
              </p:cNvPr>
              <p:cNvSpPr txBox="1"/>
              <p:nvPr/>
            </p:nvSpPr>
            <p:spPr>
              <a:xfrm>
                <a:off x="4635420" y="5694609"/>
                <a:ext cx="511679" cy="338554"/>
              </a:xfrm>
              <a:prstGeom prst="rect">
                <a:avLst/>
              </a:prstGeom>
              <a:noFill/>
            </p:spPr>
            <p:txBody>
              <a:bodyPr wrap="none" rtlCol="0">
                <a:spAutoFit/>
              </a:bodyPr>
              <a:lstStyle/>
              <a:p>
                <a:pPr algn="ctr"/>
                <a:r>
                  <a:rPr lang="en-US" sz="1600" dirty="0">
                    <a:solidFill>
                      <a:srgbClr val="FF0000"/>
                    </a:solidFill>
                  </a:rPr>
                  <a:t>2.5’</a:t>
                </a:r>
              </a:p>
            </p:txBody>
          </p:sp>
          <p:grpSp>
            <p:nvGrpSpPr>
              <p:cNvPr id="10" name="Group 9">
                <a:extLst>
                  <a:ext uri="{FF2B5EF4-FFF2-40B4-BE49-F238E27FC236}">
                    <a16:creationId xmlns:a16="http://schemas.microsoft.com/office/drawing/2014/main" id="{76A163DC-2AC4-CF85-2A51-5199AB282E16}"/>
                  </a:ext>
                </a:extLst>
              </p:cNvPr>
              <p:cNvGrpSpPr/>
              <p:nvPr/>
            </p:nvGrpSpPr>
            <p:grpSpPr>
              <a:xfrm>
                <a:off x="3657600" y="3562075"/>
                <a:ext cx="2743200" cy="2189260"/>
                <a:chOff x="3657600" y="3562075"/>
                <a:chExt cx="2743200" cy="2189260"/>
              </a:xfrm>
            </p:grpSpPr>
            <p:sp>
              <p:nvSpPr>
                <p:cNvPr id="11" name="Rectangle 10">
                  <a:extLst>
                    <a:ext uri="{FF2B5EF4-FFF2-40B4-BE49-F238E27FC236}">
                      <a16:creationId xmlns:a16="http://schemas.microsoft.com/office/drawing/2014/main" id="{0A7D88B2-A9F1-9C9B-1B33-712EE9EE19FB}"/>
                    </a:ext>
                  </a:extLst>
                </p:cNvPr>
                <p:cNvSpPr/>
                <p:nvPr/>
              </p:nvSpPr>
              <p:spPr>
                <a:xfrm>
                  <a:off x="36576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p>
              </p:txBody>
            </p:sp>
            <p:sp>
              <p:nvSpPr>
                <p:cNvPr id="12" name="Rectangle 11">
                  <a:extLst>
                    <a:ext uri="{FF2B5EF4-FFF2-40B4-BE49-F238E27FC236}">
                      <a16:creationId xmlns:a16="http://schemas.microsoft.com/office/drawing/2014/main" id="{06E08816-E5C9-E57B-51F3-3284579AB591}"/>
                    </a:ext>
                  </a:extLst>
                </p:cNvPr>
                <p:cNvSpPr/>
                <p:nvPr/>
              </p:nvSpPr>
              <p:spPr>
                <a:xfrm>
                  <a:off x="50292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p>
              </p:txBody>
            </p:sp>
            <p:sp>
              <p:nvSpPr>
                <p:cNvPr id="13" name="TextBox 12">
                  <a:extLst>
                    <a:ext uri="{FF2B5EF4-FFF2-40B4-BE49-F238E27FC236}">
                      <a16:creationId xmlns:a16="http://schemas.microsoft.com/office/drawing/2014/main" id="{5ECB781B-7E3D-D32C-4B0A-05181707AF6A}"/>
                    </a:ext>
                  </a:extLst>
                </p:cNvPr>
                <p:cNvSpPr txBox="1"/>
                <p:nvPr/>
              </p:nvSpPr>
              <p:spPr>
                <a:xfrm>
                  <a:off x="534802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4" name="TextBox 13">
                  <a:extLst>
                    <a:ext uri="{FF2B5EF4-FFF2-40B4-BE49-F238E27FC236}">
                      <a16:creationId xmlns:a16="http://schemas.microsoft.com/office/drawing/2014/main" id="{EF1CC3B1-11D4-8DE0-E5B6-AE7C76C9BE15}"/>
                    </a:ext>
                  </a:extLst>
                </p:cNvPr>
                <p:cNvSpPr txBox="1"/>
                <p:nvPr/>
              </p:nvSpPr>
              <p:spPr>
                <a:xfrm>
                  <a:off x="393779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5" name="TextBox 14">
                  <a:extLst>
                    <a:ext uri="{FF2B5EF4-FFF2-40B4-BE49-F238E27FC236}">
                      <a16:creationId xmlns:a16="http://schemas.microsoft.com/office/drawing/2014/main" id="{24497855-F649-3530-77DF-174B84F91BF1}"/>
                    </a:ext>
                  </a:extLst>
                </p:cNvPr>
                <p:cNvSpPr txBox="1"/>
                <p:nvPr/>
              </p:nvSpPr>
              <p:spPr>
                <a:xfrm>
                  <a:off x="534171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6" name="TextBox 15">
                  <a:extLst>
                    <a:ext uri="{FF2B5EF4-FFF2-40B4-BE49-F238E27FC236}">
                      <a16:creationId xmlns:a16="http://schemas.microsoft.com/office/drawing/2014/main" id="{385ABCA8-B421-FB5B-A032-4CABD96FE25B}"/>
                    </a:ext>
                  </a:extLst>
                </p:cNvPr>
                <p:cNvSpPr txBox="1"/>
                <p:nvPr/>
              </p:nvSpPr>
              <p:spPr>
                <a:xfrm>
                  <a:off x="3931488" y="5339372"/>
                  <a:ext cx="737702" cy="338554"/>
                </a:xfrm>
                <a:prstGeom prst="rect">
                  <a:avLst/>
                </a:prstGeom>
                <a:noFill/>
              </p:spPr>
              <p:txBody>
                <a:bodyPr wrap="none" rtlCol="0">
                  <a:spAutoFit/>
                </a:bodyPr>
                <a:lstStyle/>
                <a:p>
                  <a:pPr algn="ctr"/>
                  <a:r>
                    <a:rPr lang="en-US" sz="1600" dirty="0">
                      <a:solidFill>
                        <a:srgbClr val="0033CC"/>
                      </a:solidFill>
                    </a:rPr>
                    <a:t>150.0’</a:t>
                  </a:r>
                </a:p>
              </p:txBody>
            </p:sp>
            <p:cxnSp>
              <p:nvCxnSpPr>
                <p:cNvPr id="17" name="Straight Connector 16">
                  <a:extLst>
                    <a:ext uri="{FF2B5EF4-FFF2-40B4-BE49-F238E27FC236}">
                      <a16:creationId xmlns:a16="http://schemas.microsoft.com/office/drawing/2014/main" id="{CA6DBFBE-BB14-8FAA-71F1-C2E12BEB2FEC}"/>
                    </a:ext>
                  </a:extLst>
                </p:cNvPr>
                <p:cNvCxnSpPr>
                  <a:cxnSpLocks/>
                </p:cNvCxnSpPr>
                <p:nvPr/>
              </p:nvCxnSpPr>
              <p:spPr>
                <a:xfrm flipH="1">
                  <a:off x="4903465" y="3887602"/>
                  <a:ext cx="64008"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8B210F-AA8D-05E8-D9AB-DFCDD05D5E47}"/>
                    </a:ext>
                  </a:extLst>
                </p:cNvPr>
                <p:cNvSpPr txBox="1"/>
                <p:nvPr/>
              </p:nvSpPr>
              <p:spPr>
                <a:xfrm>
                  <a:off x="4733953" y="3562075"/>
                  <a:ext cx="484428" cy="338554"/>
                </a:xfrm>
                <a:prstGeom prst="rect">
                  <a:avLst/>
                </a:prstGeom>
                <a:noFill/>
              </p:spPr>
              <p:txBody>
                <a:bodyPr wrap="none" rtlCol="0">
                  <a:spAutoFit/>
                </a:bodyPr>
                <a:lstStyle/>
                <a:p>
                  <a:pPr algn="ctr"/>
                  <a:r>
                    <a:rPr lang="en-US" sz="1600" dirty="0">
                      <a:solidFill>
                        <a:srgbClr val="FF0000"/>
                      </a:solidFill>
                    </a:rPr>
                    <a:t>1.5’</a:t>
                  </a:r>
                </a:p>
              </p:txBody>
            </p:sp>
            <p:sp>
              <p:nvSpPr>
                <p:cNvPr id="19" name="Oval 18">
                  <a:extLst>
                    <a:ext uri="{FF2B5EF4-FFF2-40B4-BE49-F238E27FC236}">
                      <a16:creationId xmlns:a16="http://schemas.microsoft.com/office/drawing/2014/main" id="{61545062-9C57-1D17-D51B-E566BB4151DC}"/>
                    </a:ext>
                  </a:extLst>
                </p:cNvPr>
                <p:cNvSpPr/>
                <p:nvPr/>
              </p:nvSpPr>
              <p:spPr>
                <a:xfrm>
                  <a:off x="5000990" y="5687327"/>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sp>
          <p:nvSpPr>
            <p:cNvPr id="8" name="Rectangle 39">
              <a:extLst>
                <a:ext uri="{FF2B5EF4-FFF2-40B4-BE49-F238E27FC236}">
                  <a16:creationId xmlns:a16="http://schemas.microsoft.com/office/drawing/2014/main" id="{654FCCD8-2AAA-1E09-FC38-0C0D98DF20A6}"/>
                </a:ext>
              </a:extLst>
            </p:cNvPr>
            <p:cNvSpPr>
              <a:spLocks noChangeArrowheads="1"/>
            </p:cNvSpPr>
            <p:nvPr/>
          </p:nvSpPr>
          <p:spPr bwMode="auto">
            <a:xfrm rot="16320000">
              <a:off x="4450810" y="4651867"/>
              <a:ext cx="7582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FF0000"/>
                  </a:solidFill>
                  <a:latin typeface="+mj-lt"/>
                </a:rPr>
                <a:t>fence line</a:t>
              </a:r>
            </a:p>
          </p:txBody>
        </p:sp>
      </p:grpSp>
    </p:spTree>
    <p:extLst>
      <p:ext uri="{BB962C8B-B14F-4D97-AF65-F5344CB8AC3E}">
        <p14:creationId xmlns:p14="http://schemas.microsoft.com/office/powerpoint/2010/main" val="35373006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A01E0-CD7B-71F3-A57E-42D8ECDEDEFE}"/>
            </a:ext>
          </a:extLst>
        </p:cNvPr>
        <p:cNvGrpSpPr/>
        <p:nvPr/>
      </p:nvGrpSpPr>
      <p:grpSpPr>
        <a:xfrm>
          <a:off x="0" y="0"/>
          <a:ext cx="0" cy="0"/>
          <a:chOff x="0" y="0"/>
          <a:chExt cx="0" cy="0"/>
        </a:xfrm>
      </p:grpSpPr>
      <p:sp>
        <p:nvSpPr>
          <p:cNvPr id="113666" name="Title 37">
            <a:extLst>
              <a:ext uri="{FF2B5EF4-FFF2-40B4-BE49-F238E27FC236}">
                <a16:creationId xmlns:a16="http://schemas.microsoft.com/office/drawing/2014/main" id="{CEFB67A8-DC8B-A8EE-C85A-330FA16D218F}"/>
              </a:ext>
            </a:extLst>
          </p:cNvPr>
          <p:cNvSpPr>
            <a:spLocks noGrp="1"/>
          </p:cNvSpPr>
          <p:nvPr>
            <p:ph type="title"/>
          </p:nvPr>
        </p:nvSpPr>
        <p:spPr/>
        <p:txBody>
          <a:bodyPr/>
          <a:lstStyle/>
          <a:p>
            <a:r>
              <a:rPr lang="en-US" altLang="en-US" dirty="0"/>
              <a:t>D. The Surveyor and Unwritten Rights</a:t>
            </a:r>
          </a:p>
        </p:txBody>
      </p:sp>
      <p:sp>
        <p:nvSpPr>
          <p:cNvPr id="113667" name="Content Placeholder 3">
            <a:extLst>
              <a:ext uri="{FF2B5EF4-FFF2-40B4-BE49-F238E27FC236}">
                <a16:creationId xmlns:a16="http://schemas.microsoft.com/office/drawing/2014/main" id="{D31AF239-7F76-B5AA-C986-FD57826A955A}"/>
              </a:ext>
            </a:extLst>
          </p:cNvPr>
          <p:cNvSpPr>
            <a:spLocks noGrp="1"/>
          </p:cNvSpPr>
          <p:nvPr>
            <p:ph idx="1"/>
          </p:nvPr>
        </p:nvSpPr>
        <p:spPr/>
        <p:txBody>
          <a:bodyPr/>
          <a:lstStyle/>
          <a:p>
            <a:pPr marL="68263"/>
            <a:r>
              <a:rPr lang="en-US" altLang="en-US" dirty="0"/>
              <a:t>2. Unwritten Lines are Local</a:t>
            </a:r>
          </a:p>
          <a:p>
            <a:pPr marL="685165" lvl="2"/>
            <a:r>
              <a:rPr lang="en-US" altLang="en-US" dirty="0"/>
              <a:t>Lines </a:t>
            </a:r>
            <a:r>
              <a:rPr lang="en-US" altLang="en-US" dirty="0" err="1"/>
              <a:t>est'd</a:t>
            </a:r>
            <a:r>
              <a:rPr lang="en-US" altLang="en-US" dirty="0"/>
              <a:t> by unwritten means are local: independent of other property lines.</a:t>
            </a:r>
          </a:p>
          <a:p>
            <a:pPr marL="895477" lvl="3"/>
            <a:r>
              <a:rPr lang="en-US" altLang="en-US" dirty="0"/>
              <a:t>Similarly, in a row of Lots, can't use fence corners to control proration.</a:t>
            </a:r>
          </a:p>
        </p:txBody>
      </p:sp>
      <p:grpSp>
        <p:nvGrpSpPr>
          <p:cNvPr id="4" name="Group 3">
            <a:extLst>
              <a:ext uri="{FF2B5EF4-FFF2-40B4-BE49-F238E27FC236}">
                <a16:creationId xmlns:a16="http://schemas.microsoft.com/office/drawing/2014/main" id="{74547FBE-BCD2-C885-3040-E2F0BC0FD883}"/>
              </a:ext>
            </a:extLst>
          </p:cNvPr>
          <p:cNvGrpSpPr/>
          <p:nvPr/>
        </p:nvGrpSpPr>
        <p:grpSpPr>
          <a:xfrm>
            <a:off x="883747" y="3172968"/>
            <a:ext cx="6921955" cy="3030426"/>
            <a:chOff x="883747" y="3353130"/>
            <a:chExt cx="6921955" cy="3030426"/>
          </a:xfrm>
        </p:grpSpPr>
        <p:grpSp>
          <p:nvGrpSpPr>
            <p:cNvPr id="7" name="Group 6">
              <a:extLst>
                <a:ext uri="{FF2B5EF4-FFF2-40B4-BE49-F238E27FC236}">
                  <a16:creationId xmlns:a16="http://schemas.microsoft.com/office/drawing/2014/main" id="{49ECF6E1-D1C7-891C-5F78-D9F3723A3C75}"/>
                </a:ext>
              </a:extLst>
            </p:cNvPr>
            <p:cNvGrpSpPr/>
            <p:nvPr/>
          </p:nvGrpSpPr>
          <p:grpSpPr>
            <a:xfrm>
              <a:off x="883747" y="3353130"/>
              <a:ext cx="6921955" cy="3030426"/>
              <a:chOff x="883747" y="3353130"/>
              <a:chExt cx="6921955" cy="3030426"/>
            </a:xfrm>
          </p:grpSpPr>
          <p:sp>
            <p:nvSpPr>
              <p:cNvPr id="9" name="TextBox 8">
                <a:extLst>
                  <a:ext uri="{FF2B5EF4-FFF2-40B4-BE49-F238E27FC236}">
                    <a16:creationId xmlns:a16="http://schemas.microsoft.com/office/drawing/2014/main" id="{22AE497E-01EF-C06B-076A-FFB98A1E9AAE}"/>
                  </a:ext>
                </a:extLst>
              </p:cNvPr>
              <p:cNvSpPr txBox="1"/>
              <p:nvPr/>
            </p:nvSpPr>
            <p:spPr>
              <a:xfrm>
                <a:off x="2570399" y="6045002"/>
                <a:ext cx="753732"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450.9’</a:t>
                </a:r>
              </a:p>
            </p:txBody>
          </p:sp>
          <p:sp>
            <p:nvSpPr>
              <p:cNvPr id="10" name="TextBox 9">
                <a:extLst>
                  <a:ext uri="{FF2B5EF4-FFF2-40B4-BE49-F238E27FC236}">
                    <a16:creationId xmlns:a16="http://schemas.microsoft.com/office/drawing/2014/main" id="{41E8A4B1-CAA3-1E59-8962-4F1FC2059BFA}"/>
                  </a:ext>
                </a:extLst>
              </p:cNvPr>
              <p:cNvSpPr txBox="1"/>
              <p:nvPr/>
            </p:nvSpPr>
            <p:spPr>
              <a:xfrm>
                <a:off x="6017191" y="6045002"/>
                <a:ext cx="766557"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298.0’</a:t>
                </a:r>
              </a:p>
            </p:txBody>
          </p:sp>
          <p:sp>
            <p:nvSpPr>
              <p:cNvPr id="24" name="TextBox 23">
                <a:extLst>
                  <a:ext uri="{FF2B5EF4-FFF2-40B4-BE49-F238E27FC236}">
                    <a16:creationId xmlns:a16="http://schemas.microsoft.com/office/drawing/2014/main" id="{CC1EA427-6E54-296A-7CD7-574DBEC30142}"/>
                  </a:ext>
                </a:extLst>
              </p:cNvPr>
              <p:cNvSpPr txBox="1"/>
              <p:nvPr/>
            </p:nvSpPr>
            <p:spPr>
              <a:xfrm>
                <a:off x="4635420" y="5694609"/>
                <a:ext cx="511679" cy="338554"/>
              </a:xfrm>
              <a:prstGeom prst="rect">
                <a:avLst/>
              </a:prstGeom>
              <a:noFill/>
            </p:spPr>
            <p:txBody>
              <a:bodyPr wrap="none" rtlCol="0">
                <a:spAutoFit/>
              </a:bodyPr>
              <a:lstStyle/>
              <a:p>
                <a:pPr algn="ctr"/>
                <a:r>
                  <a:rPr lang="en-US" sz="1600" dirty="0">
                    <a:solidFill>
                      <a:srgbClr val="FF0000"/>
                    </a:solidFill>
                  </a:rPr>
                  <a:t>2.5’</a:t>
                </a:r>
              </a:p>
            </p:txBody>
          </p:sp>
          <p:grpSp>
            <p:nvGrpSpPr>
              <p:cNvPr id="25" name="Group 24">
                <a:extLst>
                  <a:ext uri="{FF2B5EF4-FFF2-40B4-BE49-F238E27FC236}">
                    <a16:creationId xmlns:a16="http://schemas.microsoft.com/office/drawing/2014/main" id="{F4D76491-954B-0085-3B16-80180562B36C}"/>
                  </a:ext>
                </a:extLst>
              </p:cNvPr>
              <p:cNvGrpSpPr/>
              <p:nvPr/>
            </p:nvGrpSpPr>
            <p:grpSpPr>
              <a:xfrm>
                <a:off x="3657600" y="3562075"/>
                <a:ext cx="2743200" cy="2189260"/>
                <a:chOff x="3657600" y="3562075"/>
                <a:chExt cx="2743200" cy="2189260"/>
              </a:xfrm>
            </p:grpSpPr>
            <p:sp>
              <p:nvSpPr>
                <p:cNvPr id="113710" name="Rectangle 113709">
                  <a:extLst>
                    <a:ext uri="{FF2B5EF4-FFF2-40B4-BE49-F238E27FC236}">
                      <a16:creationId xmlns:a16="http://schemas.microsoft.com/office/drawing/2014/main" id="{7CC78DFE-B95A-7A02-7BC2-1DEE2223779E}"/>
                    </a:ext>
                  </a:extLst>
                </p:cNvPr>
                <p:cNvSpPr/>
                <p:nvPr/>
              </p:nvSpPr>
              <p:spPr>
                <a:xfrm>
                  <a:off x="36576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p>
              </p:txBody>
            </p:sp>
            <p:sp>
              <p:nvSpPr>
                <p:cNvPr id="113711" name="Rectangle 113710">
                  <a:extLst>
                    <a:ext uri="{FF2B5EF4-FFF2-40B4-BE49-F238E27FC236}">
                      <a16:creationId xmlns:a16="http://schemas.microsoft.com/office/drawing/2014/main" id="{0DD82EB3-9390-8F2E-B935-75992CE4AB39}"/>
                    </a:ext>
                  </a:extLst>
                </p:cNvPr>
                <p:cNvSpPr/>
                <p:nvPr/>
              </p:nvSpPr>
              <p:spPr>
                <a:xfrm>
                  <a:off x="50292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p>
              </p:txBody>
            </p:sp>
            <p:sp>
              <p:nvSpPr>
                <p:cNvPr id="113712" name="TextBox 113711">
                  <a:extLst>
                    <a:ext uri="{FF2B5EF4-FFF2-40B4-BE49-F238E27FC236}">
                      <a16:creationId xmlns:a16="http://schemas.microsoft.com/office/drawing/2014/main" id="{40EFF136-9F19-EF4A-8CA8-CD9D79C6CF8F}"/>
                    </a:ext>
                  </a:extLst>
                </p:cNvPr>
                <p:cNvSpPr txBox="1"/>
                <p:nvPr/>
              </p:nvSpPr>
              <p:spPr>
                <a:xfrm>
                  <a:off x="534802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13" name="TextBox 113712">
                  <a:extLst>
                    <a:ext uri="{FF2B5EF4-FFF2-40B4-BE49-F238E27FC236}">
                      <a16:creationId xmlns:a16="http://schemas.microsoft.com/office/drawing/2014/main" id="{433D42A7-5F9C-B3A5-0D4C-9F735BB24CA4}"/>
                    </a:ext>
                  </a:extLst>
                </p:cNvPr>
                <p:cNvSpPr txBox="1"/>
                <p:nvPr/>
              </p:nvSpPr>
              <p:spPr>
                <a:xfrm>
                  <a:off x="393779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14" name="TextBox 113713">
                  <a:extLst>
                    <a:ext uri="{FF2B5EF4-FFF2-40B4-BE49-F238E27FC236}">
                      <a16:creationId xmlns:a16="http://schemas.microsoft.com/office/drawing/2014/main" id="{6F2BCC2A-47BF-5D4C-6DC2-02EBF5D87CA9}"/>
                    </a:ext>
                  </a:extLst>
                </p:cNvPr>
                <p:cNvSpPr txBox="1"/>
                <p:nvPr/>
              </p:nvSpPr>
              <p:spPr>
                <a:xfrm>
                  <a:off x="534171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15" name="TextBox 113714">
                  <a:extLst>
                    <a:ext uri="{FF2B5EF4-FFF2-40B4-BE49-F238E27FC236}">
                      <a16:creationId xmlns:a16="http://schemas.microsoft.com/office/drawing/2014/main" id="{93D1DE56-FD05-135F-806D-77E110ABD1F0}"/>
                    </a:ext>
                  </a:extLst>
                </p:cNvPr>
                <p:cNvSpPr txBox="1"/>
                <p:nvPr/>
              </p:nvSpPr>
              <p:spPr>
                <a:xfrm>
                  <a:off x="3931488" y="5339372"/>
                  <a:ext cx="737702" cy="338554"/>
                </a:xfrm>
                <a:prstGeom prst="rect">
                  <a:avLst/>
                </a:prstGeom>
                <a:noFill/>
              </p:spPr>
              <p:txBody>
                <a:bodyPr wrap="none" rtlCol="0">
                  <a:spAutoFit/>
                </a:bodyPr>
                <a:lstStyle/>
                <a:p>
                  <a:pPr algn="ctr"/>
                  <a:r>
                    <a:rPr lang="en-US" sz="1600" dirty="0">
                      <a:solidFill>
                        <a:srgbClr val="0033CC"/>
                      </a:solidFill>
                    </a:rPr>
                    <a:t>150.0’</a:t>
                  </a:r>
                </a:p>
              </p:txBody>
            </p:sp>
            <p:cxnSp>
              <p:nvCxnSpPr>
                <p:cNvPr id="113716" name="Straight Connector 113715">
                  <a:extLst>
                    <a:ext uri="{FF2B5EF4-FFF2-40B4-BE49-F238E27FC236}">
                      <a16:creationId xmlns:a16="http://schemas.microsoft.com/office/drawing/2014/main" id="{6D8CFA0C-67D9-E79B-CF8D-7FF97CAC207D}"/>
                    </a:ext>
                  </a:extLst>
                </p:cNvPr>
                <p:cNvCxnSpPr>
                  <a:cxnSpLocks/>
                </p:cNvCxnSpPr>
                <p:nvPr/>
              </p:nvCxnSpPr>
              <p:spPr>
                <a:xfrm flipH="1">
                  <a:off x="4903465" y="3887602"/>
                  <a:ext cx="64008"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3717" name="TextBox 113716">
                  <a:extLst>
                    <a:ext uri="{FF2B5EF4-FFF2-40B4-BE49-F238E27FC236}">
                      <a16:creationId xmlns:a16="http://schemas.microsoft.com/office/drawing/2014/main" id="{F6B07FD1-C56C-F597-1253-18836F8BBC01}"/>
                    </a:ext>
                  </a:extLst>
                </p:cNvPr>
                <p:cNvSpPr txBox="1"/>
                <p:nvPr/>
              </p:nvSpPr>
              <p:spPr>
                <a:xfrm>
                  <a:off x="4733953" y="3562075"/>
                  <a:ext cx="484428" cy="338554"/>
                </a:xfrm>
                <a:prstGeom prst="rect">
                  <a:avLst/>
                </a:prstGeom>
                <a:noFill/>
              </p:spPr>
              <p:txBody>
                <a:bodyPr wrap="none" rtlCol="0">
                  <a:spAutoFit/>
                </a:bodyPr>
                <a:lstStyle/>
                <a:p>
                  <a:pPr algn="ctr"/>
                  <a:r>
                    <a:rPr lang="en-US" sz="1600" dirty="0">
                      <a:solidFill>
                        <a:srgbClr val="FF0000"/>
                      </a:solidFill>
                    </a:rPr>
                    <a:t>1.5’</a:t>
                  </a:r>
                </a:p>
              </p:txBody>
            </p:sp>
            <p:sp>
              <p:nvSpPr>
                <p:cNvPr id="113718" name="Oval 113717">
                  <a:extLst>
                    <a:ext uri="{FF2B5EF4-FFF2-40B4-BE49-F238E27FC236}">
                      <a16:creationId xmlns:a16="http://schemas.microsoft.com/office/drawing/2014/main" id="{1A5A0117-FAD9-6CED-F804-DA82A716E86A}"/>
                    </a:ext>
                  </a:extLst>
                </p:cNvPr>
                <p:cNvSpPr/>
                <p:nvPr/>
              </p:nvSpPr>
              <p:spPr>
                <a:xfrm>
                  <a:off x="5000990" y="5687327"/>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6" name="Group 25">
                <a:extLst>
                  <a:ext uri="{FF2B5EF4-FFF2-40B4-BE49-F238E27FC236}">
                    <a16:creationId xmlns:a16="http://schemas.microsoft.com/office/drawing/2014/main" id="{E6F7C94E-0335-D243-638D-F5FC69EE824F}"/>
                  </a:ext>
                </a:extLst>
              </p:cNvPr>
              <p:cNvGrpSpPr/>
              <p:nvPr/>
            </p:nvGrpSpPr>
            <p:grpSpPr>
              <a:xfrm>
                <a:off x="883747" y="3844314"/>
                <a:ext cx="6921955" cy="1900969"/>
                <a:chOff x="883747" y="3844314"/>
                <a:chExt cx="6921955" cy="1900969"/>
              </a:xfrm>
            </p:grpSpPr>
            <p:sp>
              <p:nvSpPr>
                <p:cNvPr id="113696" name="Rectangle 113695">
                  <a:extLst>
                    <a:ext uri="{FF2B5EF4-FFF2-40B4-BE49-F238E27FC236}">
                      <a16:creationId xmlns:a16="http://schemas.microsoft.com/office/drawing/2014/main" id="{A4950E28-89FF-2FB2-2996-975EA546B390}"/>
                    </a:ext>
                  </a:extLst>
                </p:cNvPr>
                <p:cNvSpPr/>
                <p:nvPr/>
              </p:nvSpPr>
              <p:spPr>
                <a:xfrm>
                  <a:off x="22860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a:t>
                  </a:r>
                </a:p>
              </p:txBody>
            </p:sp>
            <p:sp>
              <p:nvSpPr>
                <p:cNvPr id="113697" name="Rectangle 113696">
                  <a:extLst>
                    <a:ext uri="{FF2B5EF4-FFF2-40B4-BE49-F238E27FC236}">
                      <a16:creationId xmlns:a16="http://schemas.microsoft.com/office/drawing/2014/main" id="{D5A90AA2-317A-4396-07FB-E0EBCFEF15F6}"/>
                    </a:ext>
                  </a:extLst>
                </p:cNvPr>
                <p:cNvSpPr/>
                <p:nvPr/>
              </p:nvSpPr>
              <p:spPr>
                <a:xfrm>
                  <a:off x="64008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a:t>
                  </a:r>
                </a:p>
              </p:txBody>
            </p:sp>
            <p:sp>
              <p:nvSpPr>
                <p:cNvPr id="113698" name="Rectangle 113697">
                  <a:extLst>
                    <a:ext uri="{FF2B5EF4-FFF2-40B4-BE49-F238E27FC236}">
                      <a16:creationId xmlns:a16="http://schemas.microsoft.com/office/drawing/2014/main" id="{2F19181E-1DEF-029C-00B1-4D0D883569D6}"/>
                    </a:ext>
                  </a:extLst>
                </p:cNvPr>
                <p:cNvSpPr/>
                <p:nvPr/>
              </p:nvSpPr>
              <p:spPr>
                <a:xfrm>
                  <a:off x="9144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a:t>
                  </a:r>
                </a:p>
              </p:txBody>
            </p:sp>
            <p:sp>
              <p:nvSpPr>
                <p:cNvPr id="113699" name="TextBox 113698">
                  <a:extLst>
                    <a:ext uri="{FF2B5EF4-FFF2-40B4-BE49-F238E27FC236}">
                      <a16:creationId xmlns:a16="http://schemas.microsoft.com/office/drawing/2014/main" id="{E463A767-B170-595C-C52F-7D761B3B04A3}"/>
                    </a:ext>
                  </a:extLst>
                </p:cNvPr>
                <p:cNvSpPr txBox="1"/>
                <p:nvPr/>
              </p:nvSpPr>
              <p:spPr>
                <a:xfrm>
                  <a:off x="115937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0" name="TextBox 113699">
                  <a:extLst>
                    <a:ext uri="{FF2B5EF4-FFF2-40B4-BE49-F238E27FC236}">
                      <a16:creationId xmlns:a16="http://schemas.microsoft.com/office/drawing/2014/main" id="{6588D8BD-A355-C84F-6495-1E77C8D2CE13}"/>
                    </a:ext>
                  </a:extLst>
                </p:cNvPr>
                <p:cNvSpPr txBox="1"/>
                <p:nvPr/>
              </p:nvSpPr>
              <p:spPr>
                <a:xfrm>
                  <a:off x="251705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1" name="TextBox 113700">
                  <a:extLst>
                    <a:ext uri="{FF2B5EF4-FFF2-40B4-BE49-F238E27FC236}">
                      <a16:creationId xmlns:a16="http://schemas.microsoft.com/office/drawing/2014/main" id="{244BC75F-E4FF-2C29-999F-8DC1017D431C}"/>
                    </a:ext>
                  </a:extLst>
                </p:cNvPr>
                <p:cNvSpPr txBox="1"/>
                <p:nvPr/>
              </p:nvSpPr>
              <p:spPr>
                <a:xfrm>
                  <a:off x="672672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2" name="TextBox 113701">
                  <a:extLst>
                    <a:ext uri="{FF2B5EF4-FFF2-40B4-BE49-F238E27FC236}">
                      <a16:creationId xmlns:a16="http://schemas.microsoft.com/office/drawing/2014/main" id="{E9FAE151-ED32-769E-A63A-7E89CD72CD84}"/>
                    </a:ext>
                  </a:extLst>
                </p:cNvPr>
                <p:cNvSpPr txBox="1"/>
                <p:nvPr/>
              </p:nvSpPr>
              <p:spPr>
                <a:xfrm>
                  <a:off x="115306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3" name="TextBox 113702">
                  <a:extLst>
                    <a:ext uri="{FF2B5EF4-FFF2-40B4-BE49-F238E27FC236}">
                      <a16:creationId xmlns:a16="http://schemas.microsoft.com/office/drawing/2014/main" id="{1A8067E0-7E48-B35C-3D15-2DF69D83E780}"/>
                    </a:ext>
                  </a:extLst>
                </p:cNvPr>
                <p:cNvSpPr txBox="1"/>
                <p:nvPr/>
              </p:nvSpPr>
              <p:spPr>
                <a:xfrm>
                  <a:off x="251074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4" name="TextBox 113703">
                  <a:extLst>
                    <a:ext uri="{FF2B5EF4-FFF2-40B4-BE49-F238E27FC236}">
                      <a16:creationId xmlns:a16="http://schemas.microsoft.com/office/drawing/2014/main" id="{621AA980-390F-ACED-6154-327E0C1AAD34}"/>
                    </a:ext>
                  </a:extLst>
                </p:cNvPr>
                <p:cNvSpPr txBox="1"/>
                <p:nvPr/>
              </p:nvSpPr>
              <p:spPr>
                <a:xfrm>
                  <a:off x="6720418" y="5339372"/>
                  <a:ext cx="737702" cy="338554"/>
                </a:xfrm>
                <a:prstGeom prst="rect">
                  <a:avLst/>
                </a:prstGeom>
                <a:noFill/>
              </p:spPr>
              <p:txBody>
                <a:bodyPr wrap="none" rtlCol="0">
                  <a:spAutoFit/>
                </a:bodyPr>
                <a:lstStyle/>
                <a:p>
                  <a:pPr algn="ctr"/>
                  <a:r>
                    <a:rPr lang="en-US" sz="1600" dirty="0">
                      <a:solidFill>
                        <a:srgbClr val="0033CC"/>
                      </a:solidFill>
                    </a:rPr>
                    <a:t>150.0’</a:t>
                  </a:r>
                </a:p>
              </p:txBody>
            </p:sp>
            <p:grpSp>
              <p:nvGrpSpPr>
                <p:cNvPr id="113705" name="Group 113704">
                  <a:extLst>
                    <a:ext uri="{FF2B5EF4-FFF2-40B4-BE49-F238E27FC236}">
                      <a16:creationId xmlns:a16="http://schemas.microsoft.com/office/drawing/2014/main" id="{657D8B1B-658E-5042-71A9-7DD2A8859FE0}"/>
                    </a:ext>
                  </a:extLst>
                </p:cNvPr>
                <p:cNvGrpSpPr/>
                <p:nvPr/>
              </p:nvGrpSpPr>
              <p:grpSpPr>
                <a:xfrm>
                  <a:off x="883747" y="3859924"/>
                  <a:ext cx="6921955" cy="1885359"/>
                  <a:chOff x="883747" y="3736099"/>
                  <a:chExt cx="6921955" cy="1885359"/>
                </a:xfrm>
              </p:grpSpPr>
              <p:sp>
                <p:nvSpPr>
                  <p:cNvPr id="113706" name="Oval 113705">
                    <a:extLst>
                      <a:ext uri="{FF2B5EF4-FFF2-40B4-BE49-F238E27FC236}">
                        <a16:creationId xmlns:a16="http://schemas.microsoft.com/office/drawing/2014/main" id="{CA0A9BEF-A251-1F9B-6E84-304B0C49AAC4}"/>
                      </a:ext>
                    </a:extLst>
                  </p:cNvPr>
                  <p:cNvSpPr/>
                  <p:nvPr/>
                </p:nvSpPr>
                <p:spPr>
                  <a:xfrm>
                    <a:off x="883747" y="373609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3707" name="Oval 113706">
                    <a:extLst>
                      <a:ext uri="{FF2B5EF4-FFF2-40B4-BE49-F238E27FC236}">
                        <a16:creationId xmlns:a16="http://schemas.microsoft.com/office/drawing/2014/main" id="{5791D1A2-C835-9F3E-3026-64F22E46E1CC}"/>
                      </a:ext>
                    </a:extLst>
                  </p:cNvPr>
                  <p:cNvSpPr/>
                  <p:nvPr/>
                </p:nvSpPr>
                <p:spPr>
                  <a:xfrm>
                    <a:off x="885012" y="5557450"/>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3708" name="Oval 113707">
                    <a:extLst>
                      <a:ext uri="{FF2B5EF4-FFF2-40B4-BE49-F238E27FC236}">
                        <a16:creationId xmlns:a16="http://schemas.microsoft.com/office/drawing/2014/main" id="{A0674D0A-1B5B-A4D6-267A-3F054F55A5C0}"/>
                      </a:ext>
                    </a:extLst>
                  </p:cNvPr>
                  <p:cNvSpPr/>
                  <p:nvPr/>
                </p:nvSpPr>
                <p:spPr>
                  <a:xfrm>
                    <a:off x="7740429" y="373609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3709" name="Oval 113708">
                    <a:extLst>
                      <a:ext uri="{FF2B5EF4-FFF2-40B4-BE49-F238E27FC236}">
                        <a16:creationId xmlns:a16="http://schemas.microsoft.com/office/drawing/2014/main" id="{FF7C0487-44EA-1A68-E123-47D8C089CAB5}"/>
                      </a:ext>
                    </a:extLst>
                  </p:cNvPr>
                  <p:cNvSpPr/>
                  <p:nvPr/>
                </p:nvSpPr>
                <p:spPr>
                  <a:xfrm>
                    <a:off x="7741694" y="5557450"/>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cxnSp>
            <p:nvCxnSpPr>
              <p:cNvPr id="27" name="Straight Connector 26">
                <a:extLst>
                  <a:ext uri="{FF2B5EF4-FFF2-40B4-BE49-F238E27FC236}">
                    <a16:creationId xmlns:a16="http://schemas.microsoft.com/office/drawing/2014/main" id="{CEA02350-F9C9-90A8-FE02-FAE003CD53D7}"/>
                  </a:ext>
                </a:extLst>
              </p:cNvPr>
              <p:cNvCxnSpPr>
                <a:cxnSpLocks/>
              </p:cNvCxnSpPr>
              <p:nvPr/>
            </p:nvCxnSpPr>
            <p:spPr>
              <a:xfrm>
                <a:off x="914400" y="3353130"/>
                <a:ext cx="0" cy="4572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FDDF85-DE28-D6FA-4803-8AAFD5DDD6DF}"/>
                  </a:ext>
                </a:extLst>
              </p:cNvPr>
              <p:cNvCxnSpPr>
                <a:cxnSpLocks/>
              </p:cNvCxnSpPr>
              <p:nvPr/>
            </p:nvCxnSpPr>
            <p:spPr>
              <a:xfrm>
                <a:off x="7772400" y="3353130"/>
                <a:ext cx="0" cy="4572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C7B123A-5FC9-6955-7E70-55CB63248057}"/>
                  </a:ext>
                </a:extLst>
              </p:cNvPr>
              <p:cNvCxnSpPr/>
              <p:nvPr/>
            </p:nvCxnSpPr>
            <p:spPr>
              <a:xfrm>
                <a:off x="917016" y="3478084"/>
                <a:ext cx="6858000" cy="0"/>
              </a:xfrm>
              <a:prstGeom prst="line">
                <a:avLst/>
              </a:prstGeom>
              <a:ln w="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FBC649-A43C-0468-011F-5246321AFE84}"/>
                  </a:ext>
                </a:extLst>
              </p:cNvPr>
              <p:cNvCxnSpPr>
                <a:cxnSpLocks/>
              </p:cNvCxnSpPr>
              <p:nvPr/>
            </p:nvCxnSpPr>
            <p:spPr>
              <a:xfrm>
                <a:off x="919654" y="5838822"/>
                <a:ext cx="0" cy="36576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9F6A8A-336B-DB97-9191-B256B972BE98}"/>
                  </a:ext>
                </a:extLst>
              </p:cNvPr>
              <p:cNvCxnSpPr>
                <a:cxnSpLocks/>
              </p:cNvCxnSpPr>
              <p:nvPr/>
            </p:nvCxnSpPr>
            <p:spPr>
              <a:xfrm>
                <a:off x="7779957" y="5838822"/>
                <a:ext cx="0" cy="36576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64" name="Straight Connector 113663">
                <a:extLst>
                  <a:ext uri="{FF2B5EF4-FFF2-40B4-BE49-F238E27FC236}">
                    <a16:creationId xmlns:a16="http://schemas.microsoft.com/office/drawing/2014/main" id="{CDA1484A-36C5-88DB-4D94-249E2BA39F4B}"/>
                  </a:ext>
                </a:extLst>
              </p:cNvPr>
              <p:cNvCxnSpPr>
                <a:cxnSpLocks/>
              </p:cNvCxnSpPr>
              <p:nvPr/>
            </p:nvCxnSpPr>
            <p:spPr>
              <a:xfrm>
                <a:off x="5044953" y="5930262"/>
                <a:ext cx="0" cy="27432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65" name="Straight Connector 113664">
                <a:extLst>
                  <a:ext uri="{FF2B5EF4-FFF2-40B4-BE49-F238E27FC236}">
                    <a16:creationId xmlns:a16="http://schemas.microsoft.com/office/drawing/2014/main" id="{0274EFC8-7BAF-B665-A13E-93A2E28672CC}"/>
                  </a:ext>
                </a:extLst>
              </p:cNvPr>
              <p:cNvCxnSpPr/>
              <p:nvPr/>
            </p:nvCxnSpPr>
            <p:spPr>
              <a:xfrm>
                <a:off x="918788" y="6067422"/>
                <a:ext cx="4114800" cy="0"/>
              </a:xfrm>
              <a:prstGeom prst="line">
                <a:avLst/>
              </a:prstGeom>
              <a:ln w="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3668" name="Straight Connector 113667">
                <a:extLst>
                  <a:ext uri="{FF2B5EF4-FFF2-40B4-BE49-F238E27FC236}">
                    <a16:creationId xmlns:a16="http://schemas.microsoft.com/office/drawing/2014/main" id="{54A454D7-72D9-AB88-07A2-F1DC83D033A3}"/>
                  </a:ext>
                </a:extLst>
              </p:cNvPr>
              <p:cNvCxnSpPr/>
              <p:nvPr/>
            </p:nvCxnSpPr>
            <p:spPr>
              <a:xfrm>
                <a:off x="5042577" y="6067422"/>
                <a:ext cx="2743200" cy="0"/>
              </a:xfrm>
              <a:prstGeom prst="line">
                <a:avLst/>
              </a:prstGeom>
              <a:ln w="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3683" name="TextBox 113682">
                <a:extLst>
                  <a:ext uri="{FF2B5EF4-FFF2-40B4-BE49-F238E27FC236}">
                    <a16:creationId xmlns:a16="http://schemas.microsoft.com/office/drawing/2014/main" id="{FB8E326B-C751-FD95-E1DD-D1B30E07544C}"/>
                  </a:ext>
                </a:extLst>
              </p:cNvPr>
              <p:cNvSpPr txBox="1"/>
              <p:nvPr/>
            </p:nvSpPr>
            <p:spPr>
              <a:xfrm>
                <a:off x="3967336" y="3438646"/>
                <a:ext cx="752129"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748.0’</a:t>
                </a:r>
              </a:p>
            </p:txBody>
          </p:sp>
        </p:grpSp>
        <p:sp>
          <p:nvSpPr>
            <p:cNvPr id="8" name="Rectangle 39">
              <a:extLst>
                <a:ext uri="{FF2B5EF4-FFF2-40B4-BE49-F238E27FC236}">
                  <a16:creationId xmlns:a16="http://schemas.microsoft.com/office/drawing/2014/main" id="{BC78A60C-D75C-1EA9-87D4-137EAFA07D69}"/>
                </a:ext>
              </a:extLst>
            </p:cNvPr>
            <p:cNvSpPr>
              <a:spLocks noChangeArrowheads="1"/>
            </p:cNvSpPr>
            <p:nvPr/>
          </p:nvSpPr>
          <p:spPr bwMode="auto">
            <a:xfrm rot="16320000">
              <a:off x="4450810" y="4651867"/>
              <a:ext cx="7582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FF0000"/>
                  </a:solidFill>
                  <a:latin typeface="+mj-lt"/>
                </a:rPr>
                <a:t>fence line</a:t>
              </a:r>
            </a:p>
          </p:txBody>
        </p:sp>
      </p:grpSp>
    </p:spTree>
    <p:extLst>
      <p:ext uri="{BB962C8B-B14F-4D97-AF65-F5344CB8AC3E}">
        <p14:creationId xmlns:p14="http://schemas.microsoft.com/office/powerpoint/2010/main" val="2079880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91FB8-ED4B-A3F0-73E9-58FCD2F7A6C4}"/>
            </a:ext>
          </a:extLst>
        </p:cNvPr>
        <p:cNvGrpSpPr/>
        <p:nvPr/>
      </p:nvGrpSpPr>
      <p:grpSpPr>
        <a:xfrm>
          <a:off x="0" y="0"/>
          <a:ext cx="0" cy="0"/>
          <a:chOff x="0" y="0"/>
          <a:chExt cx="0" cy="0"/>
        </a:xfrm>
      </p:grpSpPr>
      <p:sp>
        <p:nvSpPr>
          <p:cNvPr id="113666" name="Title 37">
            <a:extLst>
              <a:ext uri="{FF2B5EF4-FFF2-40B4-BE49-F238E27FC236}">
                <a16:creationId xmlns:a16="http://schemas.microsoft.com/office/drawing/2014/main" id="{88F3EAA4-6AB1-6987-74BF-19AE3E4CAC32}"/>
              </a:ext>
            </a:extLst>
          </p:cNvPr>
          <p:cNvSpPr>
            <a:spLocks noGrp="1"/>
          </p:cNvSpPr>
          <p:nvPr>
            <p:ph type="title"/>
          </p:nvPr>
        </p:nvSpPr>
        <p:spPr/>
        <p:txBody>
          <a:bodyPr/>
          <a:lstStyle/>
          <a:p>
            <a:r>
              <a:rPr lang="en-US" altLang="en-US" dirty="0"/>
              <a:t>D. The Surveyor and Unwritten Rights</a:t>
            </a:r>
          </a:p>
        </p:txBody>
      </p:sp>
      <p:sp>
        <p:nvSpPr>
          <p:cNvPr id="113667" name="Content Placeholder 3">
            <a:extLst>
              <a:ext uri="{FF2B5EF4-FFF2-40B4-BE49-F238E27FC236}">
                <a16:creationId xmlns:a16="http://schemas.microsoft.com/office/drawing/2014/main" id="{93D76F31-1EFF-8720-3C87-1A9B02B59830}"/>
              </a:ext>
            </a:extLst>
          </p:cNvPr>
          <p:cNvSpPr>
            <a:spLocks noGrp="1"/>
          </p:cNvSpPr>
          <p:nvPr>
            <p:ph idx="1"/>
          </p:nvPr>
        </p:nvSpPr>
        <p:spPr/>
        <p:txBody>
          <a:bodyPr/>
          <a:lstStyle/>
          <a:p>
            <a:pPr marL="68263"/>
            <a:r>
              <a:rPr lang="en-US" altLang="en-US" dirty="0"/>
              <a:t>2. Unwritten Lines are Local</a:t>
            </a:r>
          </a:p>
          <a:p>
            <a:pPr marL="685165" lvl="2"/>
            <a:r>
              <a:rPr lang="en-US" altLang="en-US" dirty="0"/>
              <a:t>Lines </a:t>
            </a:r>
            <a:r>
              <a:rPr lang="en-US" altLang="en-US" dirty="0" err="1"/>
              <a:t>est'd</a:t>
            </a:r>
            <a:r>
              <a:rPr lang="en-US" altLang="en-US" dirty="0"/>
              <a:t> by unwritten means are local: independent of other property lines.</a:t>
            </a:r>
          </a:p>
          <a:p>
            <a:pPr marL="895477" lvl="3"/>
            <a:r>
              <a:rPr lang="en-US" altLang="en-US" dirty="0"/>
              <a:t>Similarly, in a row of Lots, can't use fence corners to control proration across.</a:t>
            </a:r>
          </a:p>
          <a:p>
            <a:pPr marL="895477" lvl="3"/>
            <a:r>
              <a:rPr lang="en-US" altLang="en-US" dirty="0"/>
              <a:t>Must still use original monuments to prorate between.</a:t>
            </a:r>
          </a:p>
          <a:p>
            <a:pPr marL="1096963" lvl="4">
              <a:spcBef>
                <a:spcPts val="200"/>
              </a:spcBef>
            </a:pPr>
            <a:endParaRPr lang="en-US" altLang="en-US" sz="2200" dirty="0"/>
          </a:p>
        </p:txBody>
      </p:sp>
      <p:grpSp>
        <p:nvGrpSpPr>
          <p:cNvPr id="21" name="Group 20">
            <a:extLst>
              <a:ext uri="{FF2B5EF4-FFF2-40B4-BE49-F238E27FC236}">
                <a16:creationId xmlns:a16="http://schemas.microsoft.com/office/drawing/2014/main" id="{D12A1553-573A-5AE0-3362-FC0167A3EC5A}"/>
              </a:ext>
            </a:extLst>
          </p:cNvPr>
          <p:cNvGrpSpPr/>
          <p:nvPr/>
        </p:nvGrpSpPr>
        <p:grpSpPr>
          <a:xfrm>
            <a:off x="883747" y="3172968"/>
            <a:ext cx="6921955" cy="3030426"/>
            <a:chOff x="883747" y="3172968"/>
            <a:chExt cx="6921955" cy="3030426"/>
          </a:xfrm>
        </p:grpSpPr>
        <p:grpSp>
          <p:nvGrpSpPr>
            <p:cNvPr id="4" name="Group 3">
              <a:extLst>
                <a:ext uri="{FF2B5EF4-FFF2-40B4-BE49-F238E27FC236}">
                  <a16:creationId xmlns:a16="http://schemas.microsoft.com/office/drawing/2014/main" id="{903AF6D1-7E97-574D-FF4D-DABB0997F917}"/>
                </a:ext>
              </a:extLst>
            </p:cNvPr>
            <p:cNvGrpSpPr/>
            <p:nvPr/>
          </p:nvGrpSpPr>
          <p:grpSpPr>
            <a:xfrm>
              <a:off x="883747" y="3172968"/>
              <a:ext cx="6921955" cy="3030426"/>
              <a:chOff x="883747" y="3353130"/>
              <a:chExt cx="6921955" cy="3030426"/>
            </a:xfrm>
          </p:grpSpPr>
          <p:grpSp>
            <p:nvGrpSpPr>
              <p:cNvPr id="7" name="Group 6">
                <a:extLst>
                  <a:ext uri="{FF2B5EF4-FFF2-40B4-BE49-F238E27FC236}">
                    <a16:creationId xmlns:a16="http://schemas.microsoft.com/office/drawing/2014/main" id="{30AF45EF-EEAE-6271-700A-11C93689EA63}"/>
                  </a:ext>
                </a:extLst>
              </p:cNvPr>
              <p:cNvGrpSpPr/>
              <p:nvPr/>
            </p:nvGrpSpPr>
            <p:grpSpPr>
              <a:xfrm>
                <a:off x="883747" y="3353130"/>
                <a:ext cx="6921955" cy="3030426"/>
                <a:chOff x="883747" y="3353130"/>
                <a:chExt cx="6921955" cy="3030426"/>
              </a:xfrm>
            </p:grpSpPr>
            <p:sp>
              <p:nvSpPr>
                <p:cNvPr id="9" name="TextBox 8">
                  <a:extLst>
                    <a:ext uri="{FF2B5EF4-FFF2-40B4-BE49-F238E27FC236}">
                      <a16:creationId xmlns:a16="http://schemas.microsoft.com/office/drawing/2014/main" id="{50E38B6E-0FB4-051A-265E-AC51FAC545EA}"/>
                    </a:ext>
                  </a:extLst>
                </p:cNvPr>
                <p:cNvSpPr txBox="1"/>
                <p:nvPr/>
              </p:nvSpPr>
              <p:spPr>
                <a:xfrm>
                  <a:off x="2570399" y="6045002"/>
                  <a:ext cx="753732"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450.9’</a:t>
                  </a:r>
                </a:p>
              </p:txBody>
            </p:sp>
            <p:sp>
              <p:nvSpPr>
                <p:cNvPr id="10" name="TextBox 9">
                  <a:extLst>
                    <a:ext uri="{FF2B5EF4-FFF2-40B4-BE49-F238E27FC236}">
                      <a16:creationId xmlns:a16="http://schemas.microsoft.com/office/drawing/2014/main" id="{C885433C-CF2A-94B5-DF7D-E2968937AFDF}"/>
                    </a:ext>
                  </a:extLst>
                </p:cNvPr>
                <p:cNvSpPr txBox="1"/>
                <p:nvPr/>
              </p:nvSpPr>
              <p:spPr>
                <a:xfrm>
                  <a:off x="6017191" y="6045002"/>
                  <a:ext cx="766557"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298.0’</a:t>
                  </a:r>
                </a:p>
              </p:txBody>
            </p:sp>
            <p:sp>
              <p:nvSpPr>
                <p:cNvPr id="24" name="TextBox 23">
                  <a:extLst>
                    <a:ext uri="{FF2B5EF4-FFF2-40B4-BE49-F238E27FC236}">
                      <a16:creationId xmlns:a16="http://schemas.microsoft.com/office/drawing/2014/main" id="{08B99150-A831-84B1-E08F-AD2AA84ABD0D}"/>
                    </a:ext>
                  </a:extLst>
                </p:cNvPr>
                <p:cNvSpPr txBox="1"/>
                <p:nvPr/>
              </p:nvSpPr>
              <p:spPr>
                <a:xfrm>
                  <a:off x="4635420" y="5694609"/>
                  <a:ext cx="511679" cy="338554"/>
                </a:xfrm>
                <a:prstGeom prst="rect">
                  <a:avLst/>
                </a:prstGeom>
                <a:noFill/>
              </p:spPr>
              <p:txBody>
                <a:bodyPr wrap="none" rtlCol="0">
                  <a:spAutoFit/>
                </a:bodyPr>
                <a:lstStyle/>
                <a:p>
                  <a:pPr algn="ctr"/>
                  <a:r>
                    <a:rPr lang="en-US" sz="1600" dirty="0">
                      <a:solidFill>
                        <a:srgbClr val="FF0000"/>
                      </a:solidFill>
                    </a:rPr>
                    <a:t>2.5’</a:t>
                  </a:r>
                </a:p>
              </p:txBody>
            </p:sp>
            <p:grpSp>
              <p:nvGrpSpPr>
                <p:cNvPr id="25" name="Group 24">
                  <a:extLst>
                    <a:ext uri="{FF2B5EF4-FFF2-40B4-BE49-F238E27FC236}">
                      <a16:creationId xmlns:a16="http://schemas.microsoft.com/office/drawing/2014/main" id="{92D6F112-A857-42CD-C49E-168B13C79C78}"/>
                    </a:ext>
                  </a:extLst>
                </p:cNvPr>
                <p:cNvGrpSpPr/>
                <p:nvPr/>
              </p:nvGrpSpPr>
              <p:grpSpPr>
                <a:xfrm>
                  <a:off x="3657600" y="3562075"/>
                  <a:ext cx="2743200" cy="2189260"/>
                  <a:chOff x="3657600" y="3562075"/>
                  <a:chExt cx="2743200" cy="2189260"/>
                </a:xfrm>
              </p:grpSpPr>
              <p:sp>
                <p:nvSpPr>
                  <p:cNvPr id="113710" name="Rectangle 113709">
                    <a:extLst>
                      <a:ext uri="{FF2B5EF4-FFF2-40B4-BE49-F238E27FC236}">
                        <a16:creationId xmlns:a16="http://schemas.microsoft.com/office/drawing/2014/main" id="{44DE43A9-75C7-3DFA-8F0C-87803AC7BECF}"/>
                      </a:ext>
                    </a:extLst>
                  </p:cNvPr>
                  <p:cNvSpPr/>
                  <p:nvPr/>
                </p:nvSpPr>
                <p:spPr>
                  <a:xfrm>
                    <a:off x="36576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p>
                </p:txBody>
              </p:sp>
              <p:sp>
                <p:nvSpPr>
                  <p:cNvPr id="113711" name="Rectangle 113710">
                    <a:extLst>
                      <a:ext uri="{FF2B5EF4-FFF2-40B4-BE49-F238E27FC236}">
                        <a16:creationId xmlns:a16="http://schemas.microsoft.com/office/drawing/2014/main" id="{CE5D3FB4-2841-BAD1-46AD-1BB90EA6B91D}"/>
                      </a:ext>
                    </a:extLst>
                  </p:cNvPr>
                  <p:cNvSpPr/>
                  <p:nvPr/>
                </p:nvSpPr>
                <p:spPr>
                  <a:xfrm>
                    <a:off x="50292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a:t>
                    </a:r>
                  </a:p>
                </p:txBody>
              </p:sp>
              <p:sp>
                <p:nvSpPr>
                  <p:cNvPr id="113712" name="TextBox 113711">
                    <a:extLst>
                      <a:ext uri="{FF2B5EF4-FFF2-40B4-BE49-F238E27FC236}">
                        <a16:creationId xmlns:a16="http://schemas.microsoft.com/office/drawing/2014/main" id="{686CF661-485B-CBB1-6C23-5D6023C8121D}"/>
                      </a:ext>
                    </a:extLst>
                  </p:cNvPr>
                  <p:cNvSpPr txBox="1"/>
                  <p:nvPr/>
                </p:nvSpPr>
                <p:spPr>
                  <a:xfrm>
                    <a:off x="534802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13" name="TextBox 113712">
                    <a:extLst>
                      <a:ext uri="{FF2B5EF4-FFF2-40B4-BE49-F238E27FC236}">
                        <a16:creationId xmlns:a16="http://schemas.microsoft.com/office/drawing/2014/main" id="{E024D2E2-6223-7B1D-0A74-52BADC720889}"/>
                      </a:ext>
                    </a:extLst>
                  </p:cNvPr>
                  <p:cNvSpPr txBox="1"/>
                  <p:nvPr/>
                </p:nvSpPr>
                <p:spPr>
                  <a:xfrm>
                    <a:off x="393779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14" name="TextBox 113713">
                    <a:extLst>
                      <a:ext uri="{FF2B5EF4-FFF2-40B4-BE49-F238E27FC236}">
                        <a16:creationId xmlns:a16="http://schemas.microsoft.com/office/drawing/2014/main" id="{8BE18013-0518-9E28-BA9D-AFE58DB06A7A}"/>
                      </a:ext>
                    </a:extLst>
                  </p:cNvPr>
                  <p:cNvSpPr txBox="1"/>
                  <p:nvPr/>
                </p:nvSpPr>
                <p:spPr>
                  <a:xfrm>
                    <a:off x="534171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15" name="TextBox 113714">
                    <a:extLst>
                      <a:ext uri="{FF2B5EF4-FFF2-40B4-BE49-F238E27FC236}">
                        <a16:creationId xmlns:a16="http://schemas.microsoft.com/office/drawing/2014/main" id="{0A8F870A-F6C7-A6FB-153E-F805B820F012}"/>
                      </a:ext>
                    </a:extLst>
                  </p:cNvPr>
                  <p:cNvSpPr txBox="1"/>
                  <p:nvPr/>
                </p:nvSpPr>
                <p:spPr>
                  <a:xfrm>
                    <a:off x="3931488" y="5339372"/>
                    <a:ext cx="737702" cy="338554"/>
                  </a:xfrm>
                  <a:prstGeom prst="rect">
                    <a:avLst/>
                  </a:prstGeom>
                  <a:noFill/>
                </p:spPr>
                <p:txBody>
                  <a:bodyPr wrap="none" rtlCol="0">
                    <a:spAutoFit/>
                  </a:bodyPr>
                  <a:lstStyle/>
                  <a:p>
                    <a:pPr algn="ctr"/>
                    <a:r>
                      <a:rPr lang="en-US" sz="1600" dirty="0">
                        <a:solidFill>
                          <a:srgbClr val="0033CC"/>
                        </a:solidFill>
                      </a:rPr>
                      <a:t>150.0’</a:t>
                    </a:r>
                  </a:p>
                </p:txBody>
              </p:sp>
              <p:cxnSp>
                <p:nvCxnSpPr>
                  <p:cNvPr id="113716" name="Straight Connector 113715">
                    <a:extLst>
                      <a:ext uri="{FF2B5EF4-FFF2-40B4-BE49-F238E27FC236}">
                        <a16:creationId xmlns:a16="http://schemas.microsoft.com/office/drawing/2014/main" id="{1D067ED3-159C-DCFF-FE90-235B4C4EBD7A}"/>
                      </a:ext>
                    </a:extLst>
                  </p:cNvPr>
                  <p:cNvCxnSpPr>
                    <a:cxnSpLocks/>
                  </p:cNvCxnSpPr>
                  <p:nvPr/>
                </p:nvCxnSpPr>
                <p:spPr>
                  <a:xfrm flipH="1">
                    <a:off x="4903465" y="3887602"/>
                    <a:ext cx="64008"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3717" name="TextBox 113716">
                    <a:extLst>
                      <a:ext uri="{FF2B5EF4-FFF2-40B4-BE49-F238E27FC236}">
                        <a16:creationId xmlns:a16="http://schemas.microsoft.com/office/drawing/2014/main" id="{BDEB2623-EFBD-BD95-649B-CC74A5040C64}"/>
                      </a:ext>
                    </a:extLst>
                  </p:cNvPr>
                  <p:cNvSpPr txBox="1"/>
                  <p:nvPr/>
                </p:nvSpPr>
                <p:spPr>
                  <a:xfrm>
                    <a:off x="4733953" y="3562075"/>
                    <a:ext cx="484428" cy="338554"/>
                  </a:xfrm>
                  <a:prstGeom prst="rect">
                    <a:avLst/>
                  </a:prstGeom>
                  <a:noFill/>
                </p:spPr>
                <p:txBody>
                  <a:bodyPr wrap="none" rtlCol="0">
                    <a:spAutoFit/>
                  </a:bodyPr>
                  <a:lstStyle/>
                  <a:p>
                    <a:pPr algn="ctr"/>
                    <a:r>
                      <a:rPr lang="en-US" sz="1600" dirty="0">
                        <a:solidFill>
                          <a:srgbClr val="FF0000"/>
                        </a:solidFill>
                      </a:rPr>
                      <a:t>1.5’</a:t>
                    </a:r>
                  </a:p>
                </p:txBody>
              </p:sp>
              <p:sp>
                <p:nvSpPr>
                  <p:cNvPr id="113718" name="Oval 113717">
                    <a:extLst>
                      <a:ext uri="{FF2B5EF4-FFF2-40B4-BE49-F238E27FC236}">
                        <a16:creationId xmlns:a16="http://schemas.microsoft.com/office/drawing/2014/main" id="{FBF91A15-F229-0EB8-D03E-5041358FD8F5}"/>
                      </a:ext>
                    </a:extLst>
                  </p:cNvPr>
                  <p:cNvSpPr/>
                  <p:nvPr/>
                </p:nvSpPr>
                <p:spPr>
                  <a:xfrm>
                    <a:off x="5000990" y="5687327"/>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6" name="Group 25">
                  <a:extLst>
                    <a:ext uri="{FF2B5EF4-FFF2-40B4-BE49-F238E27FC236}">
                      <a16:creationId xmlns:a16="http://schemas.microsoft.com/office/drawing/2014/main" id="{07FDDFAF-BBF8-621A-7A0F-8E713277B980}"/>
                    </a:ext>
                  </a:extLst>
                </p:cNvPr>
                <p:cNvGrpSpPr/>
                <p:nvPr/>
              </p:nvGrpSpPr>
              <p:grpSpPr>
                <a:xfrm>
                  <a:off x="883747" y="3844314"/>
                  <a:ext cx="6921955" cy="1900969"/>
                  <a:chOff x="883747" y="3844314"/>
                  <a:chExt cx="6921955" cy="1900969"/>
                </a:xfrm>
              </p:grpSpPr>
              <p:sp>
                <p:nvSpPr>
                  <p:cNvPr id="113696" name="Rectangle 113695">
                    <a:extLst>
                      <a:ext uri="{FF2B5EF4-FFF2-40B4-BE49-F238E27FC236}">
                        <a16:creationId xmlns:a16="http://schemas.microsoft.com/office/drawing/2014/main" id="{A542EBCE-DB28-3BBF-86B8-733D23AFD094}"/>
                      </a:ext>
                    </a:extLst>
                  </p:cNvPr>
                  <p:cNvSpPr/>
                  <p:nvPr/>
                </p:nvSpPr>
                <p:spPr>
                  <a:xfrm>
                    <a:off x="22860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a:t>
                    </a:r>
                  </a:p>
                </p:txBody>
              </p:sp>
              <p:sp>
                <p:nvSpPr>
                  <p:cNvPr id="113697" name="Rectangle 113696">
                    <a:extLst>
                      <a:ext uri="{FF2B5EF4-FFF2-40B4-BE49-F238E27FC236}">
                        <a16:creationId xmlns:a16="http://schemas.microsoft.com/office/drawing/2014/main" id="{610D18BE-D236-2FBC-A22C-31B631385DEE}"/>
                      </a:ext>
                    </a:extLst>
                  </p:cNvPr>
                  <p:cNvSpPr/>
                  <p:nvPr/>
                </p:nvSpPr>
                <p:spPr>
                  <a:xfrm>
                    <a:off x="64008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a:t>
                    </a:r>
                  </a:p>
                </p:txBody>
              </p:sp>
              <p:sp>
                <p:nvSpPr>
                  <p:cNvPr id="113698" name="Rectangle 113697">
                    <a:extLst>
                      <a:ext uri="{FF2B5EF4-FFF2-40B4-BE49-F238E27FC236}">
                        <a16:creationId xmlns:a16="http://schemas.microsoft.com/office/drawing/2014/main" id="{DC3C013F-5DF8-63F7-B6CD-FB6CB4904E98}"/>
                      </a:ext>
                    </a:extLst>
                  </p:cNvPr>
                  <p:cNvSpPr/>
                  <p:nvPr/>
                </p:nvSpPr>
                <p:spPr>
                  <a:xfrm>
                    <a:off x="914400" y="3892494"/>
                    <a:ext cx="1371600" cy="1826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a:t>
                    </a:r>
                  </a:p>
                </p:txBody>
              </p:sp>
              <p:sp>
                <p:nvSpPr>
                  <p:cNvPr id="113699" name="TextBox 113698">
                    <a:extLst>
                      <a:ext uri="{FF2B5EF4-FFF2-40B4-BE49-F238E27FC236}">
                        <a16:creationId xmlns:a16="http://schemas.microsoft.com/office/drawing/2014/main" id="{57727995-CBA8-8572-D036-E067EEA37DEC}"/>
                      </a:ext>
                    </a:extLst>
                  </p:cNvPr>
                  <p:cNvSpPr txBox="1"/>
                  <p:nvPr/>
                </p:nvSpPr>
                <p:spPr>
                  <a:xfrm>
                    <a:off x="115937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0" name="TextBox 113699">
                    <a:extLst>
                      <a:ext uri="{FF2B5EF4-FFF2-40B4-BE49-F238E27FC236}">
                        <a16:creationId xmlns:a16="http://schemas.microsoft.com/office/drawing/2014/main" id="{FD4B47EE-89AD-CF53-A5BC-C8BA0F596C8E}"/>
                      </a:ext>
                    </a:extLst>
                  </p:cNvPr>
                  <p:cNvSpPr txBox="1"/>
                  <p:nvPr/>
                </p:nvSpPr>
                <p:spPr>
                  <a:xfrm>
                    <a:off x="251705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1" name="TextBox 113700">
                    <a:extLst>
                      <a:ext uri="{FF2B5EF4-FFF2-40B4-BE49-F238E27FC236}">
                        <a16:creationId xmlns:a16="http://schemas.microsoft.com/office/drawing/2014/main" id="{EC4AF278-1726-AEBD-8FE1-83A1C35C748F}"/>
                      </a:ext>
                    </a:extLst>
                  </p:cNvPr>
                  <p:cNvSpPr txBox="1"/>
                  <p:nvPr/>
                </p:nvSpPr>
                <p:spPr>
                  <a:xfrm>
                    <a:off x="6726724" y="3844314"/>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2" name="TextBox 113701">
                    <a:extLst>
                      <a:ext uri="{FF2B5EF4-FFF2-40B4-BE49-F238E27FC236}">
                        <a16:creationId xmlns:a16="http://schemas.microsoft.com/office/drawing/2014/main" id="{0EF96187-E1CE-826C-3C30-2CADA7B6D216}"/>
                      </a:ext>
                    </a:extLst>
                  </p:cNvPr>
                  <p:cNvSpPr txBox="1"/>
                  <p:nvPr/>
                </p:nvSpPr>
                <p:spPr>
                  <a:xfrm>
                    <a:off x="115306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3" name="TextBox 113702">
                    <a:extLst>
                      <a:ext uri="{FF2B5EF4-FFF2-40B4-BE49-F238E27FC236}">
                        <a16:creationId xmlns:a16="http://schemas.microsoft.com/office/drawing/2014/main" id="{3AC541AA-9B4C-D640-BCDD-7B52994E07CE}"/>
                      </a:ext>
                    </a:extLst>
                  </p:cNvPr>
                  <p:cNvSpPr txBox="1"/>
                  <p:nvPr/>
                </p:nvSpPr>
                <p:spPr>
                  <a:xfrm>
                    <a:off x="2510748" y="5339372"/>
                    <a:ext cx="737702" cy="338554"/>
                  </a:xfrm>
                  <a:prstGeom prst="rect">
                    <a:avLst/>
                  </a:prstGeom>
                  <a:noFill/>
                </p:spPr>
                <p:txBody>
                  <a:bodyPr wrap="none" rtlCol="0">
                    <a:spAutoFit/>
                  </a:bodyPr>
                  <a:lstStyle/>
                  <a:p>
                    <a:pPr algn="ctr"/>
                    <a:r>
                      <a:rPr lang="en-US" sz="1600" dirty="0">
                        <a:solidFill>
                          <a:srgbClr val="0033CC"/>
                        </a:solidFill>
                      </a:rPr>
                      <a:t>150.0’</a:t>
                    </a:r>
                  </a:p>
                </p:txBody>
              </p:sp>
              <p:sp>
                <p:nvSpPr>
                  <p:cNvPr id="113704" name="TextBox 113703">
                    <a:extLst>
                      <a:ext uri="{FF2B5EF4-FFF2-40B4-BE49-F238E27FC236}">
                        <a16:creationId xmlns:a16="http://schemas.microsoft.com/office/drawing/2014/main" id="{DB52F543-95B2-DD81-E855-976C0700D973}"/>
                      </a:ext>
                    </a:extLst>
                  </p:cNvPr>
                  <p:cNvSpPr txBox="1"/>
                  <p:nvPr/>
                </p:nvSpPr>
                <p:spPr>
                  <a:xfrm>
                    <a:off x="6720418" y="5339372"/>
                    <a:ext cx="737702" cy="338554"/>
                  </a:xfrm>
                  <a:prstGeom prst="rect">
                    <a:avLst/>
                  </a:prstGeom>
                  <a:noFill/>
                </p:spPr>
                <p:txBody>
                  <a:bodyPr wrap="none" rtlCol="0">
                    <a:spAutoFit/>
                  </a:bodyPr>
                  <a:lstStyle/>
                  <a:p>
                    <a:pPr algn="ctr"/>
                    <a:r>
                      <a:rPr lang="en-US" sz="1600" dirty="0">
                        <a:solidFill>
                          <a:srgbClr val="0033CC"/>
                        </a:solidFill>
                      </a:rPr>
                      <a:t>150.0’</a:t>
                    </a:r>
                  </a:p>
                </p:txBody>
              </p:sp>
              <p:grpSp>
                <p:nvGrpSpPr>
                  <p:cNvPr id="113705" name="Group 113704">
                    <a:extLst>
                      <a:ext uri="{FF2B5EF4-FFF2-40B4-BE49-F238E27FC236}">
                        <a16:creationId xmlns:a16="http://schemas.microsoft.com/office/drawing/2014/main" id="{57C0C2AD-7326-0D4F-A092-EE3B80C4584E}"/>
                      </a:ext>
                    </a:extLst>
                  </p:cNvPr>
                  <p:cNvGrpSpPr/>
                  <p:nvPr/>
                </p:nvGrpSpPr>
                <p:grpSpPr>
                  <a:xfrm>
                    <a:off x="883747" y="3859924"/>
                    <a:ext cx="6921955" cy="1885359"/>
                    <a:chOff x="883747" y="3736099"/>
                    <a:chExt cx="6921955" cy="1885359"/>
                  </a:xfrm>
                </p:grpSpPr>
                <p:sp>
                  <p:nvSpPr>
                    <p:cNvPr id="113706" name="Oval 113705">
                      <a:extLst>
                        <a:ext uri="{FF2B5EF4-FFF2-40B4-BE49-F238E27FC236}">
                          <a16:creationId xmlns:a16="http://schemas.microsoft.com/office/drawing/2014/main" id="{9F9A18D1-1FE7-6478-8475-F804A04E1F62}"/>
                        </a:ext>
                      </a:extLst>
                    </p:cNvPr>
                    <p:cNvSpPr/>
                    <p:nvPr/>
                  </p:nvSpPr>
                  <p:spPr>
                    <a:xfrm>
                      <a:off x="883747" y="373609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3707" name="Oval 113706">
                      <a:extLst>
                        <a:ext uri="{FF2B5EF4-FFF2-40B4-BE49-F238E27FC236}">
                          <a16:creationId xmlns:a16="http://schemas.microsoft.com/office/drawing/2014/main" id="{46029111-AA7A-C3D6-8327-C60AEE65C5C7}"/>
                        </a:ext>
                      </a:extLst>
                    </p:cNvPr>
                    <p:cNvSpPr/>
                    <p:nvPr/>
                  </p:nvSpPr>
                  <p:spPr>
                    <a:xfrm>
                      <a:off x="885012" y="5557450"/>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3708" name="Oval 113707">
                      <a:extLst>
                        <a:ext uri="{FF2B5EF4-FFF2-40B4-BE49-F238E27FC236}">
                          <a16:creationId xmlns:a16="http://schemas.microsoft.com/office/drawing/2014/main" id="{400E8FA3-8FEB-2A53-33B2-72BF082A6694}"/>
                        </a:ext>
                      </a:extLst>
                    </p:cNvPr>
                    <p:cNvSpPr/>
                    <p:nvPr/>
                  </p:nvSpPr>
                  <p:spPr>
                    <a:xfrm>
                      <a:off x="7740429" y="373609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3709" name="Oval 113708">
                      <a:extLst>
                        <a:ext uri="{FF2B5EF4-FFF2-40B4-BE49-F238E27FC236}">
                          <a16:creationId xmlns:a16="http://schemas.microsoft.com/office/drawing/2014/main" id="{3A2D2AB4-1945-2896-D637-71638A236F5B}"/>
                        </a:ext>
                      </a:extLst>
                    </p:cNvPr>
                    <p:cNvSpPr/>
                    <p:nvPr/>
                  </p:nvSpPr>
                  <p:spPr>
                    <a:xfrm>
                      <a:off x="7741694" y="5557450"/>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cxnSp>
              <p:nvCxnSpPr>
                <p:cNvPr id="27" name="Straight Connector 26">
                  <a:extLst>
                    <a:ext uri="{FF2B5EF4-FFF2-40B4-BE49-F238E27FC236}">
                      <a16:creationId xmlns:a16="http://schemas.microsoft.com/office/drawing/2014/main" id="{D1F89D2D-020E-D3CC-EA58-53789B5114C6}"/>
                    </a:ext>
                  </a:extLst>
                </p:cNvPr>
                <p:cNvCxnSpPr>
                  <a:cxnSpLocks/>
                </p:cNvCxnSpPr>
                <p:nvPr/>
              </p:nvCxnSpPr>
              <p:spPr>
                <a:xfrm>
                  <a:off x="914400" y="3353130"/>
                  <a:ext cx="0" cy="4572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BC3D15C-E2DD-579A-0264-0F95EB382A5F}"/>
                    </a:ext>
                  </a:extLst>
                </p:cNvPr>
                <p:cNvCxnSpPr>
                  <a:cxnSpLocks/>
                </p:cNvCxnSpPr>
                <p:nvPr/>
              </p:nvCxnSpPr>
              <p:spPr>
                <a:xfrm>
                  <a:off x="7772400" y="3353130"/>
                  <a:ext cx="0" cy="4572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E52C2B-8AC3-C117-1866-015A20F50DAD}"/>
                    </a:ext>
                  </a:extLst>
                </p:cNvPr>
                <p:cNvCxnSpPr/>
                <p:nvPr/>
              </p:nvCxnSpPr>
              <p:spPr>
                <a:xfrm>
                  <a:off x="917016" y="3478084"/>
                  <a:ext cx="6858000" cy="0"/>
                </a:xfrm>
                <a:prstGeom prst="line">
                  <a:avLst/>
                </a:prstGeom>
                <a:ln w="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7B4C55F-FB4B-69E2-715E-0193A66013BC}"/>
                    </a:ext>
                  </a:extLst>
                </p:cNvPr>
                <p:cNvCxnSpPr>
                  <a:cxnSpLocks/>
                </p:cNvCxnSpPr>
                <p:nvPr/>
              </p:nvCxnSpPr>
              <p:spPr>
                <a:xfrm>
                  <a:off x="919654" y="5838822"/>
                  <a:ext cx="0" cy="36576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1749BC-407B-BE9E-92BB-9F754441401E}"/>
                    </a:ext>
                  </a:extLst>
                </p:cNvPr>
                <p:cNvCxnSpPr>
                  <a:cxnSpLocks/>
                </p:cNvCxnSpPr>
                <p:nvPr/>
              </p:nvCxnSpPr>
              <p:spPr>
                <a:xfrm>
                  <a:off x="7779957" y="5838822"/>
                  <a:ext cx="0" cy="36576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64" name="Straight Connector 113663">
                  <a:extLst>
                    <a:ext uri="{FF2B5EF4-FFF2-40B4-BE49-F238E27FC236}">
                      <a16:creationId xmlns:a16="http://schemas.microsoft.com/office/drawing/2014/main" id="{B8BAEB53-3B9C-2AA3-E1DB-3ACCB75ECF21}"/>
                    </a:ext>
                  </a:extLst>
                </p:cNvPr>
                <p:cNvCxnSpPr>
                  <a:cxnSpLocks/>
                </p:cNvCxnSpPr>
                <p:nvPr/>
              </p:nvCxnSpPr>
              <p:spPr>
                <a:xfrm>
                  <a:off x="5044953" y="5930262"/>
                  <a:ext cx="0" cy="27432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65" name="Straight Connector 113664">
                  <a:extLst>
                    <a:ext uri="{FF2B5EF4-FFF2-40B4-BE49-F238E27FC236}">
                      <a16:creationId xmlns:a16="http://schemas.microsoft.com/office/drawing/2014/main" id="{B8DC2511-44F4-0C10-DE79-413FA6179E79}"/>
                    </a:ext>
                  </a:extLst>
                </p:cNvPr>
                <p:cNvCxnSpPr/>
                <p:nvPr/>
              </p:nvCxnSpPr>
              <p:spPr>
                <a:xfrm>
                  <a:off x="918788" y="6067422"/>
                  <a:ext cx="4114800" cy="0"/>
                </a:xfrm>
                <a:prstGeom prst="line">
                  <a:avLst/>
                </a:prstGeom>
                <a:ln w="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3668" name="Straight Connector 113667">
                  <a:extLst>
                    <a:ext uri="{FF2B5EF4-FFF2-40B4-BE49-F238E27FC236}">
                      <a16:creationId xmlns:a16="http://schemas.microsoft.com/office/drawing/2014/main" id="{C33C0A76-B3C7-65E2-DC03-4F48B6749F59}"/>
                    </a:ext>
                  </a:extLst>
                </p:cNvPr>
                <p:cNvCxnSpPr/>
                <p:nvPr/>
              </p:nvCxnSpPr>
              <p:spPr>
                <a:xfrm>
                  <a:off x="5042577" y="6067422"/>
                  <a:ext cx="2743200" cy="0"/>
                </a:xfrm>
                <a:prstGeom prst="line">
                  <a:avLst/>
                </a:prstGeom>
                <a:ln w="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3683" name="TextBox 113682">
                  <a:extLst>
                    <a:ext uri="{FF2B5EF4-FFF2-40B4-BE49-F238E27FC236}">
                      <a16:creationId xmlns:a16="http://schemas.microsoft.com/office/drawing/2014/main" id="{E8A1E354-972A-CB43-2B82-18A7F8C60BE5}"/>
                    </a:ext>
                  </a:extLst>
                </p:cNvPr>
                <p:cNvSpPr txBox="1"/>
                <p:nvPr/>
              </p:nvSpPr>
              <p:spPr>
                <a:xfrm>
                  <a:off x="3967336" y="3438646"/>
                  <a:ext cx="752129"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748.0’</a:t>
                  </a:r>
                </a:p>
              </p:txBody>
            </p:sp>
          </p:grpSp>
          <p:sp>
            <p:nvSpPr>
              <p:cNvPr id="8" name="Rectangle 39">
                <a:extLst>
                  <a:ext uri="{FF2B5EF4-FFF2-40B4-BE49-F238E27FC236}">
                    <a16:creationId xmlns:a16="http://schemas.microsoft.com/office/drawing/2014/main" id="{E24FCDE1-8564-79DD-41BD-86FF9338122B}"/>
                  </a:ext>
                </a:extLst>
              </p:cNvPr>
              <p:cNvSpPr>
                <a:spLocks noChangeArrowheads="1"/>
              </p:cNvSpPr>
              <p:nvPr/>
            </p:nvSpPr>
            <p:spPr bwMode="auto">
              <a:xfrm rot="16320000">
                <a:off x="4450810" y="4651867"/>
                <a:ext cx="7582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FF0000"/>
                    </a:solidFill>
                    <a:latin typeface="+mj-lt"/>
                  </a:rPr>
                  <a:t>fence line</a:t>
                </a:r>
              </a:p>
            </p:txBody>
          </p:sp>
        </p:grpSp>
        <p:grpSp>
          <p:nvGrpSpPr>
            <p:cNvPr id="20" name="Group 19">
              <a:extLst>
                <a:ext uri="{FF2B5EF4-FFF2-40B4-BE49-F238E27FC236}">
                  <a16:creationId xmlns:a16="http://schemas.microsoft.com/office/drawing/2014/main" id="{D9F1A327-C324-F985-19A6-2918DC1FB35F}"/>
                </a:ext>
              </a:extLst>
            </p:cNvPr>
            <p:cNvGrpSpPr/>
            <p:nvPr/>
          </p:nvGrpSpPr>
          <p:grpSpPr>
            <a:xfrm>
              <a:off x="1145410" y="3913632"/>
              <a:ext cx="6315116" cy="1376779"/>
              <a:chOff x="1145410" y="3968285"/>
              <a:chExt cx="6315116" cy="1376779"/>
            </a:xfrm>
          </p:grpSpPr>
          <p:grpSp>
            <p:nvGrpSpPr>
              <p:cNvPr id="12" name="Group 11">
                <a:extLst>
                  <a:ext uri="{FF2B5EF4-FFF2-40B4-BE49-F238E27FC236}">
                    <a16:creationId xmlns:a16="http://schemas.microsoft.com/office/drawing/2014/main" id="{2E31C957-F5EF-EA04-116C-4A95CB8F7E17}"/>
                  </a:ext>
                </a:extLst>
              </p:cNvPr>
              <p:cNvGrpSpPr/>
              <p:nvPr/>
            </p:nvGrpSpPr>
            <p:grpSpPr>
              <a:xfrm>
                <a:off x="1150664" y="3968285"/>
                <a:ext cx="6309862" cy="338554"/>
                <a:chOff x="1150664" y="3968285"/>
                <a:chExt cx="6309862" cy="338554"/>
              </a:xfrm>
            </p:grpSpPr>
            <p:sp>
              <p:nvSpPr>
                <p:cNvPr id="2" name="TextBox 1">
                  <a:extLst>
                    <a:ext uri="{FF2B5EF4-FFF2-40B4-BE49-F238E27FC236}">
                      <a16:creationId xmlns:a16="http://schemas.microsoft.com/office/drawing/2014/main" id="{BBA5D6D2-3FBB-3172-A377-47ADB19FB960}"/>
                    </a:ext>
                  </a:extLst>
                </p:cNvPr>
                <p:cNvSpPr txBox="1"/>
                <p:nvPr/>
              </p:nvSpPr>
              <p:spPr>
                <a:xfrm>
                  <a:off x="5339314" y="3968285"/>
                  <a:ext cx="74251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149.6’</a:t>
                  </a:r>
                </a:p>
              </p:txBody>
            </p:sp>
            <p:sp>
              <p:nvSpPr>
                <p:cNvPr id="3" name="TextBox 2">
                  <a:extLst>
                    <a:ext uri="{FF2B5EF4-FFF2-40B4-BE49-F238E27FC236}">
                      <a16:creationId xmlns:a16="http://schemas.microsoft.com/office/drawing/2014/main" id="{469DBE60-7C53-7486-F0EE-080AD345A9E9}"/>
                    </a:ext>
                  </a:extLst>
                </p:cNvPr>
                <p:cNvSpPr txBox="1"/>
                <p:nvPr/>
              </p:nvSpPr>
              <p:spPr>
                <a:xfrm>
                  <a:off x="3929084" y="3968285"/>
                  <a:ext cx="74251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149.6’</a:t>
                  </a:r>
                </a:p>
              </p:txBody>
            </p:sp>
            <p:sp>
              <p:nvSpPr>
                <p:cNvPr id="5" name="TextBox 4">
                  <a:extLst>
                    <a:ext uri="{FF2B5EF4-FFF2-40B4-BE49-F238E27FC236}">
                      <a16:creationId xmlns:a16="http://schemas.microsoft.com/office/drawing/2014/main" id="{B543EE1C-0DCA-4931-5874-8249E6F55793}"/>
                    </a:ext>
                  </a:extLst>
                </p:cNvPr>
                <p:cNvSpPr txBox="1"/>
                <p:nvPr/>
              </p:nvSpPr>
              <p:spPr>
                <a:xfrm>
                  <a:off x="1150664" y="3968285"/>
                  <a:ext cx="742512"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149.6’</a:t>
                  </a:r>
                </a:p>
              </p:txBody>
            </p:sp>
            <p:sp>
              <p:nvSpPr>
                <p:cNvPr id="6" name="TextBox 5">
                  <a:extLst>
                    <a:ext uri="{FF2B5EF4-FFF2-40B4-BE49-F238E27FC236}">
                      <a16:creationId xmlns:a16="http://schemas.microsoft.com/office/drawing/2014/main" id="{F84D845B-F91F-EB37-E610-B3D60912836B}"/>
                    </a:ext>
                  </a:extLst>
                </p:cNvPr>
                <p:cNvSpPr txBox="1"/>
                <p:nvPr/>
              </p:nvSpPr>
              <p:spPr>
                <a:xfrm>
                  <a:off x="2508344" y="3968285"/>
                  <a:ext cx="742512"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149.6’</a:t>
                  </a:r>
                </a:p>
              </p:txBody>
            </p:sp>
            <p:sp>
              <p:nvSpPr>
                <p:cNvPr id="11" name="TextBox 10">
                  <a:extLst>
                    <a:ext uri="{FF2B5EF4-FFF2-40B4-BE49-F238E27FC236}">
                      <a16:creationId xmlns:a16="http://schemas.microsoft.com/office/drawing/2014/main" id="{03504754-B92B-E189-8047-42C55A2756C7}"/>
                    </a:ext>
                  </a:extLst>
                </p:cNvPr>
                <p:cNvSpPr txBox="1"/>
                <p:nvPr/>
              </p:nvSpPr>
              <p:spPr>
                <a:xfrm>
                  <a:off x="6718015" y="3968285"/>
                  <a:ext cx="74251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149.6’</a:t>
                  </a:r>
                </a:p>
              </p:txBody>
            </p:sp>
          </p:grpSp>
          <p:grpSp>
            <p:nvGrpSpPr>
              <p:cNvPr id="19" name="Group 18">
                <a:extLst>
                  <a:ext uri="{FF2B5EF4-FFF2-40B4-BE49-F238E27FC236}">
                    <a16:creationId xmlns:a16="http://schemas.microsoft.com/office/drawing/2014/main" id="{BB8C94DE-A65A-90EC-CDB4-518FED35576B}"/>
                  </a:ext>
                </a:extLst>
              </p:cNvPr>
              <p:cNvGrpSpPr/>
              <p:nvPr/>
            </p:nvGrpSpPr>
            <p:grpSpPr>
              <a:xfrm>
                <a:off x="1145410" y="5006510"/>
                <a:ext cx="6309860" cy="338554"/>
                <a:chOff x="1145410" y="5006510"/>
                <a:chExt cx="6309860" cy="338554"/>
              </a:xfrm>
            </p:grpSpPr>
            <p:sp>
              <p:nvSpPr>
                <p:cNvPr id="14" name="TextBox 13">
                  <a:extLst>
                    <a:ext uri="{FF2B5EF4-FFF2-40B4-BE49-F238E27FC236}">
                      <a16:creationId xmlns:a16="http://schemas.microsoft.com/office/drawing/2014/main" id="{2EAA7E4F-790D-C1EF-25FD-64591271BAE1}"/>
                    </a:ext>
                  </a:extLst>
                </p:cNvPr>
                <p:cNvSpPr txBox="1"/>
                <p:nvPr/>
              </p:nvSpPr>
              <p:spPr>
                <a:xfrm>
                  <a:off x="5334058" y="5006510"/>
                  <a:ext cx="74251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149.0’</a:t>
                  </a:r>
                </a:p>
              </p:txBody>
            </p:sp>
            <p:sp>
              <p:nvSpPr>
                <p:cNvPr id="15" name="TextBox 14">
                  <a:extLst>
                    <a:ext uri="{FF2B5EF4-FFF2-40B4-BE49-F238E27FC236}">
                      <a16:creationId xmlns:a16="http://schemas.microsoft.com/office/drawing/2014/main" id="{BE44056F-BE5B-AD5F-F479-FB83E35680AF}"/>
                    </a:ext>
                  </a:extLst>
                </p:cNvPr>
                <p:cNvSpPr txBox="1"/>
                <p:nvPr/>
              </p:nvSpPr>
              <p:spPr>
                <a:xfrm>
                  <a:off x="3923829" y="5006510"/>
                  <a:ext cx="74251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150.3’</a:t>
                  </a:r>
                </a:p>
              </p:txBody>
            </p:sp>
            <p:sp>
              <p:nvSpPr>
                <p:cNvPr id="16" name="TextBox 15">
                  <a:extLst>
                    <a:ext uri="{FF2B5EF4-FFF2-40B4-BE49-F238E27FC236}">
                      <a16:creationId xmlns:a16="http://schemas.microsoft.com/office/drawing/2014/main" id="{ED6A27C1-1EAC-2F9E-32EA-495CD11A6950}"/>
                    </a:ext>
                  </a:extLst>
                </p:cNvPr>
                <p:cNvSpPr txBox="1"/>
                <p:nvPr/>
              </p:nvSpPr>
              <p:spPr>
                <a:xfrm>
                  <a:off x="1145410" y="5006510"/>
                  <a:ext cx="74251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150.3’</a:t>
                  </a:r>
                </a:p>
              </p:txBody>
            </p:sp>
            <p:sp>
              <p:nvSpPr>
                <p:cNvPr id="17" name="TextBox 16">
                  <a:extLst>
                    <a:ext uri="{FF2B5EF4-FFF2-40B4-BE49-F238E27FC236}">
                      <a16:creationId xmlns:a16="http://schemas.microsoft.com/office/drawing/2014/main" id="{018E48BE-BF98-924B-C2AE-88318C589172}"/>
                    </a:ext>
                  </a:extLst>
                </p:cNvPr>
                <p:cNvSpPr txBox="1"/>
                <p:nvPr/>
              </p:nvSpPr>
              <p:spPr>
                <a:xfrm>
                  <a:off x="2503090" y="5006510"/>
                  <a:ext cx="74251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150.3’</a:t>
                  </a:r>
                </a:p>
              </p:txBody>
            </p:sp>
            <p:sp>
              <p:nvSpPr>
                <p:cNvPr id="18" name="TextBox 17">
                  <a:extLst>
                    <a:ext uri="{FF2B5EF4-FFF2-40B4-BE49-F238E27FC236}">
                      <a16:creationId xmlns:a16="http://schemas.microsoft.com/office/drawing/2014/main" id="{F07FB365-C6B1-D1E6-F3D5-047B3579D515}"/>
                    </a:ext>
                  </a:extLst>
                </p:cNvPr>
                <p:cNvSpPr txBox="1"/>
                <p:nvPr/>
              </p:nvSpPr>
              <p:spPr>
                <a:xfrm>
                  <a:off x="6712759" y="5006510"/>
                  <a:ext cx="742511"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149.0’</a:t>
                  </a:r>
                </a:p>
              </p:txBody>
            </p:sp>
          </p:grpSp>
        </p:grpSp>
      </p:grpSp>
    </p:spTree>
    <p:extLst>
      <p:ext uri="{BB962C8B-B14F-4D97-AF65-F5344CB8AC3E}">
        <p14:creationId xmlns:p14="http://schemas.microsoft.com/office/powerpoint/2010/main" val="2740911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DFFA-735D-EA4B-E535-5B345FA06A4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4394654-BF7E-384F-522C-37E4190D90A7}"/>
              </a:ext>
            </a:extLst>
          </p:cNvPr>
          <p:cNvSpPr>
            <a:spLocks noGrp="1"/>
          </p:cNvSpPr>
          <p:nvPr>
            <p:ph idx="1"/>
          </p:nvPr>
        </p:nvSpPr>
        <p:spPr/>
        <p:txBody>
          <a:bodyPr/>
          <a:lstStyle/>
          <a:p>
            <a:pPr lvl="1"/>
            <a:r>
              <a:rPr lang="en-US" dirty="0"/>
              <a:t>Adverse Possession</a:t>
            </a:r>
          </a:p>
          <a:p>
            <a:pPr lvl="2"/>
            <a:r>
              <a:rPr lang="en-US" dirty="0"/>
              <a:t>is not a violation of the Statute of Frauds</a:t>
            </a:r>
          </a:p>
          <a:p>
            <a:pPr lvl="2"/>
            <a:r>
              <a:rPr lang="en-US" dirty="0"/>
              <a:t>is an ownership claim against a title claim</a:t>
            </a:r>
          </a:p>
          <a:p>
            <a:pPr lvl="2"/>
            <a:r>
              <a:rPr lang="en-US" dirty="0"/>
              <a:t>ripens when all the elements have been met</a:t>
            </a:r>
          </a:p>
          <a:p>
            <a:pPr lvl="2"/>
            <a:r>
              <a:rPr lang="en-US" dirty="0"/>
              <a:t>has three different time periods in Wis</a:t>
            </a:r>
          </a:p>
          <a:p>
            <a:pPr lvl="2"/>
            <a:r>
              <a:rPr lang="en-US" dirty="0"/>
              <a:t>affects subsequent land owners</a:t>
            </a:r>
          </a:p>
          <a:p>
            <a:pPr lvl="2"/>
            <a:r>
              <a:rPr lang="en-US" dirty="0"/>
              <a:t>is determined by a court</a:t>
            </a:r>
          </a:p>
          <a:p>
            <a:pPr lvl="2"/>
            <a:endParaRPr lang="en-US" dirty="0"/>
          </a:p>
          <a:p>
            <a:pPr lvl="1"/>
            <a:r>
              <a:rPr lang="en-US" dirty="0"/>
              <a:t>Surveyor</a:t>
            </a:r>
          </a:p>
          <a:p>
            <a:pPr lvl="2"/>
            <a:r>
              <a:rPr lang="en-US" dirty="0"/>
              <a:t>does not determine if land is adversely possessed</a:t>
            </a:r>
          </a:p>
          <a:p>
            <a:pPr lvl="2"/>
            <a:r>
              <a:rPr lang="en-US" dirty="0"/>
              <a:t>collects boundary and possession information</a:t>
            </a:r>
          </a:p>
          <a:p>
            <a:pPr lvl="2"/>
            <a:r>
              <a:rPr lang="en-US" dirty="0"/>
              <a:t>does not use corner </a:t>
            </a:r>
            <a:r>
              <a:rPr lang="en-US" dirty="0" err="1"/>
              <a:t>est'd</a:t>
            </a:r>
            <a:r>
              <a:rPr lang="en-US" dirty="0"/>
              <a:t> by adverse possession with record information to re-</a:t>
            </a:r>
            <a:r>
              <a:rPr lang="en-US" dirty="0" err="1"/>
              <a:t>est</a:t>
            </a:r>
            <a:r>
              <a:rPr lang="en-US" dirty="0"/>
              <a:t> other corners</a:t>
            </a:r>
          </a:p>
          <a:p>
            <a:endParaRPr lang="en-US" dirty="0"/>
          </a:p>
          <a:p>
            <a:pPr lvl="1"/>
            <a:endParaRPr lang="en-US" dirty="0"/>
          </a:p>
        </p:txBody>
      </p:sp>
      <p:grpSp>
        <p:nvGrpSpPr>
          <p:cNvPr id="6" name="Group 5">
            <a:extLst>
              <a:ext uri="{FF2B5EF4-FFF2-40B4-BE49-F238E27FC236}">
                <a16:creationId xmlns:a16="http://schemas.microsoft.com/office/drawing/2014/main" id="{5611EE9B-ED46-A995-9625-EBF52709CC64}"/>
              </a:ext>
            </a:extLst>
          </p:cNvPr>
          <p:cNvGrpSpPr>
            <a:grpSpLocks noChangeAspect="1"/>
          </p:cNvGrpSpPr>
          <p:nvPr/>
        </p:nvGrpSpPr>
        <p:grpSpPr>
          <a:xfrm>
            <a:off x="6359222" y="1810782"/>
            <a:ext cx="1387929" cy="1371600"/>
            <a:chOff x="6026712" y="2278373"/>
            <a:chExt cx="1619250" cy="1600200"/>
          </a:xfrm>
        </p:grpSpPr>
        <p:pic>
          <p:nvPicPr>
            <p:cNvPr id="5" name="Picture 20" descr="http://greytreed.files.wordpress.com/2011/12/judge-guy.jpg">
              <a:extLst>
                <a:ext uri="{FF2B5EF4-FFF2-40B4-BE49-F238E27FC236}">
                  <a16:creationId xmlns:a16="http://schemas.microsoft.com/office/drawing/2014/main" id="{42CE1C5C-73CF-30CE-ED3E-13E85AFFE5FD}"/>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26712" y="2278373"/>
              <a:ext cx="1619250" cy="1600200"/>
            </a:xfrm>
            <a:prstGeom prst="rect">
              <a:avLst/>
            </a:prstGeom>
            <a:noFill/>
          </p:spPr>
        </p:pic>
        <p:pic>
          <p:nvPicPr>
            <p:cNvPr id="4" name="Picture 6" descr="http://png-5.vector.us/files/images/6/6/667974/the_judge_thumb.png">
              <a:extLst>
                <a:ext uri="{FF2B5EF4-FFF2-40B4-BE49-F238E27FC236}">
                  <a16:creationId xmlns:a16="http://schemas.microsoft.com/office/drawing/2014/main" id="{1589E1BF-8056-8E93-B63C-349DC1A4F8AB}"/>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49454" y="2998572"/>
              <a:ext cx="707352" cy="707353"/>
            </a:xfrm>
            <a:prstGeom prst="rect">
              <a:avLst/>
            </a:prstGeom>
            <a:noFill/>
          </p:spPr>
        </p:pic>
      </p:grpSp>
    </p:spTree>
    <p:extLst>
      <p:ext uri="{BB962C8B-B14F-4D97-AF65-F5344CB8AC3E}">
        <p14:creationId xmlns:p14="http://schemas.microsoft.com/office/powerpoint/2010/main" val="1261391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634D-F95A-0093-E15F-8AFEC5B93935}"/>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87C0723-5E29-425B-7176-DD8AAE33F918}"/>
              </a:ext>
            </a:extLst>
          </p:cNvPr>
          <p:cNvGraphicFramePr>
            <a:graphicFrameLocks noGrp="1"/>
          </p:cNvGraphicFramePr>
          <p:nvPr>
            <p:ph idx="1"/>
            <p:extLst>
              <p:ext uri="{D42A27DB-BD31-4B8C-83A1-F6EECF244321}">
                <p14:modId xmlns:p14="http://schemas.microsoft.com/office/powerpoint/2010/main" val="624585913"/>
              </p:ext>
            </p:extLst>
          </p:nvPr>
        </p:nvGraphicFramePr>
        <p:xfrm>
          <a:off x="703263" y="1133475"/>
          <a:ext cx="7737474" cy="4399280"/>
        </p:xfrm>
        <a:graphic>
          <a:graphicData uri="http://schemas.openxmlformats.org/drawingml/2006/table">
            <a:tbl>
              <a:tblPr firstRow="1" bandRow="1">
                <a:tableStyleId>{7E9639D4-E3E2-4D34-9284-5A2195B3D0D7}</a:tableStyleId>
              </a:tblPr>
              <a:tblGrid>
                <a:gridCol w="418955">
                  <a:extLst>
                    <a:ext uri="{9D8B030D-6E8A-4147-A177-3AD203B41FA5}">
                      <a16:colId xmlns:a16="http://schemas.microsoft.com/office/drawing/2014/main" val="3167173275"/>
                    </a:ext>
                  </a:extLst>
                </a:gridCol>
                <a:gridCol w="852055">
                  <a:extLst>
                    <a:ext uri="{9D8B030D-6E8A-4147-A177-3AD203B41FA5}">
                      <a16:colId xmlns:a16="http://schemas.microsoft.com/office/drawing/2014/main" val="2529459551"/>
                    </a:ext>
                  </a:extLst>
                </a:gridCol>
                <a:gridCol w="6466464">
                  <a:extLst>
                    <a:ext uri="{9D8B030D-6E8A-4147-A177-3AD203B41FA5}">
                      <a16:colId xmlns:a16="http://schemas.microsoft.com/office/drawing/2014/main" val="3056805163"/>
                    </a:ext>
                  </a:extLst>
                </a:gridCol>
              </a:tblGrid>
              <a:tr h="370840">
                <a:tc>
                  <a:txBody>
                    <a:bodyPr/>
                    <a:lstStyle/>
                    <a:p>
                      <a:pPr algn="r"/>
                      <a:r>
                        <a:rPr lang="en-US" sz="1700" b="0" dirty="0">
                          <a:solidFill>
                            <a:sysClr val="windowText" lastClr="000000"/>
                          </a:solidFill>
                        </a:rPr>
                        <a:t>1.</a:t>
                      </a:r>
                    </a:p>
                  </a:txBody>
                  <a:tcPr>
                    <a:noFill/>
                  </a:tcPr>
                </a:tc>
                <a:tc>
                  <a:txBody>
                    <a:bodyPr/>
                    <a:lstStyle/>
                    <a:p>
                      <a:pPr algn="ctr"/>
                      <a:r>
                        <a:rPr lang="en-US" sz="1700" b="0" dirty="0">
                          <a:solidFill>
                            <a:srgbClr val="FF0000"/>
                          </a:solidFill>
                        </a:rPr>
                        <a:t>F</a:t>
                      </a:r>
                    </a:p>
                  </a:txBody>
                  <a:tcPr>
                    <a:noFill/>
                  </a:tcPr>
                </a:tc>
                <a:tc>
                  <a:txBody>
                    <a:bodyPr/>
                    <a:lstStyle/>
                    <a:p>
                      <a:r>
                        <a:rPr lang="en-US" sz="1700" b="0" dirty="0">
                          <a:solidFill>
                            <a:sysClr val="windowText" lastClr="000000"/>
                          </a:solidFill>
                        </a:rPr>
                        <a:t>Based on his/her quasi-judicial capacity, a surveyor is able to render a boundary decision where adverse possession is involved.</a:t>
                      </a:r>
                    </a:p>
                  </a:txBody>
                  <a:tcPr>
                    <a:noFill/>
                  </a:tcPr>
                </a:tc>
                <a:extLst>
                  <a:ext uri="{0D108BD9-81ED-4DB2-BD59-A6C34878D82A}">
                    <a16:rowId xmlns:a16="http://schemas.microsoft.com/office/drawing/2014/main" val="2838285679"/>
                  </a:ext>
                </a:extLst>
              </a:tr>
              <a:tr h="370840">
                <a:tc>
                  <a:txBody>
                    <a:bodyPr/>
                    <a:lstStyle/>
                    <a:p>
                      <a:pPr algn="r"/>
                      <a:r>
                        <a:rPr lang="en-US" sz="1700" b="0" dirty="0">
                          <a:solidFill>
                            <a:sysClr val="windowText" lastClr="000000"/>
                          </a:solidFill>
                        </a:rPr>
                        <a:t>2.</a:t>
                      </a:r>
                    </a:p>
                  </a:txBody>
                  <a:tcPr>
                    <a:noFill/>
                  </a:tcPr>
                </a:tc>
                <a:tc>
                  <a:txBody>
                    <a:bodyPr/>
                    <a:lstStyle/>
                    <a:p>
                      <a:pPr algn="ctr"/>
                      <a:r>
                        <a:rPr lang="en-US" sz="1700" b="0" dirty="0">
                          <a:solidFill>
                            <a:srgbClr val="FF0000"/>
                          </a:solidFill>
                        </a:rPr>
                        <a:t>F</a:t>
                      </a:r>
                    </a:p>
                  </a:txBody>
                  <a:tcPr>
                    <a:noFill/>
                  </a:tcPr>
                </a:tc>
                <a:tc>
                  <a:txBody>
                    <a:bodyPr/>
                    <a:lstStyle/>
                    <a:p>
                      <a:r>
                        <a:rPr lang="en-US" sz="1700" b="0" dirty="0">
                          <a:solidFill>
                            <a:sysClr val="windowText" lastClr="000000"/>
                          </a:solidFill>
                        </a:rPr>
                        <a:t>There must be intent to posses for an adverse claim to ripen.</a:t>
                      </a:r>
                    </a:p>
                  </a:txBody>
                  <a:tcPr>
                    <a:noFill/>
                  </a:tcPr>
                </a:tc>
                <a:extLst>
                  <a:ext uri="{0D108BD9-81ED-4DB2-BD59-A6C34878D82A}">
                    <a16:rowId xmlns:a16="http://schemas.microsoft.com/office/drawing/2014/main" val="1968650551"/>
                  </a:ext>
                </a:extLst>
              </a:tr>
              <a:tr h="370840">
                <a:tc>
                  <a:txBody>
                    <a:bodyPr/>
                    <a:lstStyle/>
                    <a:p>
                      <a:pPr algn="r"/>
                      <a:r>
                        <a:rPr lang="en-US" sz="1700" b="0" dirty="0">
                          <a:solidFill>
                            <a:sysClr val="windowText" lastClr="000000"/>
                          </a:solidFill>
                        </a:rPr>
                        <a:t>3.</a:t>
                      </a:r>
                    </a:p>
                  </a:txBody>
                  <a:tcPr>
                    <a:noFill/>
                  </a:tcPr>
                </a:tc>
                <a:tc>
                  <a:txBody>
                    <a:bodyPr/>
                    <a:lstStyle/>
                    <a:p>
                      <a:pPr algn="ctr"/>
                      <a:r>
                        <a:rPr lang="en-US" sz="1700" b="0" dirty="0">
                          <a:solidFill>
                            <a:srgbClr val="FF0000"/>
                          </a:solidFill>
                        </a:rPr>
                        <a:t>F</a:t>
                      </a:r>
                    </a:p>
                  </a:txBody>
                  <a:tcPr>
                    <a:noFill/>
                  </a:tcPr>
                </a:tc>
                <a:tc>
                  <a:txBody>
                    <a:bodyPr/>
                    <a:lstStyle/>
                    <a:p>
                      <a:r>
                        <a:rPr lang="en-US" sz="1700" b="0" dirty="0">
                          <a:solidFill>
                            <a:sysClr val="windowText" lastClr="000000"/>
                          </a:solidFill>
                        </a:rPr>
                        <a:t>A court decision in a successful adverse possession case will result in new property descriptions.</a:t>
                      </a:r>
                    </a:p>
                  </a:txBody>
                  <a:tcPr>
                    <a:noFill/>
                  </a:tcPr>
                </a:tc>
                <a:extLst>
                  <a:ext uri="{0D108BD9-81ED-4DB2-BD59-A6C34878D82A}">
                    <a16:rowId xmlns:a16="http://schemas.microsoft.com/office/drawing/2014/main" val="3666534470"/>
                  </a:ext>
                </a:extLst>
              </a:tr>
              <a:tr h="370840">
                <a:tc>
                  <a:txBody>
                    <a:bodyPr/>
                    <a:lstStyle/>
                    <a:p>
                      <a:pPr algn="r"/>
                      <a:r>
                        <a:rPr lang="en-US" sz="1700" b="0" dirty="0">
                          <a:solidFill>
                            <a:sysClr val="windowText" lastClr="000000"/>
                          </a:solidFill>
                        </a:rPr>
                        <a:t>4.</a:t>
                      </a:r>
                    </a:p>
                  </a:txBody>
                  <a:tcPr>
                    <a:noFill/>
                  </a:tcPr>
                </a:tc>
                <a:tc>
                  <a:txBody>
                    <a:bodyPr/>
                    <a:lstStyle/>
                    <a:p>
                      <a:pPr algn="ctr"/>
                      <a:endParaRPr lang="en-US" sz="1700" b="0" dirty="0">
                        <a:solidFill>
                          <a:sysClr val="windowText" lastClr="000000"/>
                        </a:solidFill>
                      </a:endParaRPr>
                    </a:p>
                  </a:txBody>
                  <a:tcPr>
                    <a:noFill/>
                  </a:tcPr>
                </a:tc>
                <a:tc>
                  <a:txBody>
                    <a:bodyPr/>
                    <a:lstStyle/>
                    <a:p>
                      <a:r>
                        <a:rPr lang="en-US" sz="1700" b="0" dirty="0">
                          <a:solidFill>
                            <a:sysClr val="windowText" lastClr="000000"/>
                          </a:solidFill>
                        </a:rPr>
                        <a:t>In Wisconsin, the required time for adverse possession is: </a:t>
                      </a:r>
                      <a:r>
                        <a:rPr lang="en-US" sz="1700" b="0" dirty="0">
                          <a:solidFill>
                            <a:srgbClr val="FF0000"/>
                          </a:solidFill>
                        </a:rPr>
                        <a:t>__</a:t>
                      </a:r>
                      <a:r>
                        <a:rPr lang="en-US" sz="1700" b="0" u="sng" dirty="0">
                          <a:solidFill>
                            <a:srgbClr val="FF0000"/>
                          </a:solidFill>
                        </a:rPr>
                        <a:t>7, 10, 0r 20 years</a:t>
                      </a:r>
                      <a:r>
                        <a:rPr lang="en-US" sz="1700" b="0" dirty="0">
                          <a:solidFill>
                            <a:srgbClr val="FF0000"/>
                          </a:solidFill>
                        </a:rPr>
                        <a:t>_</a:t>
                      </a:r>
                      <a:r>
                        <a:rPr lang="en-US" sz="1700" b="0" dirty="0">
                          <a:solidFill>
                            <a:sysClr val="windowText" lastClr="000000"/>
                          </a:solidFill>
                        </a:rPr>
                        <a:t> . </a:t>
                      </a:r>
                    </a:p>
                  </a:txBody>
                  <a:tcPr>
                    <a:noFill/>
                  </a:tcPr>
                </a:tc>
                <a:extLst>
                  <a:ext uri="{0D108BD9-81ED-4DB2-BD59-A6C34878D82A}">
                    <a16:rowId xmlns:a16="http://schemas.microsoft.com/office/drawing/2014/main" val="4179175564"/>
                  </a:ext>
                </a:extLst>
              </a:tr>
              <a:tr h="370840">
                <a:tc>
                  <a:txBody>
                    <a:bodyPr/>
                    <a:lstStyle/>
                    <a:p>
                      <a:pPr algn="r"/>
                      <a:r>
                        <a:rPr lang="en-US" sz="1700" b="0" dirty="0">
                          <a:solidFill>
                            <a:sysClr val="windowText" lastClr="000000"/>
                          </a:solidFill>
                        </a:rPr>
                        <a:t>5.</a:t>
                      </a:r>
                    </a:p>
                  </a:txBody>
                  <a:tcPr>
                    <a:noFill/>
                  </a:tcPr>
                </a:tc>
                <a:tc>
                  <a:txBody>
                    <a:bodyPr/>
                    <a:lstStyle/>
                    <a:p>
                      <a:pPr algn="ctr"/>
                      <a:r>
                        <a:rPr lang="en-US" sz="1700" b="0" dirty="0">
                          <a:solidFill>
                            <a:srgbClr val="FF0000"/>
                          </a:solidFill>
                        </a:rPr>
                        <a:t>F</a:t>
                      </a:r>
                    </a:p>
                  </a:txBody>
                  <a:tcPr>
                    <a:noFill/>
                  </a:tcPr>
                </a:tc>
                <a:tc>
                  <a:txBody>
                    <a:bodyPr/>
                    <a:lstStyle/>
                    <a:p>
                      <a:r>
                        <a:rPr lang="en-US" sz="1700" b="0" dirty="0">
                          <a:solidFill>
                            <a:sysClr val="windowText" lastClr="000000"/>
                          </a:solidFill>
                        </a:rPr>
                        <a:t>The same party must initiate and maintain the possession through the entire required period. </a:t>
                      </a:r>
                    </a:p>
                  </a:txBody>
                  <a:tcPr>
                    <a:noFill/>
                  </a:tcPr>
                </a:tc>
                <a:extLst>
                  <a:ext uri="{0D108BD9-81ED-4DB2-BD59-A6C34878D82A}">
                    <a16:rowId xmlns:a16="http://schemas.microsoft.com/office/drawing/2014/main" val="74883810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rPr>
                        <a:t>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0" dirty="0">
                          <a:solidFill>
                            <a:srgbClr val="FF0000"/>
                          </a:solidFill>
                        </a:rPr>
                        <a:t>F</a:t>
                      </a:r>
                    </a:p>
                  </a:txBody>
                  <a:tcPr>
                    <a:noFill/>
                  </a:tcPr>
                </a:tc>
                <a:tc>
                  <a:txBody>
                    <a:bodyPr/>
                    <a:lstStyle/>
                    <a:p>
                      <a:r>
                        <a:rPr lang="en-US" sz="1700" b="0" dirty="0">
                          <a:solidFill>
                            <a:sysClr val="windowText" lastClr="000000"/>
                          </a:solidFill>
                        </a:rPr>
                        <a:t>Publicly owned land cannot be adversely possessed.</a:t>
                      </a:r>
                    </a:p>
                  </a:txBody>
                  <a:tcPr>
                    <a:noFill/>
                  </a:tcPr>
                </a:tc>
                <a:extLst>
                  <a:ext uri="{0D108BD9-81ED-4DB2-BD59-A6C34878D82A}">
                    <a16:rowId xmlns:a16="http://schemas.microsoft.com/office/drawing/2014/main" val="412265046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rPr>
                        <a:t>7.</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0" dirty="0">
                        <a:solidFill>
                          <a:sysClr val="windowText" lastClr="000000"/>
                        </a:solidFill>
                      </a:endParaRPr>
                    </a:p>
                  </a:txBody>
                  <a:tcPr>
                    <a:noFill/>
                  </a:tcPr>
                </a:tc>
                <a:tc>
                  <a:txBody>
                    <a:bodyPr/>
                    <a:lstStyle/>
                    <a:p>
                      <a:r>
                        <a:rPr lang="en-US" sz="1700" b="0" dirty="0">
                          <a:solidFill>
                            <a:sysClr val="windowText" lastClr="000000"/>
                          </a:solidFill>
                        </a:rPr>
                        <a:t>Possession based on a written document is called </a:t>
                      </a:r>
                      <a:r>
                        <a:rPr lang="en-US" sz="1700" b="0" dirty="0">
                          <a:solidFill>
                            <a:srgbClr val="FF0000"/>
                          </a:solidFill>
                        </a:rPr>
                        <a:t>_</a:t>
                      </a:r>
                      <a:r>
                        <a:rPr lang="en-US" sz="1700" b="0" u="sng" dirty="0">
                          <a:solidFill>
                            <a:srgbClr val="FF0000"/>
                          </a:solidFill>
                        </a:rPr>
                        <a:t>constructive</a:t>
                      </a:r>
                      <a:r>
                        <a:rPr lang="en-US" sz="1700" b="0" dirty="0">
                          <a:solidFill>
                            <a:srgbClr val="FF0000"/>
                          </a:solidFill>
                        </a:rPr>
                        <a:t>_</a:t>
                      </a:r>
                      <a:r>
                        <a:rPr lang="en-US" sz="1700" b="0" dirty="0">
                          <a:solidFill>
                            <a:sysClr val="windowText" lastClr="000000"/>
                          </a:solidFill>
                        </a:rPr>
                        <a:t> possession.</a:t>
                      </a:r>
                    </a:p>
                  </a:txBody>
                  <a:tcPr>
                    <a:noFill/>
                  </a:tcPr>
                </a:tc>
                <a:extLst>
                  <a:ext uri="{0D108BD9-81ED-4DB2-BD59-A6C34878D82A}">
                    <a16:rowId xmlns:a16="http://schemas.microsoft.com/office/drawing/2014/main" val="252309129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rPr>
                        <a:t>8.</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0" dirty="0">
                        <a:solidFill>
                          <a:sysClr val="windowText" lastClr="000000"/>
                        </a:solidFill>
                      </a:endParaRPr>
                    </a:p>
                  </a:txBody>
                  <a:tcPr>
                    <a:noFill/>
                  </a:tcPr>
                </a:tc>
                <a:tc>
                  <a:txBody>
                    <a:bodyPr/>
                    <a:lstStyle/>
                    <a:p>
                      <a:r>
                        <a:rPr lang="en-US" sz="1700" b="0" dirty="0">
                          <a:solidFill>
                            <a:sysClr val="windowText" lastClr="000000"/>
                          </a:solidFill>
                        </a:rPr>
                        <a:t>A seemingly good deed which contains a description defect is said to have </a:t>
                      </a:r>
                      <a:r>
                        <a:rPr lang="en-US" sz="1700" b="0" dirty="0">
                          <a:solidFill>
                            <a:srgbClr val="FF0000"/>
                          </a:solidFill>
                        </a:rPr>
                        <a:t>___</a:t>
                      </a:r>
                      <a:r>
                        <a:rPr lang="en-US" sz="1700" b="0" u="sng" dirty="0">
                          <a:solidFill>
                            <a:srgbClr val="FF0000"/>
                          </a:solidFill>
                        </a:rPr>
                        <a:t>color</a:t>
                      </a:r>
                      <a:r>
                        <a:rPr lang="en-US" sz="1700" b="0" dirty="0">
                          <a:solidFill>
                            <a:srgbClr val="FF0000"/>
                          </a:solidFill>
                        </a:rPr>
                        <a:t>__</a:t>
                      </a:r>
                      <a:r>
                        <a:rPr lang="en-US" sz="1700" b="0" dirty="0">
                          <a:solidFill>
                            <a:sysClr val="windowText" lastClr="000000"/>
                          </a:solidFill>
                        </a:rPr>
                        <a:t> of title.</a:t>
                      </a:r>
                    </a:p>
                  </a:txBody>
                  <a:tcPr>
                    <a:noFill/>
                  </a:tcPr>
                </a:tc>
                <a:extLst>
                  <a:ext uri="{0D108BD9-81ED-4DB2-BD59-A6C34878D82A}">
                    <a16:rowId xmlns:a16="http://schemas.microsoft.com/office/drawing/2014/main" val="342245295"/>
                  </a:ext>
                </a:extLst>
              </a:tr>
            </a:tbl>
          </a:graphicData>
        </a:graphic>
      </p:graphicFrame>
      <p:sp>
        <p:nvSpPr>
          <p:cNvPr id="4" name="Title 3">
            <a:extLst>
              <a:ext uri="{FF2B5EF4-FFF2-40B4-BE49-F238E27FC236}">
                <a16:creationId xmlns:a16="http://schemas.microsoft.com/office/drawing/2014/main" id="{3083499C-32C2-E36E-1F22-EAD6BA6816D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8767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38EF2-A931-650B-CE39-1B13F5E8D3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74D1B4-0370-A145-4958-F645A093F59C}"/>
              </a:ext>
            </a:extLst>
          </p:cNvPr>
          <p:cNvSpPr>
            <a:spLocks noGrp="1"/>
          </p:cNvSpPr>
          <p:nvPr>
            <p:ph type="title"/>
          </p:nvPr>
        </p:nvSpPr>
        <p:spPr/>
        <p:txBody>
          <a:bodyPr/>
          <a:lstStyle/>
          <a:p>
            <a:endParaRPr lang="en-US"/>
          </a:p>
        </p:txBody>
      </p:sp>
      <p:grpSp>
        <p:nvGrpSpPr>
          <p:cNvPr id="29" name="Group 28">
            <a:extLst>
              <a:ext uri="{FF2B5EF4-FFF2-40B4-BE49-F238E27FC236}">
                <a16:creationId xmlns:a16="http://schemas.microsoft.com/office/drawing/2014/main" id="{E9F8BA72-C355-B1CF-9359-185AEEC78C27}"/>
              </a:ext>
            </a:extLst>
          </p:cNvPr>
          <p:cNvGrpSpPr>
            <a:grpSpLocks noChangeAspect="1"/>
          </p:cNvGrpSpPr>
          <p:nvPr/>
        </p:nvGrpSpPr>
        <p:grpSpPr>
          <a:xfrm>
            <a:off x="2940666" y="3613011"/>
            <a:ext cx="2247987" cy="2514600"/>
            <a:chOff x="3919720" y="4000939"/>
            <a:chExt cx="2287117" cy="2558371"/>
          </a:xfrm>
        </p:grpSpPr>
        <p:grpSp>
          <p:nvGrpSpPr>
            <p:cNvPr id="22" name="Group 21">
              <a:extLst>
                <a:ext uri="{FF2B5EF4-FFF2-40B4-BE49-F238E27FC236}">
                  <a16:creationId xmlns:a16="http://schemas.microsoft.com/office/drawing/2014/main" id="{0E200816-A4C9-93BC-446B-8137B5CF3FD0}"/>
                </a:ext>
              </a:extLst>
            </p:cNvPr>
            <p:cNvGrpSpPr/>
            <p:nvPr/>
          </p:nvGrpSpPr>
          <p:grpSpPr>
            <a:xfrm>
              <a:off x="3919720" y="4354946"/>
              <a:ext cx="2287117" cy="1828800"/>
              <a:chOff x="3919720" y="4354946"/>
              <a:chExt cx="2287117" cy="1828800"/>
            </a:xfrm>
          </p:grpSpPr>
          <p:sp>
            <p:nvSpPr>
              <p:cNvPr id="10" name="Rectangle 9">
                <a:extLst>
                  <a:ext uri="{FF2B5EF4-FFF2-40B4-BE49-F238E27FC236}">
                    <a16:creationId xmlns:a16="http://schemas.microsoft.com/office/drawing/2014/main" id="{780E0548-5F29-9149-2001-095ECB86740F}"/>
                  </a:ext>
                </a:extLst>
              </p:cNvPr>
              <p:cNvSpPr/>
              <p:nvPr/>
            </p:nvSpPr>
            <p:spPr>
              <a:xfrm>
                <a:off x="3919720" y="4354946"/>
                <a:ext cx="914400" cy="18288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532ADCD0-B762-C4B8-006F-3BB9A7BC933D}"/>
                  </a:ext>
                </a:extLst>
              </p:cNvPr>
              <p:cNvSpPr/>
              <p:nvPr/>
            </p:nvSpPr>
            <p:spPr>
              <a:xfrm>
                <a:off x="4835237" y="4354946"/>
                <a:ext cx="1371600" cy="1828800"/>
              </a:xfrm>
              <a:prstGeom prst="rect">
                <a:avLst/>
              </a:prstGeom>
              <a:solidFill>
                <a:schemeClr val="tx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1" name="Group 20">
                <a:extLst>
                  <a:ext uri="{FF2B5EF4-FFF2-40B4-BE49-F238E27FC236}">
                    <a16:creationId xmlns:a16="http://schemas.microsoft.com/office/drawing/2014/main" id="{67D309AF-B512-B940-0CB5-469B5D52707B}"/>
                  </a:ext>
                </a:extLst>
              </p:cNvPr>
              <p:cNvGrpSpPr/>
              <p:nvPr/>
            </p:nvGrpSpPr>
            <p:grpSpPr>
              <a:xfrm>
                <a:off x="4484255" y="4618180"/>
                <a:ext cx="526472" cy="1371600"/>
                <a:chOff x="6719455" y="4174835"/>
                <a:chExt cx="526472" cy="1371600"/>
              </a:xfrm>
            </p:grpSpPr>
            <p:grpSp>
              <p:nvGrpSpPr>
                <p:cNvPr id="20" name="Group 19">
                  <a:extLst>
                    <a:ext uri="{FF2B5EF4-FFF2-40B4-BE49-F238E27FC236}">
                      <a16:creationId xmlns:a16="http://schemas.microsoft.com/office/drawing/2014/main" id="{31C83525-562D-6076-F1A8-6210D2EA52D5}"/>
                    </a:ext>
                  </a:extLst>
                </p:cNvPr>
                <p:cNvGrpSpPr/>
                <p:nvPr/>
              </p:nvGrpSpPr>
              <p:grpSpPr>
                <a:xfrm>
                  <a:off x="6719455" y="4174835"/>
                  <a:ext cx="526472" cy="1371600"/>
                  <a:chOff x="6567055" y="4045527"/>
                  <a:chExt cx="526472" cy="1371600"/>
                </a:xfrm>
              </p:grpSpPr>
              <p:cxnSp>
                <p:nvCxnSpPr>
                  <p:cNvPr id="16" name="Straight Connector 15">
                    <a:extLst>
                      <a:ext uri="{FF2B5EF4-FFF2-40B4-BE49-F238E27FC236}">
                        <a16:creationId xmlns:a16="http://schemas.microsoft.com/office/drawing/2014/main" id="{8836EB8E-D7E3-1225-420E-4EF592D241B1}"/>
                      </a:ext>
                    </a:extLst>
                  </p:cNvPr>
                  <p:cNvCxnSpPr>
                    <a:cxnSpLocks/>
                  </p:cNvCxnSpPr>
                  <p:nvPr/>
                </p:nvCxnSpPr>
                <p:spPr>
                  <a:xfrm>
                    <a:off x="6567055" y="4045527"/>
                    <a:ext cx="526472"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8FA9E4-651A-1D46-85C8-A89D9056C8BF}"/>
                      </a:ext>
                    </a:extLst>
                  </p:cNvPr>
                  <p:cNvCxnSpPr>
                    <a:cxnSpLocks/>
                  </p:cNvCxnSpPr>
                  <p:nvPr/>
                </p:nvCxnSpPr>
                <p:spPr>
                  <a:xfrm>
                    <a:off x="7093527" y="4045527"/>
                    <a:ext cx="0" cy="13716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F1D8B476-CB10-1AE6-3DDF-1F0A48412C77}"/>
                    </a:ext>
                  </a:extLst>
                </p:cNvPr>
                <p:cNvCxnSpPr>
                  <a:cxnSpLocks/>
                </p:cNvCxnSpPr>
                <p:nvPr/>
              </p:nvCxnSpPr>
              <p:spPr>
                <a:xfrm>
                  <a:off x="6719455" y="5546435"/>
                  <a:ext cx="526472"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sp>
          <p:nvSpPr>
            <p:cNvPr id="23" name="TextBox 22">
              <a:extLst>
                <a:ext uri="{FF2B5EF4-FFF2-40B4-BE49-F238E27FC236}">
                  <a16:creationId xmlns:a16="http://schemas.microsoft.com/office/drawing/2014/main" id="{8700EC55-EE7A-CE28-BF43-FE902CD4AD09}"/>
                </a:ext>
              </a:extLst>
            </p:cNvPr>
            <p:cNvSpPr txBox="1"/>
            <p:nvPr/>
          </p:nvSpPr>
          <p:spPr>
            <a:xfrm>
              <a:off x="3976418" y="4983656"/>
              <a:ext cx="823863" cy="380978"/>
            </a:xfrm>
            <a:prstGeom prst="rect">
              <a:avLst/>
            </a:prstGeom>
            <a:noFill/>
          </p:spPr>
          <p:txBody>
            <a:bodyPr wrap="none" rtlCol="0">
              <a:spAutoFit/>
            </a:bodyPr>
            <a:lstStyle/>
            <a:p>
              <a:r>
                <a:rPr lang="en-US" sz="1400" dirty="0"/>
                <a:t>White</a:t>
              </a:r>
            </a:p>
          </p:txBody>
        </p:sp>
        <p:sp>
          <p:nvSpPr>
            <p:cNvPr id="24" name="TextBox 23">
              <a:extLst>
                <a:ext uri="{FF2B5EF4-FFF2-40B4-BE49-F238E27FC236}">
                  <a16:creationId xmlns:a16="http://schemas.microsoft.com/office/drawing/2014/main" id="{1E40980B-B6C1-165A-866E-20F431CD7385}"/>
                </a:ext>
              </a:extLst>
            </p:cNvPr>
            <p:cNvSpPr txBox="1"/>
            <p:nvPr/>
          </p:nvSpPr>
          <p:spPr>
            <a:xfrm>
              <a:off x="5123793" y="4983656"/>
              <a:ext cx="825847" cy="380978"/>
            </a:xfrm>
            <a:prstGeom prst="rect">
              <a:avLst/>
            </a:prstGeom>
            <a:noFill/>
          </p:spPr>
          <p:txBody>
            <a:bodyPr wrap="none" rtlCol="0">
              <a:spAutoFit/>
            </a:bodyPr>
            <a:lstStyle/>
            <a:p>
              <a:r>
                <a:rPr lang="en-US" sz="1400" dirty="0"/>
                <a:t>Green</a:t>
              </a:r>
            </a:p>
          </p:txBody>
        </p:sp>
        <p:sp>
          <p:nvSpPr>
            <p:cNvPr id="25" name="Oval 24">
              <a:extLst>
                <a:ext uri="{FF2B5EF4-FFF2-40B4-BE49-F238E27FC236}">
                  <a16:creationId xmlns:a16="http://schemas.microsoft.com/office/drawing/2014/main" id="{9CAB0E79-210C-C09D-0910-5D171C5E7FB3}"/>
                </a:ext>
              </a:extLst>
            </p:cNvPr>
            <p:cNvSpPr/>
            <p:nvPr/>
          </p:nvSpPr>
          <p:spPr>
            <a:xfrm>
              <a:off x="4813739" y="4326756"/>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Oval 25">
              <a:extLst>
                <a:ext uri="{FF2B5EF4-FFF2-40B4-BE49-F238E27FC236}">
                  <a16:creationId xmlns:a16="http://schemas.microsoft.com/office/drawing/2014/main" id="{9DF8446C-F571-B0E1-1ED0-9E6F5158A2B4}"/>
                </a:ext>
              </a:extLst>
            </p:cNvPr>
            <p:cNvSpPr/>
            <p:nvPr/>
          </p:nvSpPr>
          <p:spPr>
            <a:xfrm>
              <a:off x="4808484" y="6160815"/>
              <a:ext cx="45719" cy="4571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extBox 26">
              <a:extLst>
                <a:ext uri="{FF2B5EF4-FFF2-40B4-BE49-F238E27FC236}">
                  <a16:creationId xmlns:a16="http://schemas.microsoft.com/office/drawing/2014/main" id="{7A12CF6C-E0A9-FF1E-FE47-74A71A6733E5}"/>
                </a:ext>
              </a:extLst>
            </p:cNvPr>
            <p:cNvSpPr txBox="1"/>
            <p:nvPr/>
          </p:nvSpPr>
          <p:spPr>
            <a:xfrm>
              <a:off x="4656083" y="4000939"/>
              <a:ext cx="377406" cy="380978"/>
            </a:xfrm>
            <a:prstGeom prst="rect">
              <a:avLst/>
            </a:prstGeom>
            <a:noFill/>
          </p:spPr>
          <p:txBody>
            <a:bodyPr wrap="none" rtlCol="0">
              <a:spAutoFit/>
            </a:bodyPr>
            <a:lstStyle/>
            <a:p>
              <a:r>
                <a:rPr lang="en-US" sz="1400" dirty="0"/>
                <a:t>A</a:t>
              </a:r>
            </a:p>
          </p:txBody>
        </p:sp>
        <p:sp>
          <p:nvSpPr>
            <p:cNvPr id="28" name="TextBox 27">
              <a:extLst>
                <a:ext uri="{FF2B5EF4-FFF2-40B4-BE49-F238E27FC236}">
                  <a16:creationId xmlns:a16="http://schemas.microsoft.com/office/drawing/2014/main" id="{A14E8864-6B29-0EB1-44A6-5270EA4A02AE}"/>
                </a:ext>
              </a:extLst>
            </p:cNvPr>
            <p:cNvSpPr txBox="1"/>
            <p:nvPr/>
          </p:nvSpPr>
          <p:spPr>
            <a:xfrm>
              <a:off x="4668345" y="6178332"/>
              <a:ext cx="373438" cy="380978"/>
            </a:xfrm>
            <a:prstGeom prst="rect">
              <a:avLst/>
            </a:prstGeom>
            <a:noFill/>
          </p:spPr>
          <p:txBody>
            <a:bodyPr wrap="none" rtlCol="0">
              <a:spAutoFit/>
            </a:bodyPr>
            <a:lstStyle/>
            <a:p>
              <a:r>
                <a:rPr lang="en-US" sz="1400" dirty="0"/>
                <a:t>B</a:t>
              </a:r>
            </a:p>
          </p:txBody>
        </p:sp>
      </p:grpSp>
      <p:sp>
        <p:nvSpPr>
          <p:cNvPr id="31" name="Content Placeholder 30">
            <a:extLst>
              <a:ext uri="{FF2B5EF4-FFF2-40B4-BE49-F238E27FC236}">
                <a16:creationId xmlns:a16="http://schemas.microsoft.com/office/drawing/2014/main" id="{2769A59D-F3B7-8430-2DFE-C06CD5DC560F}"/>
              </a:ext>
            </a:extLst>
          </p:cNvPr>
          <p:cNvSpPr>
            <a:spLocks noGrp="1"/>
          </p:cNvSpPr>
          <p:nvPr>
            <p:ph idx="1"/>
          </p:nvPr>
        </p:nvSpPr>
        <p:spPr/>
        <p:txBody>
          <a:bodyPr/>
          <a:lstStyle/>
          <a:p>
            <a:r>
              <a:rPr lang="en-US" sz="1600" dirty="0"/>
              <a:t>A retracement survey of White's property recovered original monuments at A and B. The line between them falls approximately 10 feet West of an existing fence built by Ms. White five years previously. </a:t>
            </a:r>
          </a:p>
          <a:p>
            <a:r>
              <a:rPr lang="en-US" sz="1600" dirty="0"/>
              <a:t>Both Mr. Green and Ms. White agreed to use the fence as their boundary line and provide parol evidence to support this. </a:t>
            </a:r>
          </a:p>
          <a:p>
            <a:pPr lvl="1"/>
            <a:r>
              <a:rPr lang="en-US" sz="1600" dirty="0"/>
              <a:t>a. Where is the line between White and Green</a:t>
            </a:r>
          </a:p>
          <a:p>
            <a:pPr lvl="1"/>
            <a:r>
              <a:rPr lang="en-US" sz="1600" dirty="0"/>
              <a:t>b. Is this a potential adverse possession situation?</a:t>
            </a:r>
            <a:endParaRPr lang="en-US" dirty="0"/>
          </a:p>
        </p:txBody>
      </p:sp>
    </p:spTree>
    <p:extLst>
      <p:ext uri="{BB962C8B-B14F-4D97-AF65-F5344CB8AC3E}">
        <p14:creationId xmlns:p14="http://schemas.microsoft.com/office/powerpoint/2010/main" val="248521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6A381-18FA-A855-A7F8-E1D4D83EBBE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7215" y="3588107"/>
            <a:ext cx="3884706" cy="2286000"/>
          </a:xfrm>
          <a:prstGeom prst="rect">
            <a:avLst/>
          </a:prstGeom>
        </p:spPr>
      </p:pic>
      <p:sp>
        <p:nvSpPr>
          <p:cNvPr id="2" name="Title 1"/>
          <p:cNvSpPr>
            <a:spLocks noGrp="1"/>
          </p:cNvSpPr>
          <p:nvPr>
            <p:ph type="title"/>
          </p:nvPr>
        </p:nvSpPr>
        <p:spPr/>
        <p:txBody>
          <a:bodyPr>
            <a:noAutofit/>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1"/>
            <a:r>
              <a:rPr lang="en-US" dirty="0"/>
              <a:t>Example</a:t>
            </a:r>
          </a:p>
          <a:p>
            <a:pPr lvl="2"/>
            <a:r>
              <a:rPr lang="en-US" dirty="0"/>
              <a:t>I buy a truck – receive written </a:t>
            </a:r>
            <a:r>
              <a:rPr lang="en-US" i="1" dirty="0"/>
              <a:t>title</a:t>
            </a:r>
            <a:r>
              <a:rPr lang="en-US" dirty="0"/>
              <a:t>.</a:t>
            </a:r>
          </a:p>
          <a:p>
            <a:pPr lvl="2"/>
            <a:r>
              <a:rPr lang="en-US" dirty="0"/>
              <a:t>Who </a:t>
            </a:r>
            <a:r>
              <a:rPr lang="en-US" i="1" dirty="0"/>
              <a:t>owns</a:t>
            </a:r>
            <a:r>
              <a:rPr lang="en-US" dirty="0"/>
              <a:t> the truck?</a:t>
            </a:r>
          </a:p>
        </p:txBody>
      </p:sp>
      <p:grpSp>
        <p:nvGrpSpPr>
          <p:cNvPr id="11" name="Group 10"/>
          <p:cNvGrpSpPr/>
          <p:nvPr/>
        </p:nvGrpSpPr>
        <p:grpSpPr>
          <a:xfrm>
            <a:off x="4572000" y="3564459"/>
            <a:ext cx="1759326" cy="1905000"/>
            <a:chOff x="1500242" y="3403451"/>
            <a:chExt cx="1759326" cy="1905000"/>
          </a:xfrm>
        </p:grpSpPr>
        <p:pic>
          <p:nvPicPr>
            <p:cNvPr id="9"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35568" y="3403451"/>
              <a:ext cx="1524000" cy="1905000"/>
            </a:xfrm>
            <a:prstGeom prst="rect">
              <a:avLst/>
            </a:prstGeom>
            <a:noFill/>
            <a:ln w="9525">
              <a:noFill/>
              <a:miter lim="800000"/>
              <a:headEnd/>
              <a:tailEnd/>
            </a:ln>
          </p:spPr>
        </p:pic>
        <p:pic>
          <p:nvPicPr>
            <p:cNvPr id="10" name="Picture 9" descr="C:\Users\gmahun\AppData\Local\Microsoft\Windows\Temporary Internet Files\Content.IE5\JZ1CYSI7\MC90043259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58745">
              <a:off x="1500242" y="3618900"/>
              <a:ext cx="573359" cy="5733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3057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II. Unwritten Rights</a:t>
            </a:r>
          </a:p>
        </p:txBody>
      </p:sp>
      <p:sp>
        <p:nvSpPr>
          <p:cNvPr id="4" name="Subtitle 3"/>
          <p:cNvSpPr>
            <a:spLocks noGrp="1"/>
          </p:cNvSpPr>
          <p:nvPr>
            <p:ph type="subTitle" idx="1"/>
          </p:nvPr>
        </p:nvSpPr>
        <p:spPr/>
        <p:txBody>
          <a:bodyPr/>
          <a:lstStyle/>
          <a:p>
            <a:r>
              <a:rPr lang="en-US" dirty="0">
                <a:solidFill>
                  <a:schemeClr val="bg2">
                    <a:lumMod val="25000"/>
                  </a:schemeClr>
                </a:solidFill>
              </a:rPr>
              <a:t>A. General</a:t>
            </a:r>
          </a:p>
          <a:p>
            <a:r>
              <a:rPr lang="en-US" dirty="0">
                <a:solidFill>
                  <a:schemeClr val="bg2">
                    <a:lumMod val="25000"/>
                  </a:schemeClr>
                </a:solidFill>
              </a:rPr>
              <a:t>B. Adverse Possession</a:t>
            </a:r>
          </a:p>
          <a:p>
            <a:r>
              <a:rPr lang="en-US" dirty="0">
                <a:solidFill>
                  <a:schemeClr val="bg2">
                    <a:lumMod val="25000"/>
                  </a:schemeClr>
                </a:solidFill>
              </a:rPr>
              <a:t>C. Prescription</a:t>
            </a:r>
          </a:p>
          <a:p>
            <a:r>
              <a:rPr lang="en-US" dirty="0">
                <a:solidFill>
                  <a:schemeClr val="bg2">
                    <a:lumMod val="25000"/>
                  </a:schemeClr>
                </a:solidFill>
              </a:rPr>
              <a:t>D. The Surveyor and Unwritten Rights</a:t>
            </a:r>
          </a:p>
        </p:txBody>
      </p:sp>
      <p:pic>
        <p:nvPicPr>
          <p:cNvPr id="1026" name="Picture 2" descr="C:\Users\jmahun\AppData\Local\Microsoft\Windows\Temporary Internet Files\Content.IE5\MAFQRM6D\MM900234700[1].gif"/>
          <p:cNvPicPr>
            <a:picLocks noChangeAspect="1" noChangeArrowheads="1" noCrop="1"/>
          </p:cNvPicPr>
          <p:nvPr/>
        </p:nvPicPr>
        <p:blipFill>
          <a:blip r:embed="rId2" cstate="print"/>
          <a:srcRect/>
          <a:stretch>
            <a:fillRect/>
          </a:stretch>
        </p:blipFill>
        <p:spPr bwMode="auto">
          <a:xfrm>
            <a:off x="2197156" y="4478943"/>
            <a:ext cx="705389" cy="651128"/>
          </a:xfrm>
          <a:prstGeom prst="rect">
            <a:avLst/>
          </a:prstGeom>
          <a:noFill/>
        </p:spPr>
      </p:pic>
      <p:grpSp>
        <p:nvGrpSpPr>
          <p:cNvPr id="7" name="Group 6">
            <a:extLst>
              <a:ext uri="{FF2B5EF4-FFF2-40B4-BE49-F238E27FC236}">
                <a16:creationId xmlns:a16="http://schemas.microsoft.com/office/drawing/2014/main" id="{72B497E1-999C-7CDA-0D00-A66D34DFD703}"/>
              </a:ext>
            </a:extLst>
          </p:cNvPr>
          <p:cNvGrpSpPr>
            <a:grpSpLocks noChangeAspect="1"/>
          </p:cNvGrpSpPr>
          <p:nvPr/>
        </p:nvGrpSpPr>
        <p:grpSpPr>
          <a:xfrm>
            <a:off x="5889218" y="373481"/>
            <a:ext cx="1275503" cy="1828800"/>
            <a:chOff x="8978487" y="1533799"/>
            <a:chExt cx="3458576" cy="4958862"/>
          </a:xfrm>
        </p:grpSpPr>
        <p:grpSp>
          <p:nvGrpSpPr>
            <p:cNvPr id="8" name="Group 7">
              <a:extLst>
                <a:ext uri="{FF2B5EF4-FFF2-40B4-BE49-F238E27FC236}">
                  <a16:creationId xmlns:a16="http://schemas.microsoft.com/office/drawing/2014/main" id="{EB9A144B-0268-F4B4-51DE-AA09FD48791F}"/>
                </a:ext>
              </a:extLst>
            </p:cNvPr>
            <p:cNvGrpSpPr/>
            <p:nvPr/>
          </p:nvGrpSpPr>
          <p:grpSpPr>
            <a:xfrm>
              <a:off x="8978487" y="1533799"/>
              <a:ext cx="3458576" cy="4958862"/>
              <a:chOff x="8978487" y="1533799"/>
              <a:chExt cx="3458576" cy="4958862"/>
            </a:xfrm>
          </p:grpSpPr>
          <p:pic>
            <p:nvPicPr>
              <p:cNvPr id="10" name="Picture 6" descr="http://clipart-library.com/images/8i65akkBT.png">
                <a:extLst>
                  <a:ext uri="{FF2B5EF4-FFF2-40B4-BE49-F238E27FC236}">
                    <a16:creationId xmlns:a16="http://schemas.microsoft.com/office/drawing/2014/main" id="{6601A0E4-65A4-E4AA-A8C6-1CF1EF0528A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8487" y="1533799"/>
                <a:ext cx="3458576" cy="495886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E12A446-0B0D-A04C-B55B-50F1A36C90D3}"/>
                  </a:ext>
                </a:extLst>
              </p:cNvPr>
              <p:cNvSpPr/>
              <p:nvPr/>
            </p:nvSpPr>
            <p:spPr>
              <a:xfrm>
                <a:off x="10664260" y="1654896"/>
                <a:ext cx="1593188" cy="1688554"/>
              </a:xfrm>
              <a:custGeom>
                <a:avLst/>
                <a:gdLst>
                  <a:gd name="connsiteX0" fmla="*/ 187929 w 1593188"/>
                  <a:gd name="connsiteY0" fmla="*/ 0 h 1688554"/>
                  <a:gd name="connsiteX1" fmla="*/ 98172 w 1593188"/>
                  <a:gd name="connsiteY1" fmla="*/ 84147 h 1688554"/>
                  <a:gd name="connsiteX2" fmla="*/ 28049 w 1593188"/>
                  <a:gd name="connsiteY2" fmla="*/ 204758 h 1688554"/>
                  <a:gd name="connsiteX3" fmla="*/ 22439 w 1593188"/>
                  <a:gd name="connsiteY3" fmla="*/ 361833 h 1688554"/>
                  <a:gd name="connsiteX4" fmla="*/ 81342 w 1593188"/>
                  <a:gd name="connsiteY4" fmla="*/ 406711 h 1688554"/>
                  <a:gd name="connsiteX5" fmla="*/ 120611 w 1593188"/>
                  <a:gd name="connsiteY5" fmla="*/ 527322 h 1688554"/>
                  <a:gd name="connsiteX6" fmla="*/ 109392 w 1593188"/>
                  <a:gd name="connsiteY6" fmla="*/ 675983 h 1688554"/>
                  <a:gd name="connsiteX7" fmla="*/ 53293 w 1593188"/>
                  <a:gd name="connsiteY7" fmla="*/ 810618 h 1688554"/>
                  <a:gd name="connsiteX8" fmla="*/ 25244 w 1593188"/>
                  <a:gd name="connsiteY8" fmla="*/ 802203 h 1688554"/>
                  <a:gd name="connsiteX9" fmla="*/ 5610 w 1593188"/>
                  <a:gd name="connsiteY9" fmla="*/ 849887 h 1688554"/>
                  <a:gd name="connsiteX10" fmla="*/ 0 w 1593188"/>
                  <a:gd name="connsiteY10" fmla="*/ 1307087 h 1688554"/>
                  <a:gd name="connsiteX11" fmla="*/ 115001 w 1593188"/>
                  <a:gd name="connsiteY11" fmla="*/ 1688554 h 1688554"/>
                  <a:gd name="connsiteX12" fmla="*/ 403907 w 1593188"/>
                  <a:gd name="connsiteY12" fmla="*/ 1677335 h 1688554"/>
                  <a:gd name="connsiteX13" fmla="*/ 866717 w 1593188"/>
                  <a:gd name="connsiteY13" fmla="*/ 1587578 h 1688554"/>
                  <a:gd name="connsiteX14" fmla="*/ 1164037 w 1593188"/>
                  <a:gd name="connsiteY14" fmla="*/ 1424893 h 1688554"/>
                  <a:gd name="connsiteX15" fmla="*/ 1172452 w 1593188"/>
                  <a:gd name="connsiteY15" fmla="*/ 1394039 h 1688554"/>
                  <a:gd name="connsiteX16" fmla="*/ 1133183 w 1593188"/>
                  <a:gd name="connsiteY16" fmla="*/ 1270623 h 1688554"/>
                  <a:gd name="connsiteX17" fmla="*/ 1172452 w 1593188"/>
                  <a:gd name="connsiteY17" fmla="*/ 1102329 h 1688554"/>
                  <a:gd name="connsiteX18" fmla="*/ 1279038 w 1593188"/>
                  <a:gd name="connsiteY18" fmla="*/ 1018181 h 1688554"/>
                  <a:gd name="connsiteX19" fmla="*/ 1357576 w 1593188"/>
                  <a:gd name="connsiteY19" fmla="*/ 984522 h 1688554"/>
                  <a:gd name="connsiteX20" fmla="*/ 1593188 w 1593188"/>
                  <a:gd name="connsiteY20" fmla="*/ 723666 h 1688554"/>
                  <a:gd name="connsiteX21" fmla="*/ 1590383 w 1593188"/>
                  <a:gd name="connsiteY21" fmla="*/ 670373 h 1688554"/>
                  <a:gd name="connsiteX22" fmla="*/ 1270623 w 1593188"/>
                  <a:gd name="connsiteY22" fmla="*/ 454395 h 1688554"/>
                  <a:gd name="connsiteX23" fmla="*/ 858302 w 1593188"/>
                  <a:gd name="connsiteY23" fmla="*/ 269271 h 1688554"/>
                  <a:gd name="connsiteX24" fmla="*/ 586226 w 1593188"/>
                  <a:gd name="connsiteY24" fmla="*/ 137440 h 1688554"/>
                  <a:gd name="connsiteX25" fmla="*/ 350614 w 1593188"/>
                  <a:gd name="connsiteY25" fmla="*/ 11219 h 1688554"/>
                  <a:gd name="connsiteX26" fmla="*/ 187929 w 1593188"/>
                  <a:gd name="connsiteY26" fmla="*/ 0 h 168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93188" h="1688554">
                    <a:moveTo>
                      <a:pt x="187929" y="0"/>
                    </a:moveTo>
                    <a:lnTo>
                      <a:pt x="98172" y="84147"/>
                    </a:lnTo>
                    <a:lnTo>
                      <a:pt x="28049" y="204758"/>
                    </a:lnTo>
                    <a:lnTo>
                      <a:pt x="22439" y="361833"/>
                    </a:lnTo>
                    <a:lnTo>
                      <a:pt x="81342" y="406711"/>
                    </a:lnTo>
                    <a:lnTo>
                      <a:pt x="120611" y="527322"/>
                    </a:lnTo>
                    <a:lnTo>
                      <a:pt x="109392" y="675983"/>
                    </a:lnTo>
                    <a:lnTo>
                      <a:pt x="53293" y="810618"/>
                    </a:lnTo>
                    <a:lnTo>
                      <a:pt x="25244" y="802203"/>
                    </a:lnTo>
                    <a:lnTo>
                      <a:pt x="5610" y="849887"/>
                    </a:lnTo>
                    <a:lnTo>
                      <a:pt x="0" y="1307087"/>
                    </a:lnTo>
                    <a:lnTo>
                      <a:pt x="115001" y="1688554"/>
                    </a:lnTo>
                    <a:lnTo>
                      <a:pt x="403907" y="1677335"/>
                    </a:lnTo>
                    <a:lnTo>
                      <a:pt x="866717" y="1587578"/>
                    </a:lnTo>
                    <a:lnTo>
                      <a:pt x="1164037" y="1424893"/>
                    </a:lnTo>
                    <a:lnTo>
                      <a:pt x="1172452" y="1394039"/>
                    </a:lnTo>
                    <a:lnTo>
                      <a:pt x="1133183" y="1270623"/>
                    </a:lnTo>
                    <a:lnTo>
                      <a:pt x="1172452" y="1102329"/>
                    </a:lnTo>
                    <a:lnTo>
                      <a:pt x="1279038" y="1018181"/>
                    </a:lnTo>
                    <a:lnTo>
                      <a:pt x="1357576" y="984522"/>
                    </a:lnTo>
                    <a:lnTo>
                      <a:pt x="1593188" y="723666"/>
                    </a:lnTo>
                    <a:lnTo>
                      <a:pt x="1590383" y="670373"/>
                    </a:lnTo>
                    <a:lnTo>
                      <a:pt x="1270623" y="454395"/>
                    </a:lnTo>
                    <a:lnTo>
                      <a:pt x="858302" y="269271"/>
                    </a:lnTo>
                    <a:lnTo>
                      <a:pt x="586226" y="137440"/>
                    </a:lnTo>
                    <a:lnTo>
                      <a:pt x="350614" y="11219"/>
                    </a:lnTo>
                    <a:lnTo>
                      <a:pt x="18792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Shape 8">
              <a:extLst>
                <a:ext uri="{FF2B5EF4-FFF2-40B4-BE49-F238E27FC236}">
                  <a16:creationId xmlns:a16="http://schemas.microsoft.com/office/drawing/2014/main" id="{C66830F2-B036-5B66-B06A-78D3845F7194}"/>
                </a:ext>
              </a:extLst>
            </p:cNvPr>
            <p:cNvSpPr/>
            <p:nvPr/>
          </p:nvSpPr>
          <p:spPr>
            <a:xfrm>
              <a:off x="10927921" y="3242474"/>
              <a:ext cx="877937" cy="566591"/>
            </a:xfrm>
            <a:custGeom>
              <a:avLst/>
              <a:gdLst>
                <a:gd name="connsiteX0" fmla="*/ 877937 w 877937"/>
                <a:gd name="connsiteY0" fmla="*/ 0 h 566591"/>
                <a:gd name="connsiteX1" fmla="*/ 633910 w 877937"/>
                <a:gd name="connsiteY1" fmla="*/ 75732 h 566591"/>
                <a:gd name="connsiteX2" fmla="*/ 440371 w 877937"/>
                <a:gd name="connsiteY2" fmla="*/ 131830 h 566591"/>
                <a:gd name="connsiteX3" fmla="*/ 157075 w 877937"/>
                <a:gd name="connsiteY3" fmla="*/ 176709 h 566591"/>
                <a:gd name="connsiteX4" fmla="*/ 0 w 877937"/>
                <a:gd name="connsiteY4" fmla="*/ 204758 h 566591"/>
                <a:gd name="connsiteX5" fmla="*/ 61708 w 877937"/>
                <a:gd name="connsiteY5" fmla="*/ 252441 h 566591"/>
                <a:gd name="connsiteX6" fmla="*/ 316955 w 877937"/>
                <a:gd name="connsiteY6" fmla="*/ 311344 h 566591"/>
                <a:gd name="connsiteX7" fmla="*/ 524518 w 877937"/>
                <a:gd name="connsiteY7" fmla="*/ 434760 h 566591"/>
                <a:gd name="connsiteX8" fmla="*/ 732081 w 877937"/>
                <a:gd name="connsiteY8" fmla="*/ 566591 h 566591"/>
                <a:gd name="connsiteX9" fmla="*/ 807814 w 877937"/>
                <a:gd name="connsiteY9" fmla="*/ 479639 h 566591"/>
                <a:gd name="connsiteX10" fmla="*/ 861107 w 877937"/>
                <a:gd name="connsiteY10" fmla="*/ 269271 h 566591"/>
                <a:gd name="connsiteX11" fmla="*/ 877937 w 877937"/>
                <a:gd name="connsiteY11" fmla="*/ 0 h 5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937" h="566591">
                  <a:moveTo>
                    <a:pt x="877937" y="0"/>
                  </a:moveTo>
                  <a:lnTo>
                    <a:pt x="633910" y="75732"/>
                  </a:lnTo>
                  <a:lnTo>
                    <a:pt x="440371" y="131830"/>
                  </a:lnTo>
                  <a:lnTo>
                    <a:pt x="157075" y="176709"/>
                  </a:lnTo>
                  <a:lnTo>
                    <a:pt x="0" y="204758"/>
                  </a:lnTo>
                  <a:lnTo>
                    <a:pt x="61708" y="252441"/>
                  </a:lnTo>
                  <a:lnTo>
                    <a:pt x="316955" y="311344"/>
                  </a:lnTo>
                  <a:lnTo>
                    <a:pt x="524518" y="434760"/>
                  </a:lnTo>
                  <a:lnTo>
                    <a:pt x="732081" y="566591"/>
                  </a:lnTo>
                  <a:lnTo>
                    <a:pt x="807814" y="479639"/>
                  </a:lnTo>
                  <a:lnTo>
                    <a:pt x="861107" y="269271"/>
                  </a:lnTo>
                  <a:lnTo>
                    <a:pt x="87793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395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6A381-18FA-A855-A7F8-E1D4D83EBBE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7215" y="3588107"/>
            <a:ext cx="3884706" cy="2286000"/>
          </a:xfrm>
          <a:prstGeom prst="rect">
            <a:avLst/>
          </a:prstGeom>
        </p:spPr>
      </p:pic>
      <p:sp>
        <p:nvSpPr>
          <p:cNvPr id="2" name="Title 1"/>
          <p:cNvSpPr>
            <a:spLocks noGrp="1"/>
          </p:cNvSpPr>
          <p:nvPr>
            <p:ph type="title"/>
          </p:nvPr>
        </p:nvSpPr>
        <p:spPr/>
        <p:txBody>
          <a:bodyPr>
            <a:noAutofit/>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1"/>
            <a:r>
              <a:rPr lang="en-US" dirty="0"/>
              <a:t>Example</a:t>
            </a:r>
          </a:p>
          <a:p>
            <a:pPr lvl="2"/>
            <a:r>
              <a:rPr lang="en-US" dirty="0"/>
              <a:t>I buy a truck – receive written </a:t>
            </a:r>
            <a:r>
              <a:rPr lang="en-US" i="1" dirty="0"/>
              <a:t>title</a:t>
            </a:r>
            <a:r>
              <a:rPr lang="en-US" dirty="0"/>
              <a:t>.</a:t>
            </a:r>
          </a:p>
          <a:p>
            <a:pPr lvl="2"/>
            <a:r>
              <a:rPr lang="en-US" dirty="0"/>
              <a:t>Who </a:t>
            </a:r>
            <a:r>
              <a:rPr lang="en-US" i="1" dirty="0"/>
              <a:t>owns</a:t>
            </a:r>
            <a:r>
              <a:rPr lang="en-US" dirty="0"/>
              <a:t> the truck? Me.</a:t>
            </a:r>
          </a:p>
        </p:txBody>
      </p:sp>
      <p:grpSp>
        <p:nvGrpSpPr>
          <p:cNvPr id="11" name="Group 10"/>
          <p:cNvGrpSpPr/>
          <p:nvPr/>
        </p:nvGrpSpPr>
        <p:grpSpPr>
          <a:xfrm>
            <a:off x="4572000" y="3564459"/>
            <a:ext cx="1759326" cy="1905000"/>
            <a:chOff x="1500242" y="3403451"/>
            <a:chExt cx="1759326" cy="1905000"/>
          </a:xfrm>
        </p:grpSpPr>
        <p:pic>
          <p:nvPicPr>
            <p:cNvPr id="9"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35568" y="3403451"/>
              <a:ext cx="1524000" cy="1905000"/>
            </a:xfrm>
            <a:prstGeom prst="rect">
              <a:avLst/>
            </a:prstGeom>
            <a:noFill/>
            <a:ln w="9525">
              <a:noFill/>
              <a:miter lim="800000"/>
              <a:headEnd/>
              <a:tailEnd/>
            </a:ln>
          </p:spPr>
        </p:pic>
        <p:pic>
          <p:nvPicPr>
            <p:cNvPr id="10" name="Picture 9" descr="C:\Users\gmahun\AppData\Local\Microsoft\Windows\Temporary Internet Files\Content.IE5\JZ1CYSI7\MC90043259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58745">
              <a:off x="1500242" y="3618900"/>
              <a:ext cx="573359" cy="573359"/>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C:\Users\jmahun\AppData\Local\Temp\Temporary Internet Files\Content.IE5\Y8S1NJ9U\MC900440380[1].png">
            <a:extLst>
              <a:ext uri="{FF2B5EF4-FFF2-40B4-BE49-F238E27FC236}">
                <a16:creationId xmlns:a16="http://schemas.microsoft.com/office/drawing/2014/main" id="{A0C9E080-F18E-A849-409C-AB3669AFA812}"/>
              </a:ext>
            </a:extLst>
          </p:cNvPr>
          <p:cNvPicPr>
            <a:picLocks noChangeAspect="1" noChangeArrowheads="1"/>
          </p:cNvPicPr>
          <p:nvPr/>
        </p:nvPicPr>
        <p:blipFill>
          <a:blip r:embed="rId5" cstate="print"/>
          <a:srcRect/>
          <a:stretch>
            <a:fillRect/>
          </a:stretch>
        </p:blipFill>
        <p:spPr bwMode="auto">
          <a:xfrm>
            <a:off x="6820946" y="2230419"/>
            <a:ext cx="1272090" cy="1272090"/>
          </a:xfrm>
          <a:prstGeom prst="rect">
            <a:avLst/>
          </a:prstGeom>
          <a:noFill/>
        </p:spPr>
      </p:pic>
      <p:sp>
        <p:nvSpPr>
          <p:cNvPr id="6" name="Speech Bubble: Rectangle 5">
            <a:extLst>
              <a:ext uri="{FF2B5EF4-FFF2-40B4-BE49-F238E27FC236}">
                <a16:creationId xmlns:a16="http://schemas.microsoft.com/office/drawing/2014/main" id="{18C741C1-BEE4-4781-4D05-EF5995D68E9D}"/>
              </a:ext>
            </a:extLst>
          </p:cNvPr>
          <p:cNvSpPr/>
          <p:nvPr/>
        </p:nvSpPr>
        <p:spPr>
          <a:xfrm>
            <a:off x="7663070" y="1948070"/>
            <a:ext cx="805069" cy="288234"/>
          </a:xfrm>
          <a:prstGeom prst="wedgeRectCallout">
            <a:avLst>
              <a:gd name="adj1" fmla="val -40587"/>
              <a:gd name="adj2" fmla="val 95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t>Ahem</a:t>
            </a:r>
            <a:endParaRPr lang="en-US" sz="1400" dirty="0"/>
          </a:p>
        </p:txBody>
      </p:sp>
    </p:spTree>
    <p:extLst>
      <p:ext uri="{BB962C8B-B14F-4D97-AF65-F5344CB8AC3E}">
        <p14:creationId xmlns:p14="http://schemas.microsoft.com/office/powerpoint/2010/main" val="207841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6A381-18FA-A855-A7F8-E1D4D83EBBE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7215" y="3588107"/>
            <a:ext cx="3884706" cy="2286000"/>
          </a:xfrm>
          <a:prstGeom prst="rect">
            <a:avLst/>
          </a:prstGeom>
        </p:spPr>
      </p:pic>
      <p:sp>
        <p:nvSpPr>
          <p:cNvPr id="2" name="Title 1"/>
          <p:cNvSpPr>
            <a:spLocks noGrp="1"/>
          </p:cNvSpPr>
          <p:nvPr>
            <p:ph type="title"/>
          </p:nvPr>
        </p:nvSpPr>
        <p:spPr/>
        <p:txBody>
          <a:bodyPr>
            <a:noAutofit/>
          </a:bodyPr>
          <a:lstStyle/>
          <a:p>
            <a:r>
              <a:rPr lang="en-US" dirty="0"/>
              <a:t>A. Title, Ownership, &amp; Possession</a:t>
            </a:r>
          </a:p>
        </p:txBody>
      </p:sp>
      <p:sp>
        <p:nvSpPr>
          <p:cNvPr id="3" name="Content Placeholder 2"/>
          <p:cNvSpPr>
            <a:spLocks noGrp="1"/>
          </p:cNvSpPr>
          <p:nvPr>
            <p:ph idx="1"/>
          </p:nvPr>
        </p:nvSpPr>
        <p:spPr/>
        <p:txBody>
          <a:bodyPr/>
          <a:lstStyle/>
          <a:p>
            <a:r>
              <a:rPr lang="en-US" dirty="0"/>
              <a:t>Title, Ownership, Possession</a:t>
            </a:r>
          </a:p>
          <a:p>
            <a:pPr lvl="1"/>
            <a:r>
              <a:rPr lang="en-US" dirty="0"/>
              <a:t>Example</a:t>
            </a:r>
          </a:p>
          <a:p>
            <a:pPr lvl="2"/>
            <a:r>
              <a:rPr lang="en-US" dirty="0"/>
              <a:t>I buy a truck – receive written </a:t>
            </a:r>
            <a:r>
              <a:rPr lang="en-US" i="1" dirty="0"/>
              <a:t>title</a:t>
            </a:r>
            <a:r>
              <a:rPr lang="en-US" dirty="0"/>
              <a:t>.</a:t>
            </a:r>
          </a:p>
          <a:p>
            <a:pPr lvl="2"/>
            <a:r>
              <a:rPr lang="en-US" dirty="0"/>
              <a:t>Who </a:t>
            </a:r>
            <a:r>
              <a:rPr lang="en-US" i="1" dirty="0"/>
              <a:t>owns</a:t>
            </a:r>
            <a:r>
              <a:rPr lang="en-US" dirty="0"/>
              <a:t> the truck? Well, me  &amp; the Bank.</a:t>
            </a:r>
          </a:p>
        </p:txBody>
      </p:sp>
      <p:pic>
        <p:nvPicPr>
          <p:cNvPr id="10" name="Picture 9" descr="C:\Users\gmahun\AppData\Local\Microsoft\Windows\Temporary Internet Files\Content.IE5\JZ1CYSI7\MC90043259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58745">
            <a:off x="5923004" y="4068234"/>
            <a:ext cx="573359" cy="573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mahun\AppData\Local\Temp\Temporary Internet Files\Content.IE5\Y8S1NJ9U\MC900440380[1].png">
            <a:extLst>
              <a:ext uri="{FF2B5EF4-FFF2-40B4-BE49-F238E27FC236}">
                <a16:creationId xmlns:a16="http://schemas.microsoft.com/office/drawing/2014/main" id="{A0C9E080-F18E-A849-409C-AB3669AFA812}"/>
              </a:ext>
            </a:extLst>
          </p:cNvPr>
          <p:cNvPicPr>
            <a:picLocks noChangeAspect="1" noChangeArrowheads="1"/>
          </p:cNvPicPr>
          <p:nvPr/>
        </p:nvPicPr>
        <p:blipFill>
          <a:blip r:embed="rId4" cstate="print"/>
          <a:srcRect/>
          <a:stretch>
            <a:fillRect/>
          </a:stretch>
        </p:blipFill>
        <p:spPr bwMode="auto">
          <a:xfrm>
            <a:off x="6820946" y="2230419"/>
            <a:ext cx="1272090" cy="1272090"/>
          </a:xfrm>
          <a:prstGeom prst="rect">
            <a:avLst/>
          </a:prstGeom>
          <a:noFill/>
        </p:spPr>
      </p:pic>
      <p:sp>
        <p:nvSpPr>
          <p:cNvPr id="7" name="TextBox 6">
            <a:extLst>
              <a:ext uri="{FF2B5EF4-FFF2-40B4-BE49-F238E27FC236}">
                <a16:creationId xmlns:a16="http://schemas.microsoft.com/office/drawing/2014/main" id="{9E3A6424-49BA-CA4A-F10E-E4CB5DE4FD33}"/>
              </a:ext>
            </a:extLst>
          </p:cNvPr>
          <p:cNvSpPr txBox="1"/>
          <p:nvPr/>
        </p:nvSpPr>
        <p:spPr>
          <a:xfrm>
            <a:off x="6460567" y="3405990"/>
            <a:ext cx="2130012" cy="584775"/>
          </a:xfrm>
          <a:prstGeom prst="rect">
            <a:avLst/>
          </a:prstGeom>
          <a:noFill/>
        </p:spPr>
        <p:txBody>
          <a:bodyPr wrap="square" rtlCol="0">
            <a:spAutoFit/>
          </a:bodyPr>
          <a:lstStyle/>
          <a:p>
            <a:pPr algn="ctr"/>
            <a:r>
              <a:rPr lang="en-US" sz="1600" dirty="0"/>
              <a:t>The Bank has an</a:t>
            </a:r>
            <a:r>
              <a:rPr lang="en-US" sz="1600" i="1" dirty="0"/>
              <a:t> interest</a:t>
            </a:r>
            <a:r>
              <a:rPr lang="en-US" sz="1600" dirty="0"/>
              <a:t> in my truck.</a:t>
            </a:r>
          </a:p>
        </p:txBody>
      </p:sp>
      <p:pic>
        <p:nvPicPr>
          <p:cNvPr id="6" name="Picture 4" descr="http://learning.teacheronlineeducation.com/file.php/1/Beanies/Introduc.PNG">
            <a:extLst>
              <a:ext uri="{FF2B5EF4-FFF2-40B4-BE49-F238E27FC236}">
                <a16:creationId xmlns:a16="http://schemas.microsoft.com/office/drawing/2014/main" id="{801C1658-D63C-9AF3-3D2B-57096A1AC0F0}"/>
              </a:ext>
            </a:extLst>
          </p:cNvPr>
          <p:cNvPicPr>
            <a:picLocks noChangeAspect="1" noChangeArrowheads="1"/>
          </p:cNvPicPr>
          <p:nvPr/>
        </p:nvPicPr>
        <p:blipFill>
          <a:blip r:embed="rId5" cstate="print"/>
          <a:srcRect/>
          <a:stretch>
            <a:fillRect/>
          </a:stretch>
        </p:blipFill>
        <p:spPr bwMode="auto">
          <a:xfrm>
            <a:off x="5072953" y="3719534"/>
            <a:ext cx="1029134" cy="1828800"/>
          </a:xfrm>
          <a:prstGeom prst="rect">
            <a:avLst/>
          </a:prstGeom>
          <a:noFill/>
        </p:spPr>
      </p:pic>
    </p:spTree>
    <p:extLst>
      <p:ext uri="{BB962C8B-B14F-4D97-AF65-F5344CB8AC3E}">
        <p14:creationId xmlns:p14="http://schemas.microsoft.com/office/powerpoint/2010/main" val="2370314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PC9jb25maWd1cmF0aW9uPg0K"/>
  <p:tag name="MMPROD_UIDATA" val="&lt;database version=&quot;7.0&quot;&gt;&lt;object type=&quot;1&quot; unique_id=&quot;10001&quot;&gt;&lt;property id=&quot;20141&quot; value=&quot;IV_AB&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H:\Jerry\upload\pp\607-168&quot;/&gt;&lt;property id=&quot;20250&quot; value=&quot;7&quot;/&gt;&lt;property id=&quot;20251&quot; value=&quot;1&quot;/&gt;&lt;property id=&quot;20259&quot; value=&quot;0&quot;/&gt;&lt;property id=&quot;20501&quot; value=&quot;C:\Users\jmahun\Documents\My Adobe Presentations\&quot;/&gt;&lt;object type=&quot;8&quot; unique_id=&quot;10002&quot;&gt;&lt;/object&gt;&lt;object type=&quot;2&quot; unique_id=&quot;10003&quot;&gt;&lt;object type=&quot;3&quot; unique_id=&quot;10004&quot;&gt;&lt;property id=&quot;20148&quot; value=&quot;5&quot;/&gt;&lt;property id=&quot;20300&quot; value=&quot;Slide 1 - &amp;quot;I. Some Legal Background&amp;quot;&quot;/&gt;&lt;property id=&quot;20307&quot; value=&quot;256&quot;/&gt;&lt;property id=&quot;20309&quot; value=&quot;-1&quot;/&gt;&lt;/object&gt;&lt;object type=&quot;3&quot; unique_id=&quot;10006&quot;&gt;&lt;property id=&quot;20148&quot; value=&quot;5&quot;/&gt;&lt;property id=&quot;20300&quot; value=&quot;Slide 2 - &amp;quot;A. Title, Ownership, &amp;amp; Possession&amp;quot;&quot;/&gt;&lt;property id=&quot;20307&quot; value=&quot;258&quot;/&gt;&lt;property id=&quot;20309&quot; value=&quot;-1&quot;/&gt;&lt;/object&gt;&lt;object type=&quot;3&quot; unique_id=&quot;10009&quot;&gt;&lt;property id=&quot;20148&quot; value=&quot;5&quot;/&gt;&lt;property id=&quot;20300&quot; value=&quot;Slide 3 - &amp;quot;A. Title, Ownership, &amp;amp; Possession&amp;quot;&quot;/&gt;&lt;property id=&quot;20307&quot; value=&quot;262&quot;/&gt;&lt;property id=&quot;20309&quot; value=&quot;-1&quot;/&gt;&lt;/object&gt;&lt;object type=&quot;3&quot; unique_id=&quot;10010&quot;&gt;&lt;property id=&quot;20148&quot; value=&quot;5&quot;/&gt;&lt;property id=&quot;20300&quot; value=&quot;Slide 4 - &amp;quot;A. Title, Ownership, &amp;amp; Possession&amp;quot;&quot;/&gt;&lt;property id=&quot;20307&quot; value=&quot;263&quot;/&gt;&lt;property id=&quot;20309&quot; value=&quot;-1&quot;/&gt;&lt;/object&gt;&lt;object type=&quot;3&quot; unique_id=&quot;10011&quot;&gt;&lt;property id=&quot;20148&quot; value=&quot;5&quot;/&gt;&lt;property id=&quot;20300&quot; value=&quot;Slide 5 - &amp;quot;A. Title, Ownership, &amp;amp; Possession&amp;quot;&quot;/&gt;&lt;property id=&quot;20307&quot; value=&quot;264&quot;/&gt;&lt;property id=&quot;20309&quot; value=&quot;-1&quot;/&gt;&lt;/object&gt;&lt;object type=&quot;3&quot; unique_id=&quot;10012&quot;&gt;&lt;property id=&quot;20148&quot; value=&quot;5&quot;/&gt;&lt;property id=&quot;20300&quot; value=&quot;Slide 6 - &amp;quot;A. Title, Ownership, &amp;amp; Possession&amp;quot;&quot;/&gt;&lt;property id=&quot;20307&quot; value=&quot;265&quot;/&gt;&lt;property id=&quot;20309&quot; value=&quot;-1&quot;/&gt;&lt;/object&gt;&lt;object type=&quot;3&quot; unique_id=&quot;10013&quot;&gt;&lt;property id=&quot;20148&quot; value=&quot;5&quot;/&gt;&lt;property id=&quot;20300&quot; value=&quot;Slide 7 - &amp;quot;A. Title, Ownership, &amp;amp; Possession&amp;quot;&quot;/&gt;&lt;property id=&quot;20307&quot; value=&quot;268&quot;/&gt;&lt;property id=&quot;20309&quot; value=&quot;-1&quot;/&gt;&lt;/object&gt;&lt;object type=&quot;3&quot; unique_id=&quot;10014&quot;&gt;&lt;property id=&quot;20148&quot; value=&quot;5&quot;/&gt;&lt;property id=&quot;20300&quot; value=&quot;Slide 8 - &amp;quot;A. Title, Ownership, &amp;amp; Possession&amp;quot;&quot;/&gt;&lt;property id=&quot;20307&quot; value=&quot;269&quot;/&gt;&lt;property id=&quot;20309&quot; value=&quot;-1&quot;/&gt;&lt;/object&gt;&lt;object type=&quot;3&quot; unique_id=&quot;10015&quot;&gt;&lt;property id=&quot;20148&quot; value=&quot;5&quot;/&gt;&lt;property id=&quot;20300&quot; value=&quot;Slide 9 - &amp;quot;A. Title, Ownership, &amp;amp; Possession&amp;quot;&quot;/&gt;&lt;property id=&quot;20307&quot; value=&quot;266&quot;/&gt;&lt;property id=&quot;20309&quot; value=&quot;-1&quot;/&gt;&lt;/object&gt;&lt;object type=&quot;3&quot; unique_id=&quot;10016&quot;&gt;&lt;property id=&quot;20148&quot; value=&quot;5&quot;/&gt;&lt;property id=&quot;20300&quot; value=&quot;Slide 10 - &amp;quot;A. Title, Ownership, &amp;amp; Possession&amp;quot;&quot;/&gt;&lt;property id=&quot;20307&quot; value=&quot;267&quot;/&gt;&lt;property id=&quot;20309&quot; value=&quot;-1&quot;/&gt;&lt;/object&gt;&lt;object type=&quot;3&quot; unique_id=&quot;10017&quot;&gt;&lt;property id=&quot;20148&quot; value=&quot;5&quot;/&gt;&lt;property id=&quot;20300&quot; value=&quot;Slide 11 - &amp;quot;A. Title, Ownership, &amp;amp; Possession&amp;quot;&quot;/&gt;&lt;property id=&quot;20307&quot; value=&quot;261&quot;/&gt;&lt;property id=&quot;20309&quot; value=&quot;-1&quot;/&gt;&lt;/object&gt;&lt;object type=&quot;3&quot; unique_id=&quot;10099&quot;&gt;&lt;property id=&quot;20148&quot; value=&quot;5&quot;/&gt;&lt;property id=&quot;20300&quot; value=&quot;Slide 14 - &amp;quot;A. Title, Ownership, &amp;amp; Possession&amp;quot;&quot;/&gt;&lt;property id=&quot;20307&quot; value=&quot;270&quot;/&gt;&lt;property id=&quot;20309&quot; value=&quot;-1&quot;/&gt;&lt;/object&gt;&lt;object type=&quot;3&quot; unique_id=&quot;10298&quot;&gt;&lt;property id=&quot;20148&quot; value=&quot;5&quot;/&gt;&lt;property id=&quot;20300&quot; value=&quot;Slide 12 - &amp;quot;A. Title, Ownership, &amp;amp; Possession&amp;quot;&quot;/&gt;&lt;property id=&quot;20307&quot; value=&quot;272&quot;/&gt;&lt;property id=&quot;20309&quot; value=&quot;-1&quot;/&gt;&lt;/object&gt;&lt;object type=&quot;3&quot; unique_id=&quot;10299&quot;&gt;&lt;property id=&quot;20148&quot; value=&quot;5&quot;/&gt;&lt;property id=&quot;20300&quot; value=&quot;Slide 13 - &amp;quot;A. Title, Ownership, &amp;amp; Possession&amp;quot;&quot;/&gt;&lt;property id=&quot;20307&quot; value=&quot;273&quot;/&gt;&lt;property id=&quot;20309&quot; value=&quot;-1&quot;/&gt;&lt;/object&gt;&lt;object type=&quot;3&quot; unique_id=&quot;10300&quot;&gt;&lt;property id=&quot;20148&quot; value=&quot;5&quot;/&gt;&lt;property id=&quot;20300&quot; value=&quot;Slide 15 - &amp;quot;A. Title, Ownership, &amp;amp; Possession&amp;quot;&quot;/&gt;&lt;property id=&quot;20307&quot; value=&quot;274&quot;/&gt;&lt;property id=&quot;20309&quot; value=&quot;-1&quot;/&gt;&lt;/object&gt;&lt;object type=&quot;3&quot; unique_id=&quot;10301&quot;&gt;&lt;property id=&quot;20148&quot; value=&quot;5&quot;/&gt;&lt;property id=&quot;20300&quot; value=&quot;Slide 16 - &amp;quot;A. Title, Ownership, &amp;amp; Possession&amp;quot;&quot;/&gt;&lt;property id=&quot;20307&quot; value=&quot;275&quot;/&gt;&lt;property id=&quot;20309&quot; value=&quot;-1&quot;/&gt;&lt;/object&gt;&lt;object type=&quot;3&quot; unique_id=&quot;10302&quot;&gt;&lt;property id=&quot;20148&quot; value=&quot;5&quot;/&gt;&lt;property id=&quot;20300&quot; value=&quot;Slide 17 - &amp;quot;A. Title, Ownership, &amp;amp; Possession&amp;quot;&quot;/&gt;&lt;property id=&quot;20307&quot; value=&quot;276&quot;/&gt;&lt;property id=&quot;20309&quot; value=&quot;-1&quot;/&gt;&lt;/object&gt;&lt;object type=&quot;3&quot; unique_id=&quot;10303&quot;&gt;&lt;property id=&quot;20148&quot; value=&quot;5&quot;/&gt;&lt;property id=&quot;20300&quot; value=&quot;Slide 18 - &amp;quot;A. Title, Ownership, &amp;amp; Possession&amp;quot;&quot;/&gt;&lt;property id=&quot;20307&quot; value=&quot;277&quot;/&gt;&lt;property id=&quot;20309&quot; value=&quot;-1&quot;/&gt;&lt;/object&gt;&lt;object type=&quot;3&quot; unique_id=&quot;10304&quot;&gt;&lt;property id=&quot;20148&quot; value=&quot;5&quot;/&gt;&lt;property id=&quot;20300&quot; value=&quot;Slide 19 - &amp;quot;A. Title, Ownership, &amp;amp; Possession&amp;quot;&quot;/&gt;&lt;property id=&quot;20307&quot; value=&quot;278&quot;/&gt;&lt;property id=&quot;20309&quot; value=&quot;-1&quot;/&gt;&lt;/object&gt;&lt;object type=&quot;3&quot; unique_id=&quot;10305&quot;&gt;&lt;property id=&quot;20148&quot; value=&quot;5&quot;/&gt;&lt;property id=&quot;20300&quot; value=&quot;Slide 20 - &amp;quot;A. Title, Ownership, &amp;amp; Possession&amp;quot;&quot;/&gt;&lt;property id=&quot;20307&quot; value=&quot;279&quot;/&gt;&lt;property id=&quot;20309&quot; value=&quot;-1&quot;/&gt;&lt;/object&gt;&lt;object type=&quot;3&quot; unique_id=&quot;10306&quot;&gt;&lt;property id=&quot;20148&quot; value=&quot;5&quot;/&gt;&lt;property id=&quot;20300&quot; value=&quot;Slide 21 - &amp;quot;A. Title, Ownership, &amp;amp; Possession&amp;quot;&quot;/&gt;&lt;property id=&quot;20307&quot; value=&quot;280&quot;/&gt;&lt;property id=&quot;20309&quot; value=&quot;-1&quot;/&gt;&lt;/object&gt;&lt;object type=&quot;3&quot; unique_id=&quot;10415&quot;&gt;&lt;property id=&quot;20148&quot; value=&quot;5&quot;/&gt;&lt;property id=&quot;20300&quot; value=&quot;Slide 22 - &amp;quot;A. Title, Ownership, &amp;amp; Possession&amp;quot;&quot;/&gt;&lt;property id=&quot;20307&quot; value=&quot;281&quot;/&gt;&lt;property id=&quot;20309&quot; value=&quot;-1&quot;/&gt;&lt;/object&gt;&lt;object type=&quot;3&quot; unique_id=&quot;11583&quot;&gt;&lt;property id=&quot;20148&quot; value=&quot;5&quot;/&gt;&lt;property id=&quot;20300&quot; value=&quot;Slide 23 - &amp;quot;B. Written Transfer of Rights&amp;quot;&quot;/&gt;&lt;property id=&quot;20307&quot; value=&quot;298&quot;/&gt;&lt;property id=&quot;20309&quot; value=&quot;-1&quot;/&gt;&lt;/object&gt;&lt;object type=&quot;3&quot; unique_id=&quot;11584&quot;&gt;&lt;property id=&quot;20148&quot; value=&quot;5&quot;/&gt;&lt;property id=&quot;20300&quot; value=&quot;Slide 24 - &amp;quot;B. Written Transfer of Rights&amp;quot;&quot;/&gt;&lt;property id=&quot;20307&quot; value=&quot;299&quot;/&gt;&lt;property id=&quot;20309&quot; value=&quot;-1&quot;/&gt;&lt;/object&gt;&lt;object type=&quot;3&quot; unique_id=&quot;11586&quot;&gt;&lt;property id=&quot;20148&quot; value=&quot;5&quot;/&gt;&lt;property id=&quot;20300&quot; value=&quot;Slide 25 - &amp;quot;B. Written Transfer of Rights&amp;quot;&quot;/&gt;&lt;property id=&quot;20307&quot; value=&quot;302&quot;/&gt;&lt;property id=&quot;20309&quot; value=&quot;-1&quot;/&gt;&lt;/object&gt;&lt;object type=&quot;3&quot; unique_id=&quot;11587&quot;&gt;&lt;property id=&quot;20148&quot; value=&quot;5&quot;/&gt;&lt;property id=&quot;20300&quot; value=&quot;Slide 26 - &amp;quot;B. Written Transfer of Rights&amp;quot;&quot;/&gt;&lt;property id=&quot;20307&quot; value=&quot;303&quot;/&gt;&lt;property id=&quot;20309&quot; value=&quot;-1&quot;/&gt;&lt;/object&gt;&lt;object type=&quot;3&quot; unique_id=&quot;11588&quot;&gt;&lt;property id=&quot;20148&quot; value=&quot;5&quot;/&gt;&lt;property id=&quot;20300&quot; value=&quot;Slide 27 - &amp;quot;B. Written Transfer of Rights&amp;quot;&quot;/&gt;&lt;property id=&quot;20307&quot; value=&quot;304&quot;/&gt;&lt;property id=&quot;20309&quot; value=&quot;-1&quot;/&gt;&lt;/object&gt;&lt;object type=&quot;3&quot; unique_id=&quot;11589&quot;&gt;&lt;property id=&quot;20148&quot; value=&quot;5&quot;/&gt;&lt;property id=&quot;20300&quot; value=&quot;Slide 29 - &amp;quot;B. Written Transfer of Rights&amp;quot;&quot;/&gt;&lt;property id=&quot;20307&quot; value=&quot;301&quot;/&gt;&lt;property id=&quot;20309&quot; value=&quot;-1&quot;/&gt;&lt;/object&gt;&lt;object type=&quot;3&quot; unique_id=&quot;11795&quot;&gt;&lt;property id=&quot;20148&quot; value=&quot;5&quot;/&gt;&lt;property id=&quot;20300&quot; value=&quot;Slide 37 - &amp;quot;C. Unwritten Rights&amp;quot;&quot;/&gt;&lt;property id=&quot;20307&quot; value=&quot;306&quot;/&gt;&lt;property id=&quot;20309&quot; value=&quot;-1&quot;/&gt;&lt;/object&gt;&lt;object type=&quot;3&quot; unique_id=&quot;11796&quot;&gt;&lt;property id=&quot;20148&quot; value=&quot;5&quot;/&gt;&lt;property id=&quot;20300&quot; value=&quot;Slide 38 - &amp;quot;C. Unwritten Rights&amp;quot;&quot;/&gt;&lt;property id=&quot;20307&quot; value=&quot;307&quot;/&gt;&lt;property id=&quot;20309&quot; value=&quot;-1&quot;/&gt;&lt;/object&gt;&lt;object type=&quot;3&quot; unique_id=&quot;12009&quot;&gt;&lt;property id=&quot;20148&quot; value=&quot;5&quot;/&gt;&lt;property id=&quot;20300&quot; value=&quot;Slide 39 - &amp;quot;C. Unwritten Rights&amp;quot;&quot;/&gt;&lt;property id=&quot;20307&quot; value=&quot;308&quot;/&gt;&lt;property id=&quot;20309&quot; value=&quot;-1&quot;/&gt;&lt;/object&gt;&lt;object type=&quot;3&quot; unique_id=&quot;12010&quot;&gt;&lt;property id=&quot;20148&quot; value=&quot;5&quot;/&gt;&lt;property id=&quot;20300&quot; value=&quot;Slide 40 - &amp;quot;C. Unwritten Rights&amp;quot;&quot;/&gt;&lt;property id=&quot;20307&quot; value=&quot;309&quot;/&gt;&lt;property id=&quot;20309&quot; value=&quot;-1&quot;/&gt;&lt;/object&gt;&lt;object type=&quot;3&quot; unique_id=&quot;13631&quot;&gt;&lt;property id=&quot;20148&quot; value=&quot;5&quot;/&gt;&lt;property id=&quot;20300&quot; value=&quot;Slide 28 - &amp;quot;B. Written Transfer of Rights&amp;quot;&quot;/&gt;&lt;property id=&quot;20307&quot; value=&quot;315&quot;/&gt;&lt;property id=&quot;20309&quot; value=&quot;-1&quot;/&gt;&lt;/object&gt;&lt;object type=&quot;3&quot; unique_id=&quot;13632&quot;&gt;&lt;property id=&quot;20148&quot; value=&quot;5&quot;/&gt;&lt;property id=&quot;20300&quot; value=&quot;Slide 30 - &amp;quot;B. Written Transfer of Rights&amp;quot;&quot;/&gt;&lt;property id=&quot;20307&quot; value=&quot;316&quot;/&gt;&lt;property id=&quot;20309&quot; value=&quot;-1&quot;/&gt;&lt;/object&gt;&lt;object type=&quot;3&quot; unique_id=&quot;13633&quot;&gt;&lt;property id=&quot;20148&quot; value=&quot;5&quot;/&gt;&lt;property id=&quot;20300&quot; value=&quot;Slide 31 - &amp;quot;B. Written Transfer of Rights&amp;quot;&quot;/&gt;&lt;property id=&quot;20307&quot; value=&quot;317&quot;/&gt;&lt;property id=&quot;20309&quot; value=&quot;-1&quot;/&gt;&lt;/object&gt;&lt;object type=&quot;3&quot; unique_id=&quot;13634&quot;&gt;&lt;property id=&quot;20148&quot; value=&quot;5&quot;/&gt;&lt;property id=&quot;20300&quot; value=&quot;Slide 32 - &amp;quot;B. Written Transfer of Rights&amp;quot;&quot;/&gt;&lt;property id=&quot;20307&quot; value=&quot;318&quot;/&gt;&lt;property id=&quot;20309&quot; value=&quot;-1&quot;/&gt;&lt;/object&gt;&lt;object type=&quot;3&quot; unique_id=&quot;13635&quot;&gt;&lt;property id=&quot;20148&quot; value=&quot;5&quot;/&gt;&lt;property id=&quot;20300&quot; value=&quot;Slide 34 - &amp;quot;B. Written Transfer of Rights&amp;quot;&quot;/&gt;&lt;property id=&quot;20307&quot; value=&quot;320&quot;/&gt;&lt;property id=&quot;20309&quot; value=&quot;-1&quot;/&gt;&lt;/object&gt;&lt;object type=&quot;3&quot; unique_id=&quot;13636&quot;&gt;&lt;property id=&quot;20148&quot; value=&quot;5&quot;/&gt;&lt;property id=&quot;20300&quot; value=&quot;Slide 35 - &amp;quot;B. Written Transfer of Rights&amp;quot;&quot;/&gt;&lt;property id=&quot;20307&quot; value=&quot;319&quot;/&gt;&lt;property id=&quot;20309&quot; value=&quot;-1&quot;/&gt;&lt;/object&gt;&lt;object type=&quot;3&quot; unique_id=&quot;13873&quot;&gt;&lt;property id=&quot;20148&quot; value=&quot;5&quot;/&gt;&lt;property id=&quot;20300&quot; value=&quot;Slide 33 - &amp;quot;B. Written Transfer of Rights&amp;quot;&quot;/&gt;&lt;property id=&quot;20307&quot; value=&quot;321&quot;/&gt;&lt;property id=&quot;20309&quot; value=&quot;-1&quot;/&gt;&lt;/object&gt;&lt;object type=&quot;3&quot; unique_id=&quot;16928&quot;&gt;&lt;property id=&quot;20148&quot; value=&quot;5&quot;/&gt;&lt;property id=&quot;20300&quot; value=&quot;Slide 36 - &amp;quot;B. Written Transfer of Rights&amp;quot;&quot;/&gt;&lt;property id=&quot;20307&quot; value=&quot;322&quot;/&gt;&lt;property id=&quot;20309&quot; value=&quot;-1&quot;/&gt;&lt;/object&gt;&lt;object type=&quot;3&quot; unique_id=&quot;16929&quot;&gt;&lt;property id=&quot;20148&quot; value=&quot;5&quot;/&gt;&lt;property id=&quot;20300&quot; value=&quot;Slide 41 - &amp;quot;C. Unwritten Rights&amp;quot;&quot;/&gt;&lt;property id=&quot;20307&quot; value=&quot;324&quot;/&gt;&lt;property id=&quot;20309&quot; value=&quot;-1&quot;/&gt;&lt;/object&gt;&lt;object type=&quot;3&quot; unique_id=&quot;16930&quot;&gt;&lt;property id=&quot;20148&quot; value=&quot;5&quot;/&gt;&lt;property id=&quot;20300&quot; value=&quot;Slide 42 - &amp;quot;C. Unwritten Rights&amp;quot;&quot;/&gt;&lt;property id=&quot;20307&quot; value=&quot;374&quot;/&gt;&lt;property id=&quot;20309&quot; value=&quot;-1&quot;/&gt;&lt;/object&gt;&lt;object type=&quot;3&quot; unique_id=&quot;16931&quot;&gt;&lt;property id=&quot;20148&quot; value=&quot;5&quot;/&gt;&lt;property id=&quot;20300&quot; value=&quot;Slide 43 - &amp;quot;C. Unwritten Rights&amp;quot;&quot;/&gt;&lt;property id=&quot;20307&quot; value=&quot;325&quot;/&gt;&lt;property id=&quot;20309&quot; value=&quot;-1&quot;/&gt;&lt;/object&gt;&lt;object type=&quot;3&quot; unique_id=&quot;16932&quot;&gt;&lt;property id=&quot;20148&quot; value=&quot;5&quot;/&gt;&lt;property id=&quot;20300&quot; value=&quot;Slide 44 - &amp;quot;C. Unwritten Rights&amp;quot;&quot;/&gt;&lt;property id=&quot;20307&quot; value=&quot;328&quot;/&gt;&lt;property id=&quot;20309&quot; value=&quot;-1&quot;/&gt;&lt;/object&gt;&lt;object type=&quot;3&quot; unique_id=&quot;16933&quot;&gt;&lt;property id=&quot;20148&quot; value=&quot;5&quot;/&gt;&lt;property id=&quot;20300&quot; value=&quot;Slide 45 - &amp;quot;C. Unwritten Rights&amp;quot;&quot;/&gt;&lt;property id=&quot;20307&quot; value=&quot;329&quot;/&gt;&lt;property id=&quot;20309&quot; value=&quot;-1&quot;/&gt;&lt;/object&gt;&lt;object type=&quot;3&quot; unique_id=&quot;19598&quot;&gt;&lt;property id=&quot;20148&quot; value=&quot;5&quot;/&gt;&lt;property id=&quot;20300&quot; value=&quot;Slide 46 - &amp;quot;I. Some Legal Background&amp;quot;&quot;/&gt;&lt;property id=&quot;20307&quot; value=&quot;376&quot;/&gt;&lt;/object&gt;&lt;/object&gt;&lt;object type=&quot;10&quot; unique_id=&quot;12695&quot;&gt;&lt;object type=&quot;11&quot; unique_id=&quot;12696&quot;&gt;&lt;property id=&quot;20180&quot; value=&quot;1&quot;/&gt;&lt;property id=&quot;20181&quot; value=&quot;1&quot;/&gt;&lt;property id=&quot;20182&quot; value=&quot;0&quot;/&gt;&lt;property id=&quot;20183&quot; value=&quot;1&quot;/&gt;&lt;/object&gt;&lt;object type=&quot;12&quot; unique_id=&quot;12698&quot;&gt;&lt;/object&gt;&lt;object type=&quot;13&quot; unique_id=&quot;19172&quot;&gt;&lt;/object&gt;&lt;/object&gt;&lt;object type=&quot;4&quot; unique_id=&quot;12697&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81692D-29ED-47A0-BA49-DCF0BBADE986}&quot;/&gt;&lt;filename val=&quot;C:\Users\jmahun\AppData\Local\Temp\PR\data\asimages\{2281692D-29ED-47A0-BA49-DCF0BBADE986}.png&quot;/&gt;&lt;hasEffects val=&quot;1&quot;/&gt;&lt;left val=&quot;469.56&quot;/&gt;&lt;top val=&quot;96.72&quot;/&gt;&lt;width val=&quot;139.8&quot;/&gt;&lt;height val=&quot;130.2&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75F280-C28E-4C48-954B-5FB96228E1A6}&quot;/&gt;&lt;filename val=&quot;C:\Users\jmahun\AppData\Local\Temp\PR\data\asimages\{E975F280-C28E-4C48-954B-5FB96228E1A6}.png&quot;/&gt;&lt;hasEffects val=&quot;1&quot;/&gt;&lt;left val=&quot;132.72&quot;/&gt;&lt;top val=&quot;244.56&quot;/&gt;&lt;width val=&quot;223.92&quot;/&gt;&lt;height val=&quot;238.08&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E610A0-3BF1-4031-82CE-ABBD4DB9A151}&quot;/&gt;&lt;filename val=&quot;C:\Users\jmahun\AppData\Local\Temp\PR\data\asimages\{04E610A0-3BF1-4031-82CE-ABBD4DB9A151}.png&quot;/&gt;&lt;hasEffects val=&quot;1&quot;/&gt;&lt;left val=&quot;309.72&quot;/&gt;&lt;top val=&quot;207&quot;/&gt;&lt;width val=&quot;21.36&quot;/&gt;&lt;height val=&quot;153.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8603A0-15D9-476E-948D-ECB4D5D1EE12}&quot;/&gt;&lt;filename val=&quot;C:\Users\jmahun\AppData\Local\Temp\PR\data\asimages\{C48603A0-15D9-476E-948D-ECB4D5D1EE12}.png&quot;/&gt;&lt;hasEffects val=&quot;1&quot;/&gt;&lt;left val=&quot;237&quot;/&gt;&lt;top val=&quot;0.72&quot;/&gt;&lt;width val=&quot;433.92&quot;/&gt;&lt;height val=&quot;58.2&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4AA3DA-C778-44A0-9A65-243E5199C57D}&quot;/&gt;&lt;filename val=&quot;C:\Users\jmahun\AppData\Local\Temp\PR\data\asimages\{944AA3DA-C778-44A0-9A65-243E5199C57D}.png&quot;/&gt;&lt;hasEffects val=&quot;1&quot;/&gt;&lt;left val=&quot;309.72&quot;/&gt;&lt;top val=&quot;207&quot;/&gt;&lt;width val=&quot;21.36&quot;/&gt;&lt;height val=&quot;153.36&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7CA5B0-4AF9-4B4E-8E0D-FAECDBA86880}&quot;/&gt;&lt;filename val=&quot;C:\Users\jmahun\AppData\Local\Temp\PR\data\asimages\{1A7CA5B0-4AF9-4B4E-8E0D-FAECDBA86880}.png&quot;/&gt;&lt;hasEffects val=&quot;1&quot;/&gt;&lt;left val=&quot;309.72&quot;/&gt;&lt;top val=&quot;207&quot;/&gt;&lt;width val=&quot;21.36&quot;/&gt;&lt;height val=&quot;153.36&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516DF2-1758-4EC3-942D-9DE8E9F122C2}&quot;/&gt;&lt;filename val=&quot;C:\Users\jmahun\AppData\Local\Temp\PR\data\asimages\{57516DF2-1758-4EC3-942D-9DE8E9F122C2}.png&quot;/&gt;&lt;hasEffects val=&quot;1&quot;/&gt;&lt;left val=&quot;309.72&quot;/&gt;&lt;top val=&quot;207&quot;/&gt;&lt;width val=&quot;21.36&quot;/&gt;&lt;height val=&quot;153.36&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E610A0-3BF1-4031-82CE-ABBD4DB9A151}&quot;/&gt;&lt;filename val=&quot;C:\Users\jmahun\AppData\Local\Temp\PR\data\asimages\{04E610A0-3BF1-4031-82CE-ABBD4DB9A151}.png&quot;/&gt;&lt;hasEffects val=&quot;1&quot;/&gt;&lt;left val=&quot;309.72&quot;/&gt;&lt;top val=&quot;207&quot;/&gt;&lt;width val=&quot;21.36&quot;/&gt;&lt;height val=&quot;153.36&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E610A0-3BF1-4031-82CE-ABBD4DB9A151}&quot;/&gt;&lt;filename val=&quot;C:\Users\jmahun\AppData\Local\Temp\PR\data\asimages\{04E610A0-3BF1-4031-82CE-ABBD4DB9A151}.png&quot;/&gt;&lt;hasEffects val=&quot;1&quot;/&gt;&lt;left val=&quot;309.72&quot;/&gt;&lt;top val=&quot;207&quot;/&gt;&lt;width val=&quot;21.36&quot;/&gt;&lt;height val=&quot;153.36&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E610A0-3BF1-4031-82CE-ABBD4DB9A151}&quot;/&gt;&lt;filename val=&quot;C:\Users\jmahun\AppData\Local\Temp\PR\data\asimages\{04E610A0-3BF1-4031-82CE-ABBD4DB9A151}.png&quot;/&gt;&lt;hasEffects val=&quot;1&quot;/&gt;&lt;left val=&quot;309.72&quot;/&gt;&lt;top val=&quot;207&quot;/&gt;&lt;width val=&quot;21.36&quot;/&gt;&lt;height val=&quot;153.36&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E610A0-3BF1-4031-82CE-ABBD4DB9A151}&quot;/&gt;&lt;filename val=&quot;C:\Users\jmahun\AppData\Local\Temp\PR\data\asimages\{04E610A0-3BF1-4031-82CE-ABBD4DB9A151}.png&quot;/&gt;&lt;hasEffects val=&quot;1&quot;/&gt;&lt;left val=&quot;309.72&quot;/&gt;&lt;top val=&quot;207&quot;/&gt;&lt;width val=&quot;21.36&quot;/&gt;&lt;height val=&quot;153.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CE7150-85CA-4557-A1B4-F56A7AF91635}&quot;/&gt;&lt;filename val=&quot;C:\Users\jmahun\AppData\Local\Temp\PR\data\asimages\{87CE7150-85CA-4557-A1B4-F56A7AF91635}.png&quot;/&gt;&lt;hasEffects val=&quot;1&quot;/&gt;&lt;left val=&quot;251.28&quot;/&gt;&lt;top val=&quot;3.72&quot;/&gt;&lt;width val=&quot;397.8&quot;/&gt;&lt;height val=&quot;41.6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8603A0-15D9-476E-948D-ECB4D5D1EE12}&quot;/&gt;&lt;filename val=&quot;C:\Users\jmahun\AppData\Local\Temp\PR\data\asimages\{C48603A0-15D9-476E-948D-ECB4D5D1EE12}.png&quot;/&gt;&lt;hasEffects val=&quot;1&quot;/&gt;&lt;left val=&quot;237&quot;/&gt;&lt;top val=&quot;0.72&quot;/&gt;&lt;width val=&quot;433.92&quot;/&gt;&lt;height val=&quot;58.2&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CE7150-85CA-4557-A1B4-F56A7AF91635}&quot;/&gt;&lt;filename val=&quot;C:\Users\jmahun\AppData\Local\Temp\PR\data\asimages\{87CE7150-85CA-4557-A1B4-F56A7AF91635}.png&quot;/&gt;&lt;hasEffects val=&quot;1&quot;/&gt;&lt;left val=&quot;251.28&quot;/&gt;&lt;top val=&quot;3.72&quot;/&gt;&lt;width val=&quot;397.8&quot;/&gt;&lt;height val=&quot;41.64&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CE7150-85CA-4557-A1B4-F56A7AF91635}&quot;/&gt;&lt;filename val=&quot;C:\Users\jmahun\AppData\Local\Temp\PR\data\asimages\{87CE7150-85CA-4557-A1B4-F56A7AF91635}.png&quot;/&gt;&lt;hasEffects val=&quot;1&quot;/&gt;&lt;left val=&quot;251.28&quot;/&gt;&lt;top val=&quot;3.72&quot;/&gt;&lt;width val=&quot;397.8&quot;/&gt;&lt;height val=&quot;41.64&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8EC40A-6719-42DA-A34B-9F4C66586C31}&quot;/&gt;&lt;filename val=&quot;C:\Users\jmahun\AppData\Local\Temp\PR\data\asimages\{F48EC40A-6719-42DA-A34B-9F4C66586C31}.png&quot;/&gt;&lt;hasEffects val=&quot;1&quot;/&gt;&lt;left val=&quot;154.56&quot;/&gt;&lt;top val=&quot;395.28&quot;/&gt;&lt;width val=&quot;122.28&quot;/&gt;&lt;height val=&quot;39.12&quot;/&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50">
      <a:dk1>
        <a:sysClr val="windowText" lastClr="000000"/>
      </a:dk1>
      <a:lt1>
        <a:sysClr val="window" lastClr="FFFFFF"/>
      </a:lt1>
      <a:dk2>
        <a:srgbClr val="696464"/>
      </a:dk2>
      <a:lt2>
        <a:srgbClr val="E9E5DC"/>
      </a:lt2>
      <a:accent1>
        <a:srgbClr val="664C00"/>
      </a:accent1>
      <a:accent2>
        <a:srgbClr val="997200"/>
      </a:accent2>
      <a:accent3>
        <a:srgbClr val="A28E6A"/>
      </a:accent3>
      <a:accent4>
        <a:srgbClr val="956251"/>
      </a:accent4>
      <a:accent5>
        <a:srgbClr val="918485"/>
      </a:accent5>
      <a:accent6>
        <a:srgbClr val="855D5D"/>
      </a:accent6>
      <a:hlink>
        <a:srgbClr val="CC9900"/>
      </a:hlink>
      <a:folHlink>
        <a:srgbClr val="96A9A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usti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5885</TotalTime>
  <Words>4870</Words>
  <Application>Microsoft Office PowerPoint</Application>
  <PresentationFormat>On-screen Show (4:3)</PresentationFormat>
  <Paragraphs>853</Paragraphs>
  <Slides>70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Americana XBd BT</vt:lpstr>
      <vt:lpstr>Arial</vt:lpstr>
      <vt:lpstr>Brush Script MT</vt:lpstr>
      <vt:lpstr>Calibri</vt:lpstr>
      <vt:lpstr>Candara</vt:lpstr>
      <vt:lpstr>Georgia</vt:lpstr>
      <vt:lpstr>Wingdings 2</vt:lpstr>
      <vt:lpstr>Austin</vt:lpstr>
      <vt:lpstr>1_Austin</vt:lpstr>
      <vt:lpstr>Principles of Adverse Possession</vt:lpstr>
      <vt:lpstr>PowerPoint Presentation</vt:lpstr>
      <vt:lpstr>I. Some Legal Background</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A. Title, Ownership, &amp; Possession</vt:lpstr>
      <vt:lpstr>B. Written Transfer of Rights</vt:lpstr>
      <vt:lpstr>B. Written Transfer of Rights</vt:lpstr>
      <vt:lpstr>II. Unwritten Rights</vt:lpstr>
      <vt:lpstr>A. General</vt:lpstr>
      <vt:lpstr>A. General</vt:lpstr>
      <vt:lpstr>A. General</vt:lpstr>
      <vt:lpstr>A. General</vt:lpstr>
      <vt:lpstr>A. General</vt:lpstr>
      <vt:lpstr>A. General</vt:lpstr>
      <vt:lpstr>A. General</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B. Adverse Possession</vt:lpstr>
      <vt:lpstr>C. Prescription</vt:lpstr>
      <vt:lpstr>C. Prescription</vt:lpstr>
      <vt:lpstr>C. Prescription</vt:lpstr>
      <vt:lpstr>C. Prescription</vt:lpstr>
      <vt:lpstr>D. The Surveyor and Unwritten Rights</vt:lpstr>
      <vt:lpstr>D. The Surveyor and Unwritten Rights</vt:lpstr>
      <vt:lpstr>D. The Surveyor and Unwritten Rights</vt:lpstr>
      <vt:lpstr>D. The Surveyor and Unwritten Rights</vt:lpstr>
      <vt:lpstr>D. The Surveyor and Unwritten Rights</vt:lpstr>
      <vt:lpstr>D. The Surveyor and Unwritten Rights</vt:lpstr>
      <vt:lpstr>D. The Surveyor and Unwritten Rights</vt:lpstr>
      <vt:lpstr>D. The Surveyor and Unwritten Rights</vt:lpstr>
      <vt:lpstr>D. The Surveyor and Unwritten Rights</vt:lpstr>
      <vt:lpstr>Summary</vt:lpstr>
      <vt:lpstr>PowerPoint Presentation</vt:lpstr>
      <vt:lpstr>PowerPoint Presentation</vt:lpstr>
      <vt:lpstr>II. Unwritten Rights</vt:lpstr>
    </vt:vector>
  </TitlesOfParts>
  <Company>Madison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Rights and Interests in Land</dc:title>
  <dc:creator>Gerald W Mahun</dc:creator>
  <cp:lastModifiedBy>Jerry Mahun</cp:lastModifiedBy>
  <cp:revision>280</cp:revision>
  <cp:lastPrinted>2025-01-10T17:26:41Z</cp:lastPrinted>
  <dcterms:created xsi:type="dcterms:W3CDTF">2011-09-16T17:05:07Z</dcterms:created>
  <dcterms:modified xsi:type="dcterms:W3CDTF">2025-01-24T19:26:10Z</dcterms:modified>
</cp:coreProperties>
</file>