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3"/>
  </p:notesMasterIdLst>
  <p:sldIdLst>
    <p:sldId id="330" r:id="rId2"/>
    <p:sldId id="261" r:id="rId3"/>
    <p:sldId id="297" r:id="rId4"/>
    <p:sldId id="296" r:id="rId5"/>
    <p:sldId id="262" r:id="rId6"/>
    <p:sldId id="337" r:id="rId7"/>
    <p:sldId id="268" r:id="rId8"/>
    <p:sldId id="321" r:id="rId9"/>
    <p:sldId id="264" r:id="rId10"/>
    <p:sldId id="263" r:id="rId11"/>
    <p:sldId id="269" r:id="rId12"/>
    <p:sldId id="270" r:id="rId13"/>
    <p:sldId id="322" r:id="rId14"/>
    <p:sldId id="298" r:id="rId15"/>
    <p:sldId id="323" r:id="rId16"/>
    <p:sldId id="303" r:id="rId17"/>
    <p:sldId id="324" r:id="rId18"/>
    <p:sldId id="304" r:id="rId19"/>
    <p:sldId id="314" r:id="rId20"/>
    <p:sldId id="316" r:id="rId21"/>
    <p:sldId id="287" r:id="rId22"/>
    <p:sldId id="300" r:id="rId23"/>
    <p:sldId id="302" r:id="rId24"/>
    <p:sldId id="306" r:id="rId25"/>
    <p:sldId id="288" r:id="rId26"/>
    <p:sldId id="305" r:id="rId27"/>
    <p:sldId id="312" r:id="rId28"/>
    <p:sldId id="307" r:id="rId29"/>
    <p:sldId id="308" r:id="rId30"/>
    <p:sldId id="311" r:id="rId31"/>
    <p:sldId id="310" r:id="rId32"/>
    <p:sldId id="313" r:id="rId33"/>
    <p:sldId id="309" r:id="rId34"/>
    <p:sldId id="317" r:id="rId35"/>
    <p:sldId id="318" r:id="rId36"/>
    <p:sldId id="319" r:id="rId37"/>
    <p:sldId id="320" r:id="rId38"/>
    <p:sldId id="280" r:id="rId39"/>
    <p:sldId id="325" r:id="rId40"/>
    <p:sldId id="326" r:id="rId41"/>
    <p:sldId id="327" r:id="rId42"/>
    <p:sldId id="281" r:id="rId43"/>
    <p:sldId id="289" r:id="rId44"/>
    <p:sldId id="329" r:id="rId45"/>
    <p:sldId id="332" r:id="rId46"/>
    <p:sldId id="333" r:id="rId47"/>
    <p:sldId id="331" r:id="rId48"/>
    <p:sldId id="328" r:id="rId49"/>
    <p:sldId id="290" r:id="rId50"/>
    <p:sldId id="285" r:id="rId51"/>
    <p:sldId id="292" r:id="rId52"/>
    <p:sldId id="336" r:id="rId53"/>
    <p:sldId id="339" r:id="rId54"/>
    <p:sldId id="335" r:id="rId55"/>
    <p:sldId id="334" r:id="rId56"/>
    <p:sldId id="266" r:id="rId57"/>
    <p:sldId id="293" r:id="rId58"/>
    <p:sldId id="340" r:id="rId59"/>
    <p:sldId id="347" r:id="rId60"/>
    <p:sldId id="341" r:id="rId61"/>
    <p:sldId id="348" r:id="rId62"/>
    <p:sldId id="342" r:id="rId63"/>
    <p:sldId id="349" r:id="rId64"/>
    <p:sldId id="343" r:id="rId65"/>
    <p:sldId id="350" r:id="rId66"/>
    <p:sldId id="344" r:id="rId67"/>
    <p:sldId id="351" r:id="rId68"/>
    <p:sldId id="346" r:id="rId69"/>
    <p:sldId id="352" r:id="rId70"/>
    <p:sldId id="345" r:id="rId71"/>
    <p:sldId id="353" r:id="rId7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E59F"/>
    <a:srgbClr val="008000"/>
    <a:srgbClr val="0033CC"/>
    <a:srgbClr val="336699"/>
    <a:srgbClr val="0066CC"/>
    <a:srgbClr val="0077D0"/>
    <a:srgbClr val="0099FF"/>
    <a:srgbClr val="0000FF"/>
    <a:srgbClr val="663300"/>
    <a:srgbClr val="FF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2" autoAdjust="0"/>
    <p:restoredTop sz="94716" autoAdjust="0"/>
  </p:normalViewPr>
  <p:slideViewPr>
    <p:cSldViewPr snapToGrid="0">
      <p:cViewPr varScale="1">
        <p:scale>
          <a:sx n="68" d="100"/>
          <a:sy n="68" d="100"/>
        </p:scale>
        <p:origin x="264" y="32"/>
      </p:cViewPr>
      <p:guideLst/>
    </p:cSldViewPr>
  </p:slideViewPr>
  <p:notesTextViewPr>
    <p:cViewPr>
      <p:scale>
        <a:sx n="1" d="1"/>
        <a:sy n="1" d="1"/>
      </p:scale>
      <p:origin x="0" y="0"/>
    </p:cViewPr>
  </p:notesTextViewPr>
  <p:sorterViewPr>
    <p:cViewPr>
      <p:scale>
        <a:sx n="100" d="100"/>
        <a:sy n="100" d="100"/>
      </p:scale>
      <p:origin x="0" y="-2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7EBE1FA7-08B0-4CBD-8F1F-1A7D63C5BA25}" type="datetimeFigureOut">
              <a:rPr lang="en-US" smtClean="0"/>
              <a:t>1/24/2025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9B51ADC0-05A6-4D6C-8DEE-3984B42B1AE1}" type="slidenum">
              <a:rPr lang="en-US" smtClean="0"/>
              <a:t>‹#›</a:t>
            </a:fld>
            <a:endParaRPr lang="en-US"/>
          </a:p>
        </p:txBody>
      </p:sp>
    </p:spTree>
    <p:extLst>
      <p:ext uri="{BB962C8B-B14F-4D97-AF65-F5344CB8AC3E}">
        <p14:creationId xmlns:p14="http://schemas.microsoft.com/office/powerpoint/2010/main" val="1218109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A37D0-CFED-5534-B9DE-9131B2247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A6E3D-5944-788E-3592-86CE1AF6C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545D9-B571-483E-AE49-A804E65B4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00CBD0-35CE-9988-66EE-FE630CE338ED}"/>
              </a:ext>
            </a:extLst>
          </p:cNvPr>
          <p:cNvSpPr>
            <a:spLocks noGrp="1"/>
          </p:cNvSpPr>
          <p:nvPr>
            <p:ph type="sldNum" sz="quarter" idx="5"/>
          </p:nvPr>
        </p:nvSpPr>
        <p:spPr/>
        <p:txBody>
          <a:bodyPr/>
          <a:lstStyle/>
          <a:p>
            <a:fld id="{9B51ADC0-05A6-4D6C-8DEE-3984B42B1AE1}" type="slidenum">
              <a:rPr lang="en-US" smtClean="0"/>
              <a:t>6</a:t>
            </a:fld>
            <a:endParaRPr lang="en-US"/>
          </a:p>
        </p:txBody>
      </p:sp>
    </p:spTree>
    <p:extLst>
      <p:ext uri="{BB962C8B-B14F-4D97-AF65-F5344CB8AC3E}">
        <p14:creationId xmlns:p14="http://schemas.microsoft.com/office/powerpoint/2010/main" val="280894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1D323-5869-9994-B7FD-73C4BB0AA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6F251-0246-72C7-3710-ACDD8E96C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D0C35-4D59-CEDA-03E3-71D65C75D7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8BF756-9EAC-F33F-9BD0-B890A5E4133B}"/>
              </a:ext>
            </a:extLst>
          </p:cNvPr>
          <p:cNvSpPr>
            <a:spLocks noGrp="1"/>
          </p:cNvSpPr>
          <p:nvPr>
            <p:ph type="sldNum" sz="quarter" idx="5"/>
          </p:nvPr>
        </p:nvSpPr>
        <p:spPr/>
        <p:txBody>
          <a:bodyPr/>
          <a:lstStyle/>
          <a:p>
            <a:fld id="{9B51ADC0-05A6-4D6C-8DEE-3984B42B1AE1}" type="slidenum">
              <a:rPr lang="en-US" smtClean="0"/>
              <a:t>8</a:t>
            </a:fld>
            <a:endParaRPr lang="en-US"/>
          </a:p>
        </p:txBody>
      </p:sp>
    </p:spTree>
    <p:extLst>
      <p:ext uri="{BB962C8B-B14F-4D97-AF65-F5344CB8AC3E}">
        <p14:creationId xmlns:p14="http://schemas.microsoft.com/office/powerpoint/2010/main" val="269476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1ADC0-05A6-4D6C-8DEE-3984B42B1AE1}" type="slidenum">
              <a:rPr lang="en-US" smtClean="0"/>
              <a:t>10</a:t>
            </a:fld>
            <a:endParaRPr lang="en-US"/>
          </a:p>
        </p:txBody>
      </p:sp>
    </p:spTree>
    <p:extLst>
      <p:ext uri="{BB962C8B-B14F-4D97-AF65-F5344CB8AC3E}">
        <p14:creationId xmlns:p14="http://schemas.microsoft.com/office/powerpoint/2010/main" val="2262926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1ADC0-05A6-4D6C-8DEE-3984B42B1AE1}" type="slidenum">
              <a:rPr lang="en-US" smtClean="0"/>
              <a:t>22</a:t>
            </a:fld>
            <a:endParaRPr lang="en-US"/>
          </a:p>
        </p:txBody>
      </p:sp>
    </p:spTree>
    <p:extLst>
      <p:ext uri="{BB962C8B-B14F-4D97-AF65-F5344CB8AC3E}">
        <p14:creationId xmlns:p14="http://schemas.microsoft.com/office/powerpoint/2010/main" val="64545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CAC2-C6CC-D70B-AB23-43A5625EB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99111-AF40-6AB5-0052-497C0F4C9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6CC17-915A-16F5-C221-015060F08C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EE5DFD-D926-72A3-03B6-47519465DC9E}"/>
              </a:ext>
            </a:extLst>
          </p:cNvPr>
          <p:cNvSpPr>
            <a:spLocks noGrp="1"/>
          </p:cNvSpPr>
          <p:nvPr>
            <p:ph type="sldNum" sz="quarter" idx="5"/>
          </p:nvPr>
        </p:nvSpPr>
        <p:spPr/>
        <p:txBody>
          <a:bodyPr/>
          <a:lstStyle/>
          <a:p>
            <a:fld id="{9B51ADC0-05A6-4D6C-8DEE-3984B42B1AE1}" type="slidenum">
              <a:rPr lang="en-US" smtClean="0"/>
              <a:t>23</a:t>
            </a:fld>
            <a:endParaRPr lang="en-US"/>
          </a:p>
        </p:txBody>
      </p:sp>
    </p:spTree>
    <p:extLst>
      <p:ext uri="{BB962C8B-B14F-4D97-AF65-F5344CB8AC3E}">
        <p14:creationId xmlns:p14="http://schemas.microsoft.com/office/powerpoint/2010/main" val="2784729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A1EF0-C60A-A56B-BABB-5492DB5E1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0B3F5-1433-E3BF-E523-331657843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D6925-E010-2E87-BDC7-177AF50B2A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1F4FDD-E992-0513-6872-44B64F3465AC}"/>
              </a:ext>
            </a:extLst>
          </p:cNvPr>
          <p:cNvSpPr>
            <a:spLocks noGrp="1"/>
          </p:cNvSpPr>
          <p:nvPr>
            <p:ph type="sldNum" sz="quarter" idx="5"/>
          </p:nvPr>
        </p:nvSpPr>
        <p:spPr/>
        <p:txBody>
          <a:bodyPr/>
          <a:lstStyle/>
          <a:p>
            <a:fld id="{9B51ADC0-05A6-4D6C-8DEE-3984B42B1AE1}" type="slidenum">
              <a:rPr lang="en-US" smtClean="0"/>
              <a:t>24</a:t>
            </a:fld>
            <a:endParaRPr lang="en-US"/>
          </a:p>
        </p:txBody>
      </p:sp>
    </p:spTree>
    <p:extLst>
      <p:ext uri="{BB962C8B-B14F-4D97-AF65-F5344CB8AC3E}">
        <p14:creationId xmlns:p14="http://schemas.microsoft.com/office/powerpoint/2010/main" val="361187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1ADC0-05A6-4D6C-8DEE-3984B42B1AE1}" type="slidenum">
              <a:rPr lang="en-US" smtClean="0"/>
              <a:t>25</a:t>
            </a:fld>
            <a:endParaRPr lang="en-US"/>
          </a:p>
        </p:txBody>
      </p:sp>
    </p:spTree>
    <p:extLst>
      <p:ext uri="{BB962C8B-B14F-4D97-AF65-F5344CB8AC3E}">
        <p14:creationId xmlns:p14="http://schemas.microsoft.com/office/powerpoint/2010/main" val="211716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1ADC0-05A6-4D6C-8DEE-3984B42B1AE1}" type="slidenum">
              <a:rPr lang="en-US" smtClean="0"/>
              <a:t>28</a:t>
            </a:fld>
            <a:endParaRPr lang="en-US"/>
          </a:p>
        </p:txBody>
      </p:sp>
    </p:spTree>
    <p:extLst>
      <p:ext uri="{BB962C8B-B14F-4D97-AF65-F5344CB8AC3E}">
        <p14:creationId xmlns:p14="http://schemas.microsoft.com/office/powerpoint/2010/main" val="92943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51ADC0-05A6-4D6C-8DEE-3984B42B1AE1}" type="slidenum">
              <a:rPr lang="en-US" smtClean="0"/>
              <a:t>54</a:t>
            </a:fld>
            <a:endParaRPr lang="en-US"/>
          </a:p>
        </p:txBody>
      </p:sp>
    </p:spTree>
    <p:extLst>
      <p:ext uri="{BB962C8B-B14F-4D97-AF65-F5344CB8AC3E}">
        <p14:creationId xmlns:p14="http://schemas.microsoft.com/office/powerpoint/2010/main" val="3562365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pattFill prst="wdDnDiag">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136699"/>
            <a:ext cx="8361229" cy="2098226"/>
          </a:xfrm>
        </p:spPr>
        <p:txBody>
          <a:bodyPr anchor="b">
            <a:noAutofit/>
          </a:bodyPr>
          <a:lstStyle>
            <a:lvl1pPr algn="ctr">
              <a:defRPr sz="48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841772" y="3343438"/>
            <a:ext cx="8638161" cy="2950359"/>
          </a:xfrm>
        </p:spPr>
        <p:txBody>
          <a:bodyPr anchor="t">
            <a:normAutofit/>
          </a:bodyPr>
          <a:lstStyle>
            <a:lvl1pPr marL="0" indent="0" algn="ctr">
              <a:lnSpc>
                <a:spcPct val="112000"/>
              </a:lnSpc>
              <a:spcBef>
                <a:spcPts val="0"/>
              </a:spcBef>
              <a:spcAft>
                <a:spcPts val="0"/>
              </a:spcAft>
              <a:buNone/>
              <a:defRPr sz="3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fld id="{87DE6118-2437-4B30-8E3C-4D2BE6020583}" type="datetimeFigureOut">
              <a:rPr lang="en-US" dirty="0"/>
              <a:pPr/>
              <a:t>1/24/2025</a:t>
            </a:fld>
            <a:endParaRPr lang="en-US" dirty="0"/>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a:prstGeom prst="rect">
            <a:avLst/>
          </a:prstGeom>
        </p:spPr>
        <p:txBody>
          <a:bodyPr/>
          <a:lstStyle>
            <a:lvl1pPr>
              <a:defRPr baseline="0">
                <a:solidFill>
                  <a:schemeClr val="tx2"/>
                </a:solidFill>
              </a:defRPr>
            </a:lvl1pPr>
          </a:lstStyle>
          <a:p>
            <a:fld id="{69E57DC2-970A-4B3E-BB1C-7A09969E49DF}" type="slidenum">
              <a:rPr lang="en-US" dirty="0"/>
              <a:pPr/>
              <a:t>‹#›</a:t>
            </a:fld>
            <a:endParaRPr lang="en-US" dirty="0"/>
          </a:p>
        </p:txBody>
      </p:sp>
      <p:sp>
        <p:nvSpPr>
          <p:cNvPr id="11" name="Freeform 6"/>
          <p:cNvSpPr/>
          <p:nvPr/>
        </p:nvSpPr>
        <p:spPr bwMode="auto">
          <a:xfrm>
            <a:off x="9293343" y="3358810"/>
            <a:ext cx="2456260" cy="3306366"/>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0">
            <a:noFill/>
            <a:prstDash val="solid"/>
            <a:round/>
            <a:headEnd/>
            <a:tailEnd/>
          </a:ln>
          <a:scene3d>
            <a:camera prst="orthographicFront"/>
            <a:lightRig rig="threePt" dir="t"/>
          </a:scene3d>
          <a:sp3d>
            <a:bevelT/>
          </a:sp3d>
        </p:spPr>
      </p:sp>
      <p:sp>
        <p:nvSpPr>
          <p:cNvPr id="14" name="Freeform 6"/>
          <p:cNvSpPr>
            <a:spLocks noChangeAspect="1"/>
          </p:cNvSpPr>
          <p:nvPr/>
        </p:nvSpPr>
        <p:spPr bwMode="auto">
          <a:xfrm flipH="1" flipV="1">
            <a:off x="208110" y="160810"/>
            <a:ext cx="2456751" cy="3306366"/>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gradFill flip="none" rotWithShape="1">
            <a:gsLst>
              <a:gs pos="0">
                <a:schemeClr val="bg1">
                  <a:lumMod val="85000"/>
                </a:schemeClr>
              </a:gs>
              <a:gs pos="60000">
                <a:schemeClr val="accent4">
                  <a:lumMod val="95000"/>
                  <a:lumOff val="5000"/>
                </a:schemeClr>
              </a:gs>
              <a:gs pos="100000">
                <a:srgbClr val="00B050"/>
              </a:gs>
            </a:gsLst>
            <a:path path="circle">
              <a:fillToRect l="50000" t="50000" r="50000" b="50000"/>
            </a:path>
            <a:tileRect/>
          </a:gradFill>
          <a:ln w="0">
            <a:noFill/>
            <a:prstDash val="solid"/>
            <a:round/>
            <a:headEnd/>
            <a:tailEnd/>
          </a:ln>
          <a:scene3d>
            <a:camera prst="orthographicFront"/>
            <a:lightRig rig="threePt" dir="t"/>
          </a:scene3d>
          <a:sp3d>
            <a:bevelT/>
          </a:sp3d>
        </p:spPr>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601200" cy="548640"/>
          </a:xfrm>
        </p:spPr>
        <p:txBody>
          <a:bodyPr>
            <a:normAutofit/>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1371600" y="1143000"/>
            <a:ext cx="10058400" cy="5257800"/>
          </a:xfrm>
        </p:spPr>
        <p:txBody>
          <a:bodyPr/>
          <a:lstStyle>
            <a:lvl1pPr marL="0" indent="0">
              <a:buNone/>
              <a:defRPr lang="en-US" dirty="0"/>
            </a:lvl1pPr>
            <a:lvl2pPr marL="397764" indent="0">
              <a:buNone/>
              <a:defRPr lang="en-US" dirty="0"/>
            </a:lvl2pPr>
            <a:lvl3pPr marL="740664" indent="0">
              <a:buNone/>
              <a:defRPr lang="en-US" dirty="0"/>
            </a:lvl3pPr>
            <a:lvl4pPr marL="1083564" indent="0">
              <a:buNone/>
              <a:defRPr lang="en-US" dirty="0"/>
            </a:lvl4pPr>
            <a:lvl5pPr marL="1426464" indent="0">
              <a:buFont typeface="Arial" panose="020B0604020202020204" pitchFamily="34" charset="0"/>
              <a:buNone/>
              <a:defRPr lang="en-US" i="0" dirty="0"/>
            </a:lvl5pPr>
            <a:lvl6pPr marL="1769364" indent="0">
              <a:buNone/>
              <a:defRPr sz="1800" i="0"/>
            </a:lvl6pPr>
            <a:lvl7pPr marL="2112264" indent="0">
              <a:buNone/>
              <a:defRPr sz="18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a:p>
            <a:pPr lvl="6"/>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72737" y="6453386"/>
            <a:ext cx="1596292" cy="404614"/>
          </a:xfrm>
          <a:prstGeom prst="rect">
            <a:avLst/>
          </a:prstGeom>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_bias">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601200" cy="548640"/>
          </a:xfrm>
        </p:spPr>
        <p:txBody>
          <a:bodyPr>
            <a:normAutofit/>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1371600" y="1143000"/>
            <a:ext cx="7366000" cy="5257800"/>
          </a:xfrm>
        </p:spPr>
        <p:txBody>
          <a:bodyPr/>
          <a:lstStyle>
            <a:lvl1pPr marL="0" indent="0">
              <a:buNone/>
              <a:defRPr lang="en-US" dirty="0"/>
            </a:lvl1pPr>
            <a:lvl2pPr marL="397764" indent="0">
              <a:buNone/>
              <a:defRPr lang="en-US" dirty="0"/>
            </a:lvl2pPr>
            <a:lvl3pPr marL="740664" indent="0">
              <a:buNone/>
              <a:defRPr lang="en-US" dirty="0"/>
            </a:lvl3pPr>
            <a:lvl4pPr marL="1083564" indent="0">
              <a:buNone/>
              <a:defRPr lang="en-US" dirty="0"/>
            </a:lvl4pPr>
            <a:lvl5pPr marL="1426464" indent="0">
              <a:buFont typeface="Arial" panose="020B0604020202020204" pitchFamily="34" charset="0"/>
              <a:buNone/>
              <a:defRPr lang="en-US" i="0" dirty="0"/>
            </a:lvl5pPr>
            <a:lvl6pPr marL="1769364" indent="0">
              <a:buNone/>
              <a:defRPr sz="1800" i="0"/>
            </a:lvl6pPr>
            <a:lvl7pPr marL="2112264" indent="0">
              <a:buNone/>
              <a:defRPr sz="1800"/>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a:p>
            <a:pPr lvl="6"/>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72737" y="6453386"/>
            <a:ext cx="1596292" cy="404614"/>
          </a:xfrm>
          <a:prstGeom prst="rect">
            <a:avLst/>
          </a:prstGeom>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82607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Left">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601200" cy="548640"/>
          </a:xfrm>
        </p:spPr>
        <p:txBody>
          <a:bodyPr>
            <a:normAutofit/>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1371600" y="1143000"/>
            <a:ext cx="4800600" cy="5257800"/>
          </a:xfrm>
        </p:spPr>
        <p:txBody>
          <a:bodyPr/>
          <a:lstStyle>
            <a:lvl1pPr marL="0" indent="0">
              <a:buNone/>
              <a:defRPr lang="en-US"/>
            </a:lvl1pPr>
            <a:lvl2pPr marL="397764" indent="0">
              <a:buNone/>
              <a:defRPr lang="en-US"/>
            </a:lvl2pPr>
            <a:lvl3pPr marL="740664" indent="0">
              <a:buNone/>
              <a:defRPr lang="en-US"/>
            </a:lvl3pPr>
            <a:lvl4pPr marL="1083564" indent="0">
              <a:buNone/>
              <a:defRPr lang="en-US"/>
            </a:lvl4pPr>
            <a:lvl5pPr marL="1426464"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DE6118-2437-4B30-8E3C-4D2BE6020583}" type="datetimeFigureOut">
              <a:rPr lang="en-US" dirty="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72737" y="6453386"/>
            <a:ext cx="1596292" cy="404614"/>
          </a:xfrm>
          <a:prstGeom prst="rect">
            <a:avLst/>
          </a:prstGeom>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83035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601200" cy="548640"/>
          </a:xfrm>
        </p:spPr>
        <p:txBody>
          <a:bodyPr>
            <a:normAutofit/>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1371600" y="1143000"/>
            <a:ext cx="9408160" cy="441960"/>
          </a:xfrm>
        </p:spPr>
        <p:txBody>
          <a:bodyPr/>
          <a:lstStyle>
            <a:lvl1pPr marL="0" indent="0">
              <a:buNone/>
              <a:defRPr lang="en-US"/>
            </a:lvl1pPr>
            <a:lvl2pPr marL="397764" indent="0">
              <a:buNone/>
              <a:defRPr lang="en-US"/>
            </a:lvl2pPr>
            <a:lvl3pPr marL="740664" indent="0">
              <a:buNone/>
              <a:defRPr lang="en-US"/>
            </a:lvl3pPr>
            <a:lvl4pPr marL="1083564" indent="0">
              <a:buNone/>
              <a:defRPr lang="en-US"/>
            </a:lvl4pPr>
            <a:lvl5pPr marL="1426464" indent="0">
              <a:buNone/>
              <a:defRPr lang="en-US" dirty="0"/>
            </a:lvl5pPr>
          </a:lstStyle>
          <a:p>
            <a:pPr lvl="0"/>
            <a:r>
              <a:rPr lang="en-US" dirty="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dirty="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72737" y="6453386"/>
            <a:ext cx="1596292" cy="404614"/>
          </a:xfrm>
          <a:prstGeom prst="rect">
            <a:avLst/>
          </a:prstGeom>
        </p:spPr>
        <p:txBody>
          <a:bodyPr/>
          <a:lstStyle/>
          <a:p>
            <a:fld id="{69E57DC2-970A-4B3E-BB1C-7A09969E49DF}" type="slidenum">
              <a:rPr lang="en-US" dirty="0"/>
              <a:t>‹#›</a:t>
            </a:fld>
            <a:endParaRPr lang="en-US" dirty="0"/>
          </a:p>
        </p:txBody>
      </p:sp>
      <p:sp>
        <p:nvSpPr>
          <p:cNvPr id="7" name="Rectangle 6">
            <a:extLst>
              <a:ext uri="{FF2B5EF4-FFF2-40B4-BE49-F238E27FC236}">
                <a16:creationId xmlns:a16="http://schemas.microsoft.com/office/drawing/2014/main" id="{18586D0C-5F39-CC67-8417-38CF38118DEC}"/>
              </a:ext>
            </a:extLst>
          </p:cNvPr>
          <p:cNvSpPr/>
          <p:nvPr userDrawn="1"/>
        </p:nvSpPr>
        <p:spPr>
          <a:xfrm>
            <a:off x="1600200" y="1601322"/>
            <a:ext cx="9144000" cy="4572000"/>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70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93D5-F7B6-90B2-04EC-495ABA986C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9C576F-27A0-03BC-EAB6-BB9D8476B91F}"/>
              </a:ext>
            </a:extLst>
          </p:cNvPr>
          <p:cNvSpPr>
            <a:spLocks noGrp="1"/>
          </p:cNvSpPr>
          <p:nvPr>
            <p:ph type="dt" sz="half" idx="10"/>
          </p:nvPr>
        </p:nvSpPr>
        <p:spPr/>
        <p:txBody>
          <a:bodyPr/>
          <a:lstStyle/>
          <a:p>
            <a:fld id="{87DE6118-2437-4B30-8E3C-4D2BE6020583}" type="datetimeFigureOut">
              <a:rPr lang="en-US" smtClean="0"/>
              <a:pPr/>
              <a:t>1/24/2025</a:t>
            </a:fld>
            <a:endParaRPr lang="en-US" dirty="0"/>
          </a:p>
        </p:txBody>
      </p:sp>
      <p:sp>
        <p:nvSpPr>
          <p:cNvPr id="4" name="Footer Placeholder 3">
            <a:extLst>
              <a:ext uri="{FF2B5EF4-FFF2-40B4-BE49-F238E27FC236}">
                <a16:creationId xmlns:a16="http://schemas.microsoft.com/office/drawing/2014/main" id="{676EBCA4-C529-089B-EABD-826AC23C4B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C56C06-0EE7-3CE1-FDAA-4405A85593B5}"/>
              </a:ext>
            </a:extLst>
          </p:cNvPr>
          <p:cNvSpPr>
            <a:spLocks noGrp="1"/>
          </p:cNvSpPr>
          <p:nvPr>
            <p:ph type="sldNum" sz="quarter" idx="12"/>
          </p:nvPr>
        </p:nvSpPr>
        <p:spPr>
          <a:xfrm>
            <a:off x="9472737" y="6453386"/>
            <a:ext cx="1596292" cy="404614"/>
          </a:xfrm>
          <a:prstGeom prst="rect">
            <a:avLst/>
          </a:prstGeom>
        </p:spPr>
        <p:txBody>
          <a:bodyPr/>
          <a:lstStyle/>
          <a:p>
            <a:fld id="{69E57DC2-970A-4B3E-BB1C-7A09969E49DF}" type="slidenum">
              <a:rPr lang="en-US" smtClean="0"/>
              <a:pPr/>
              <a:t>‹#›</a:t>
            </a:fld>
            <a:endParaRPr lang="en-US" dirty="0"/>
          </a:p>
        </p:txBody>
      </p:sp>
      <p:sp>
        <p:nvSpPr>
          <p:cNvPr id="6" name="Content Placeholder 2">
            <a:extLst>
              <a:ext uri="{FF2B5EF4-FFF2-40B4-BE49-F238E27FC236}">
                <a16:creationId xmlns:a16="http://schemas.microsoft.com/office/drawing/2014/main" id="{AA6A287A-4FB8-3B19-9491-8A1E37F86F88}"/>
              </a:ext>
            </a:extLst>
          </p:cNvPr>
          <p:cNvSpPr>
            <a:spLocks noGrp="1"/>
          </p:cNvSpPr>
          <p:nvPr>
            <p:ph idx="1"/>
          </p:nvPr>
        </p:nvSpPr>
        <p:spPr>
          <a:xfrm>
            <a:off x="1371600" y="1143000"/>
            <a:ext cx="4800600" cy="5257800"/>
          </a:xfrm>
        </p:spPr>
        <p:txBody>
          <a:bodyPr/>
          <a:lstStyle>
            <a:lvl1pPr marL="0" indent="0">
              <a:buNone/>
              <a:defRPr lang="en-US"/>
            </a:lvl1pPr>
            <a:lvl2pPr marL="397764" indent="0">
              <a:buNone/>
              <a:defRPr lang="en-US"/>
            </a:lvl2pPr>
            <a:lvl3pPr marL="740664" indent="0">
              <a:buNone/>
              <a:defRPr lang="en-US"/>
            </a:lvl3pPr>
            <a:lvl4pPr marL="1083564" indent="0">
              <a:buNone/>
              <a:defRPr lang="en-US"/>
            </a:lvl4pPr>
            <a:lvl5pPr marL="1426464"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199DA94-E33C-8783-E6EB-6BA87F2BF910}"/>
              </a:ext>
            </a:extLst>
          </p:cNvPr>
          <p:cNvSpPr>
            <a:spLocks noGrp="1"/>
          </p:cNvSpPr>
          <p:nvPr>
            <p:ph idx="13"/>
          </p:nvPr>
        </p:nvSpPr>
        <p:spPr>
          <a:xfrm>
            <a:off x="6629400" y="1143000"/>
            <a:ext cx="4800600" cy="5257800"/>
          </a:xfrm>
        </p:spPr>
        <p:txBody>
          <a:bodyPr/>
          <a:lstStyle>
            <a:lvl1pPr marL="0" indent="0">
              <a:buNone/>
              <a:defRPr lang="en-US"/>
            </a:lvl1pPr>
            <a:lvl2pPr marL="397764" indent="0">
              <a:buNone/>
              <a:defRPr lang="en-US"/>
            </a:lvl2pPr>
            <a:lvl3pPr marL="740664" indent="0">
              <a:buNone/>
              <a:defRPr lang="en-US"/>
            </a:lvl3pPr>
            <a:lvl4pPr marL="1083564" indent="0">
              <a:buNone/>
              <a:defRPr lang="en-US"/>
            </a:lvl4pPr>
            <a:lvl5pPr marL="1426464"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514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Right">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9601200" cy="548640"/>
          </a:xfrm>
        </p:spPr>
        <p:txBody>
          <a:bodyPr>
            <a:normAutofit/>
          </a:bodyPr>
          <a:lstStyle>
            <a:lvl1pPr>
              <a:defRPr lang="en-US" dirty="0"/>
            </a:lvl1pPr>
          </a:lstStyle>
          <a:p>
            <a:r>
              <a:rPr lang="en-US" dirty="0"/>
              <a:t>Click to edit Master title style</a:t>
            </a:r>
          </a:p>
        </p:txBody>
      </p:sp>
      <p:sp>
        <p:nvSpPr>
          <p:cNvPr id="3" name="Content Placeholder 2"/>
          <p:cNvSpPr>
            <a:spLocks noGrp="1"/>
          </p:cNvSpPr>
          <p:nvPr>
            <p:ph idx="1"/>
          </p:nvPr>
        </p:nvSpPr>
        <p:spPr>
          <a:xfrm>
            <a:off x="6629400" y="1143000"/>
            <a:ext cx="4800600" cy="5257800"/>
          </a:xfrm>
        </p:spPr>
        <p:txBody>
          <a:bodyPr/>
          <a:lstStyle>
            <a:lvl1pPr marL="0" indent="0">
              <a:buNone/>
              <a:defRPr lang="en-US"/>
            </a:lvl1pPr>
            <a:lvl2pPr marL="397764" indent="0">
              <a:buNone/>
              <a:defRPr lang="en-US"/>
            </a:lvl2pPr>
            <a:lvl3pPr marL="740664" indent="0">
              <a:buNone/>
              <a:defRPr lang="en-US"/>
            </a:lvl3pPr>
            <a:lvl4pPr marL="1083564" indent="0">
              <a:buNone/>
              <a:defRPr lang="en-US"/>
            </a:lvl4pPr>
            <a:lvl5pPr marL="1426464"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DE6118-2437-4B30-8E3C-4D2BE6020583}" type="datetimeFigureOut">
              <a:rPr lang="en-US" dirty="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72737" y="6453386"/>
            <a:ext cx="1596292" cy="404614"/>
          </a:xfrm>
          <a:prstGeom prst="rect">
            <a:avLst/>
          </a:prstGeom>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67291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5">
                <a:lumMod val="5000"/>
                <a:lumOff val="95000"/>
              </a:schemeClr>
            </a:gs>
            <a:gs pos="35000">
              <a:schemeClr val="accent3">
                <a:lumMod val="60000"/>
                <a:lumOff val="40000"/>
              </a:schemeClr>
            </a:gs>
            <a:gs pos="72000">
              <a:schemeClr val="accent3">
                <a:lumMod val="60000"/>
                <a:lumOff val="40000"/>
              </a:schemeClr>
            </a:gs>
            <a:gs pos="100000">
              <a:schemeClr val="accent3">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986403"/>
            <a:ext cx="9612971" cy="1990478"/>
          </a:xfrm>
        </p:spPr>
        <p:txBody>
          <a:bodyPr anchor="b">
            <a:normAutofit/>
          </a:bodyPr>
          <a:lstStyle>
            <a:lvl1pPr algn="r">
              <a:defRPr sz="5400" cap="all"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621280" y="3081383"/>
            <a:ext cx="7756716" cy="2598057"/>
          </a:xfrm>
        </p:spPr>
        <p:txBody>
          <a:bodyPr anchor="ctr">
            <a:normAutofit/>
          </a:bodyPr>
          <a:lstStyle>
            <a:lvl1pPr marL="0" indent="0" algn="l">
              <a:lnSpc>
                <a:spcPct val="112000"/>
              </a:lnSpc>
              <a:spcBef>
                <a:spcPts val="0"/>
              </a:spcBef>
              <a:spcAft>
                <a:spcPts val="0"/>
              </a:spcAft>
              <a:buNone/>
              <a:defRPr sz="3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738909" y="6453386"/>
            <a:ext cx="1622409" cy="404614"/>
          </a:xfrm>
        </p:spPr>
        <p:txBody>
          <a:bodyPr/>
          <a:lstStyle>
            <a:lvl1pPr>
              <a:defRPr>
                <a:solidFill>
                  <a:schemeClr val="tx2"/>
                </a:solidFill>
              </a:defRPr>
            </a:lvl1pPr>
          </a:lstStyle>
          <a:p>
            <a:fld id="{87DE6118-2437-4B30-8E3C-4D2BE6020583}" type="datetimeFigureOut">
              <a:rPr lang="en-US" dirty="0"/>
              <a:pPr/>
              <a:t>1/24/2025</a:t>
            </a:fld>
            <a:endParaRPr lang="en-US" dirty="0"/>
          </a:p>
        </p:txBody>
      </p:sp>
      <p:sp>
        <p:nvSpPr>
          <p:cNvPr id="5" name="Footer Placeholder 4"/>
          <p:cNvSpPr>
            <a:spLocks noGrp="1"/>
          </p:cNvSpPr>
          <p:nvPr>
            <p:ph type="ftr" sz="quarter" idx="11"/>
          </p:nvPr>
        </p:nvSpPr>
        <p:spPr>
          <a:xfrm>
            <a:off x="2584313"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a:prstGeom prst="rect">
            <a:avLst/>
          </a:prstGeo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0">
            <a:noFill/>
            <a:prstDash val="solid"/>
            <a:round/>
            <a:headEnd/>
            <a:tailEnd/>
          </a:ln>
          <a:scene3d>
            <a:camera prst="orthographicFront"/>
            <a:lightRig rig="threePt" dir="t"/>
          </a:scene3d>
          <a:sp3d>
            <a:bevelT/>
          </a:sp3d>
        </p:spPr>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8F5"/>
        </a:solidFill>
        <a:effectLst/>
      </p:bgPr>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759734E8-0C74-86DD-14E4-907CDA5330DC}"/>
              </a:ext>
            </a:extLst>
          </p:cNvPr>
          <p:cNvSpPr/>
          <p:nvPr userDrawn="1"/>
        </p:nvSpPr>
        <p:spPr>
          <a:xfrm flipH="1">
            <a:off x="914400" y="685800"/>
            <a:ext cx="10744200" cy="365760"/>
          </a:xfrm>
          <a:prstGeom prst="rtTriangle">
            <a:avLst/>
          </a:prstGeom>
          <a:gradFill flip="none" rotWithShape="1">
            <a:gsLst>
              <a:gs pos="0">
                <a:schemeClr val="accent4">
                  <a:lumMod val="5000"/>
                  <a:lumOff val="95000"/>
                </a:schemeClr>
              </a:gs>
              <a:gs pos="49000">
                <a:schemeClr val="accent4">
                  <a:lumMod val="45000"/>
                  <a:lumOff val="55000"/>
                </a:schemeClr>
              </a:gs>
              <a:gs pos="74000">
                <a:schemeClr val="accent4">
                  <a:lumMod val="45000"/>
                  <a:lumOff val="55000"/>
                </a:schemeClr>
              </a:gs>
              <a:gs pos="100000">
                <a:srgbClr val="00A400"/>
              </a:gs>
            </a:gsLst>
            <a:lin ang="10800000" scaled="0"/>
            <a:tileRect/>
          </a:gra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43000" y="457200"/>
            <a:ext cx="9601200" cy="5486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71600" y="1145628"/>
            <a:ext cx="9601200" cy="53077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900" baseline="0">
                <a:solidFill>
                  <a:schemeClr val="tx2"/>
                </a:solidFill>
              </a:defRPr>
            </a:lvl1pPr>
          </a:lstStyle>
          <a:p>
            <a:fld id="{87DE6118-2437-4B30-8E3C-4D2BE6020583}" type="datetimeFigureOut">
              <a:rPr lang="en-US" dirty="0"/>
              <a:pPr/>
              <a:t>1/24/2025</a:t>
            </a:fld>
            <a:endParaRPr lang="en-US" dirty="0"/>
          </a:p>
        </p:txBody>
      </p:sp>
      <p:sp>
        <p:nvSpPr>
          <p:cNvPr id="5" name="Footer Placeholder 4"/>
          <p:cNvSpPr>
            <a:spLocks noGrp="1"/>
          </p:cNvSpPr>
          <p:nvPr>
            <p:ph type="ftr" sz="quarter" idx="3"/>
          </p:nvPr>
        </p:nvSpPr>
        <p:spPr>
          <a:xfrm>
            <a:off x="2893565" y="6453386"/>
            <a:ext cx="6280831" cy="404614"/>
          </a:xfrm>
          <a:prstGeom prst="rect">
            <a:avLst/>
          </a:prstGeom>
        </p:spPr>
        <p:txBody>
          <a:bodyPr vert="horz" lIns="91440" tIns="45720" rIns="91440" bIns="45720" rtlCol="0" anchor="ctr"/>
          <a:lstStyle>
            <a:lvl1pPr algn="l">
              <a:defRPr sz="900" baseline="0">
                <a:solidFill>
                  <a:schemeClr val="tx2"/>
                </a:solidFill>
              </a:defRPr>
            </a:lvl1pPr>
          </a:lstStyle>
          <a:p>
            <a:endParaRPr lang="en-US" dirty="0"/>
          </a:p>
        </p:txBody>
      </p:sp>
      <p:sp>
        <p:nvSpPr>
          <p:cNvPr id="9" name="Rectangle 8" title="Side bar"/>
          <p:cNvSpPr/>
          <p:nvPr/>
        </p:nvSpPr>
        <p:spPr>
          <a:xfrm>
            <a:off x="478095" y="376"/>
            <a:ext cx="228600" cy="6858000"/>
          </a:xfrm>
          <a:prstGeom prst="rect">
            <a:avLst/>
          </a:prstGeom>
          <a:gradFill>
            <a:gsLst>
              <a:gs pos="0">
                <a:schemeClr val="accent4">
                  <a:lumMod val="0"/>
                  <a:lumOff val="100000"/>
                </a:schemeClr>
              </a:gs>
              <a:gs pos="35000">
                <a:schemeClr val="accent4">
                  <a:lumMod val="0"/>
                  <a:lumOff val="100000"/>
                </a:schemeClr>
              </a:gs>
              <a:gs pos="100000">
                <a:srgbClr val="008000"/>
              </a:gs>
            </a:gsLst>
            <a:path path="circle">
              <a:fillToRect l="50000" t="-80000" r="50000" b="180000"/>
            </a:path>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5FB59753-382A-6107-AB81-035FA2300CE5}"/>
              </a:ext>
            </a:extLst>
          </p:cNvPr>
          <p:cNvGrpSpPr/>
          <p:nvPr userDrawn="1"/>
        </p:nvGrpSpPr>
        <p:grpSpPr>
          <a:xfrm>
            <a:off x="215029" y="361514"/>
            <a:ext cx="761340" cy="776567"/>
            <a:chOff x="6411329" y="4912512"/>
            <a:chExt cx="761340" cy="776567"/>
          </a:xfrm>
        </p:grpSpPr>
        <p:sp>
          <p:nvSpPr>
            <p:cNvPr id="10" name="Oval 9">
              <a:extLst>
                <a:ext uri="{FF2B5EF4-FFF2-40B4-BE49-F238E27FC236}">
                  <a16:creationId xmlns:a16="http://schemas.microsoft.com/office/drawing/2014/main" id="{F1CA576B-10EB-4973-D75E-AB7BB76A8A78}"/>
                </a:ext>
              </a:extLst>
            </p:cNvPr>
            <p:cNvSpPr/>
            <p:nvPr userDrawn="1"/>
          </p:nvSpPr>
          <p:spPr>
            <a:xfrm>
              <a:off x="6431507" y="4940001"/>
              <a:ext cx="720985" cy="7215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D1DE7FD3-25FA-7821-BF1B-C70DFB9BC274}"/>
                </a:ext>
              </a:extLst>
            </p:cNvPr>
            <p:cNvPicPr>
              <a:picLocks noChangeAspect="1" noChangeArrowheads="1"/>
            </p:cNvPicPr>
            <p:nvPr userDrawn="1"/>
          </p:nvPicPr>
          <p:blipFill>
            <a:blip r:embed="rId10" cstate="print">
              <a:clrChange>
                <a:clrFrom>
                  <a:srgbClr val="FFFFFF"/>
                </a:clrFrom>
                <a:clrTo>
                  <a:srgbClr val="FFFFFF">
                    <a:alpha val="0"/>
                  </a:srgbClr>
                </a:clrTo>
              </a:clrChange>
            </a:blip>
            <a:srcRect/>
            <a:stretch>
              <a:fillRect/>
            </a:stretch>
          </p:blipFill>
          <p:spPr bwMode="auto">
            <a:xfrm>
              <a:off x="6411329" y="4912512"/>
              <a:ext cx="761340" cy="776567"/>
            </a:xfrm>
            <a:prstGeom prst="rect">
              <a:avLst/>
            </a:prstGeom>
            <a:noFill/>
            <a:ln w="9525">
              <a:noFill/>
              <a:miter lim="800000"/>
              <a:headEnd/>
              <a:tailEnd/>
            </a:ln>
          </p:spPr>
        </p:pic>
      </p:grpSp>
      <p:sp>
        <p:nvSpPr>
          <p:cNvPr id="12" name="TextBox 11">
            <a:extLst>
              <a:ext uri="{FF2B5EF4-FFF2-40B4-BE49-F238E27FC236}">
                <a16:creationId xmlns:a16="http://schemas.microsoft.com/office/drawing/2014/main" id="{10D19232-5829-C74F-6675-009DD5322C74}"/>
              </a:ext>
            </a:extLst>
          </p:cNvPr>
          <p:cNvSpPr txBox="1"/>
          <p:nvPr userDrawn="1"/>
        </p:nvSpPr>
        <p:spPr>
          <a:xfrm>
            <a:off x="10859519" y="6558422"/>
            <a:ext cx="1332481" cy="307777"/>
          </a:xfrm>
          <a:prstGeom prst="rect">
            <a:avLst/>
          </a:prstGeom>
          <a:noFill/>
        </p:spPr>
        <p:txBody>
          <a:bodyPr wrap="square" rtlCol="0">
            <a:spAutoFit/>
          </a:bodyPr>
          <a:lstStyle/>
          <a:p>
            <a:pPr algn="r"/>
            <a:r>
              <a:rPr lang="en-US" sz="1400" dirty="0"/>
              <a:t> Slide </a:t>
            </a:r>
            <a:fld id="{69F52EAA-41C9-4FD7-9765-D509BD796AB4}" type="slidenum">
              <a:rPr lang="en-US" sz="1400" smtClean="0"/>
              <a:pPr algn="r"/>
              <a:t>‹#›</a:t>
            </a:fld>
            <a:r>
              <a:rPr lang="en-US" sz="1400" dirty="0"/>
              <a:t>/70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2" r:id="rId4"/>
    <p:sldLayoutId id="2147483656" r:id="rId5"/>
    <p:sldLayoutId id="2147483654" r:id="rId6"/>
    <p:sldLayoutId id="2147483653" r:id="rId7"/>
    <p:sldLayoutId id="2147483651" r:id="rId8"/>
  </p:sldLayoutIdLst>
  <p:txStyles>
    <p:titleStyle>
      <a:lvl1pPr algn="l" defTabSz="685800" rtl="0" eaLnBrk="1" latinLnBrk="0" hangingPunct="1">
        <a:lnSpc>
          <a:spcPct val="89000"/>
        </a:lnSpc>
        <a:spcBef>
          <a:spcPct val="0"/>
        </a:spcBef>
        <a:buNone/>
        <a:defRPr sz="2800" kern="1200" baseline="0">
          <a:solidFill>
            <a:schemeClr val="tx2"/>
          </a:solidFill>
          <a:latin typeface="+mj-lt"/>
          <a:ea typeface="+mj-ea"/>
          <a:cs typeface="+mj-cs"/>
        </a:defRPr>
      </a:lvl1pPr>
    </p:titleStyle>
    <p:bodyStyle>
      <a:lvl1pPr marL="0" indent="0" algn="l" defTabSz="685800" rtl="0" eaLnBrk="1" latinLnBrk="0" hangingPunct="1">
        <a:lnSpc>
          <a:spcPct val="94000"/>
        </a:lnSpc>
        <a:spcBef>
          <a:spcPts val="750"/>
        </a:spcBef>
        <a:spcAft>
          <a:spcPts val="150"/>
        </a:spcAft>
        <a:buFont typeface="Franklin Gothic Book" panose="020B0503020102020204" pitchFamily="34" charset="0"/>
        <a:buNone/>
        <a:defRPr sz="2400" kern="1200" baseline="0">
          <a:solidFill>
            <a:schemeClr val="tx2"/>
          </a:solidFill>
          <a:latin typeface="+mn-lt"/>
          <a:ea typeface="+mn-ea"/>
          <a:cs typeface="+mn-cs"/>
        </a:defRPr>
      </a:lvl1pPr>
      <a:lvl2pPr marL="397764" indent="0" algn="l" defTabSz="685800" rtl="0" eaLnBrk="1" latinLnBrk="0" hangingPunct="1">
        <a:lnSpc>
          <a:spcPct val="94000"/>
        </a:lnSpc>
        <a:spcBef>
          <a:spcPts val="375"/>
        </a:spcBef>
        <a:spcAft>
          <a:spcPts val="150"/>
        </a:spcAft>
        <a:buFont typeface="Franklin Gothic Book" panose="020B0503020102020204" pitchFamily="34" charset="0"/>
        <a:buNone/>
        <a:defRPr sz="2400" i="0" kern="1200" baseline="0">
          <a:solidFill>
            <a:schemeClr val="tx2"/>
          </a:solidFill>
          <a:latin typeface="+mn-lt"/>
          <a:ea typeface="+mn-ea"/>
          <a:cs typeface="+mn-cs"/>
        </a:defRPr>
      </a:lvl2pPr>
      <a:lvl3pPr marL="740664" indent="0" algn="l" defTabSz="685800" rtl="0" eaLnBrk="1" latinLnBrk="0" hangingPunct="1">
        <a:lnSpc>
          <a:spcPct val="94000"/>
        </a:lnSpc>
        <a:spcBef>
          <a:spcPts val="375"/>
        </a:spcBef>
        <a:spcAft>
          <a:spcPts val="150"/>
        </a:spcAft>
        <a:buFont typeface="Franklin Gothic Book" panose="020B0503020102020204" pitchFamily="34" charset="0"/>
        <a:buNone/>
        <a:defRPr sz="2200" i="0" kern="1200" baseline="0">
          <a:solidFill>
            <a:schemeClr val="tx2"/>
          </a:solidFill>
          <a:latin typeface="+mn-lt"/>
          <a:ea typeface="+mn-ea"/>
          <a:cs typeface="+mn-cs"/>
        </a:defRPr>
      </a:lvl3pPr>
      <a:lvl4pPr marL="1083564" indent="0" algn="l" defTabSz="685800" rtl="0" eaLnBrk="1" latinLnBrk="0" hangingPunct="1">
        <a:lnSpc>
          <a:spcPct val="94000"/>
        </a:lnSpc>
        <a:spcBef>
          <a:spcPts val="375"/>
        </a:spcBef>
        <a:spcAft>
          <a:spcPts val="150"/>
        </a:spcAft>
        <a:buFont typeface="Franklin Gothic Book" panose="020B0503020102020204" pitchFamily="34" charset="0"/>
        <a:buNone/>
        <a:defRPr sz="2000" i="0" kern="1200" baseline="0">
          <a:solidFill>
            <a:schemeClr val="tx2"/>
          </a:solidFill>
          <a:latin typeface="+mn-lt"/>
          <a:ea typeface="+mn-ea"/>
          <a:cs typeface="+mn-cs"/>
        </a:defRPr>
      </a:lvl4pPr>
      <a:lvl5pPr marL="1426464" indent="0" algn="l" defTabSz="685800" rtl="0" eaLnBrk="1" latinLnBrk="0" hangingPunct="1">
        <a:lnSpc>
          <a:spcPct val="94000"/>
        </a:lnSpc>
        <a:spcBef>
          <a:spcPts val="375"/>
        </a:spcBef>
        <a:spcAft>
          <a:spcPts val="150"/>
        </a:spcAft>
        <a:buFont typeface="Franklin Gothic Book" panose="020B0503020102020204" pitchFamily="34" charset="0"/>
        <a:buNone/>
        <a:defRPr sz="2000" i="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userDrawn="1">
          <p15:clr>
            <a:srgbClr val="F26B43"/>
          </p15:clr>
        </p15:guide>
        <p15:guide id="4" orient="horz" pos="1440" userDrawn="1">
          <p15:clr>
            <a:srgbClr val="F26B43"/>
          </p15:clr>
        </p15:guide>
        <p15:guide id="6" orient="horz" pos="3696" userDrawn="1">
          <p15:clr>
            <a:srgbClr val="F26B43"/>
          </p15:clr>
        </p15:guide>
        <p15:guide id="7" orient="horz" pos="432" userDrawn="1">
          <p15:clr>
            <a:srgbClr val="F26B43"/>
          </p15:clr>
        </p15:guide>
        <p15:guide id="8" orient="horz" pos="1512" userDrawn="1">
          <p15:clr>
            <a:srgbClr val="F26B43"/>
          </p15:clr>
        </p15:guide>
        <p15:guide id="9" pos="6912" userDrawn="1">
          <p15:clr>
            <a:srgbClr val="F26B43"/>
          </p15:clr>
        </p15:guide>
        <p15:guide id="10" pos="936" userDrawn="1">
          <p15:clr>
            <a:srgbClr val="F26B43"/>
          </p15:clr>
        </p15:guide>
        <p15:guide id="11" pos="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2.wmf"/><Relationship Id="rId7"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23.wmf"/><Relationship Id="rId4" Type="http://schemas.openxmlformats.org/officeDocument/2006/relationships/oleObject" Target="../embeddings/oleObject2.bin"/><Relationship Id="rId9" Type="http://schemas.openxmlformats.org/officeDocument/2006/relationships/image" Target="../media/image25.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wmf"/><Relationship Id="rId5" Type="http://schemas.openxmlformats.org/officeDocument/2006/relationships/oleObject" Target="../embeddings/oleObject6.bin"/><Relationship Id="rId4" Type="http://schemas.openxmlformats.org/officeDocument/2006/relationships/image" Target="../media/image28.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openclipart.org/detail/208727/alpine-landscape-juju-grandma-papers-01a-al1-by-glitch"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5.jpg"/><Relationship Id="rId3" Type="http://schemas.microsoft.com/office/2007/relationships/hdphoto" Target="../media/hdphoto1.wdp"/><Relationship Id="rId7" Type="http://schemas.openxmlformats.org/officeDocument/2006/relationships/image" Target="../media/image44.jp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arrparalegal.ca/commissioner-of-oaths-faq/businessman-taking-oath/"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44C5DD-33E4-1F85-05A5-F34CE37F5FEE}"/>
              </a:ext>
            </a:extLst>
          </p:cNvPr>
          <p:cNvSpPr>
            <a:spLocks noGrp="1"/>
          </p:cNvSpPr>
          <p:nvPr>
            <p:ph type="title"/>
          </p:nvPr>
        </p:nvSpPr>
        <p:spPr/>
        <p:txBody>
          <a:bodyPr/>
          <a:lstStyle/>
          <a:p>
            <a:r>
              <a:rPr lang="en-US" dirty="0"/>
              <a:t>ALTA/NSPS Standards</a:t>
            </a:r>
            <a:br>
              <a:rPr lang="en-US" dirty="0"/>
            </a:br>
            <a:r>
              <a:rPr lang="en-US" sz="3200" dirty="0"/>
              <a:t>Session 31</a:t>
            </a:r>
            <a:br>
              <a:rPr lang="en-US" sz="3200" dirty="0"/>
            </a:br>
            <a:endParaRPr lang="en-US" sz="3200" dirty="0"/>
          </a:p>
        </p:txBody>
      </p:sp>
      <p:sp>
        <p:nvSpPr>
          <p:cNvPr id="5" name="Text Placeholder 4">
            <a:extLst>
              <a:ext uri="{FF2B5EF4-FFF2-40B4-BE49-F238E27FC236}">
                <a16:creationId xmlns:a16="http://schemas.microsoft.com/office/drawing/2014/main" id="{9FA4B013-970E-4B9C-9019-C816CD286CFC}"/>
              </a:ext>
            </a:extLst>
          </p:cNvPr>
          <p:cNvSpPr>
            <a:spLocks noGrp="1"/>
          </p:cNvSpPr>
          <p:nvPr>
            <p:ph type="body" idx="1"/>
          </p:nvPr>
        </p:nvSpPr>
        <p:spPr/>
        <p:txBody>
          <a:bodyPr/>
          <a:lstStyle/>
          <a:p>
            <a:r>
              <a:rPr lang="fr-FR" dirty="0"/>
              <a:t>Jerry Mahun, PLS</a:t>
            </a:r>
            <a:br>
              <a:rPr lang="fr-FR" dirty="0"/>
            </a:br>
            <a:r>
              <a:rPr lang="fr-FR" dirty="0"/>
              <a:t>jerry.mahun@gmail.com</a:t>
            </a:r>
            <a:br>
              <a:rPr lang="fr-FR" dirty="0"/>
            </a:br>
            <a:r>
              <a:rPr lang="fr-FR" dirty="0"/>
              <a:t>https:\\jerrymahun.com</a:t>
            </a:r>
            <a:br>
              <a:rPr lang="fr-FR" dirty="0"/>
            </a:br>
            <a:r>
              <a:rPr lang="fr-FR" dirty="0"/>
              <a:t>715-896.3178</a:t>
            </a:r>
            <a:endParaRPr lang="en-US" dirty="0"/>
          </a:p>
        </p:txBody>
      </p:sp>
      <p:pic>
        <p:nvPicPr>
          <p:cNvPr id="6" name="Picture 4" descr="Image result for LAND BOUNDARY encroachment">
            <a:extLst>
              <a:ext uri="{FF2B5EF4-FFF2-40B4-BE49-F238E27FC236}">
                <a16:creationId xmlns:a16="http://schemas.microsoft.com/office/drawing/2014/main" id="{B311E251-866B-81DA-D0C3-D79BAA426E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38083" y="3146620"/>
            <a:ext cx="3883393" cy="258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0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en-US" dirty="0"/>
              <a:t>B. ALTA/NSPS Standards Organization</a:t>
            </a:r>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The Standards Are divided into two parts: Required and Optional</a:t>
            </a:r>
          </a:p>
          <a:p>
            <a:pPr lvl="1"/>
            <a:r>
              <a:rPr lang="en-US" dirty="0"/>
              <a:t>Required: Elements for all LTS</a:t>
            </a:r>
          </a:p>
          <a:p>
            <a:pPr lvl="2"/>
            <a:r>
              <a:rPr lang="en-US" dirty="0"/>
              <a:t>1. Purpose</a:t>
            </a:r>
          </a:p>
          <a:p>
            <a:pPr lvl="2"/>
            <a:r>
              <a:rPr lang="en-US" dirty="0"/>
              <a:t>2. Request for Survey</a:t>
            </a:r>
          </a:p>
          <a:p>
            <a:pPr lvl="2"/>
            <a:r>
              <a:rPr lang="en-US" dirty="0"/>
              <a:t>3. Surveying Standards</a:t>
            </a:r>
          </a:p>
          <a:p>
            <a:pPr lvl="2"/>
            <a:r>
              <a:rPr lang="en-US" dirty="0"/>
              <a:t>4. Records research</a:t>
            </a:r>
          </a:p>
          <a:p>
            <a:pPr lvl="2"/>
            <a:r>
              <a:rPr lang="en-US" dirty="0"/>
              <a:t>5. Fieldwork</a:t>
            </a:r>
          </a:p>
          <a:p>
            <a:pPr lvl="2"/>
            <a:r>
              <a:rPr lang="en-US" dirty="0"/>
              <a:t>6. Plat or Map</a:t>
            </a:r>
          </a:p>
          <a:p>
            <a:pPr lvl="2"/>
            <a:r>
              <a:rPr lang="en-US" dirty="0"/>
              <a:t>7. Certification</a:t>
            </a:r>
          </a:p>
          <a:p>
            <a:pPr lvl="1"/>
            <a:r>
              <a:rPr lang="en-US" dirty="0"/>
              <a:t>Optional: Table A</a:t>
            </a:r>
          </a:p>
          <a:p>
            <a:pPr lvl="2"/>
            <a:r>
              <a:rPr lang="en-US" dirty="0"/>
              <a:t>Other elements required by client.</a:t>
            </a:r>
          </a:p>
          <a:p>
            <a:pPr lvl="3"/>
            <a:r>
              <a:rPr lang="en-US" dirty="0"/>
              <a:t>Will differ based on situation, location, proposed use, etc. </a:t>
            </a:r>
          </a:p>
          <a:p>
            <a:endParaRPr lang="en-US" dirty="0"/>
          </a:p>
        </p:txBody>
      </p:sp>
      <p:grpSp>
        <p:nvGrpSpPr>
          <p:cNvPr id="31" name="Group 30">
            <a:extLst>
              <a:ext uri="{FF2B5EF4-FFF2-40B4-BE49-F238E27FC236}">
                <a16:creationId xmlns:a16="http://schemas.microsoft.com/office/drawing/2014/main" id="{FC1848BC-628A-141D-70AA-08CD5967E968}"/>
              </a:ext>
            </a:extLst>
          </p:cNvPr>
          <p:cNvGrpSpPr>
            <a:grpSpLocks noChangeAspect="1"/>
          </p:cNvGrpSpPr>
          <p:nvPr/>
        </p:nvGrpSpPr>
        <p:grpSpPr>
          <a:xfrm>
            <a:off x="9014631" y="1947118"/>
            <a:ext cx="2568976" cy="3368484"/>
            <a:chOff x="7745389" y="1664093"/>
            <a:chExt cx="3300198" cy="4327273"/>
          </a:xfrm>
        </p:grpSpPr>
        <p:pic>
          <p:nvPicPr>
            <p:cNvPr id="30" name="Picture 29">
              <a:extLst>
                <a:ext uri="{FF2B5EF4-FFF2-40B4-BE49-F238E27FC236}">
                  <a16:creationId xmlns:a16="http://schemas.microsoft.com/office/drawing/2014/main" id="{7149CC88-32AC-1206-F00B-33B204937F27}"/>
                </a:ext>
              </a:extLst>
            </p:cNvPr>
            <p:cNvPicPr>
              <a:picLocks noChangeAspect="1"/>
            </p:cNvPicPr>
            <p:nvPr/>
          </p:nvPicPr>
          <p:blipFill>
            <a:blip r:embed="rId3"/>
            <a:stretch>
              <a:fillRect/>
            </a:stretch>
          </p:blipFill>
          <p:spPr>
            <a:xfrm>
              <a:off x="8437802" y="1664093"/>
              <a:ext cx="2607785" cy="3657599"/>
            </a:xfrm>
            <a:prstGeom prst="rect">
              <a:avLst/>
            </a:prstGeom>
            <a:ln w="3175">
              <a:solidFill>
                <a:schemeClr val="tx1"/>
              </a:solidFill>
            </a:ln>
          </p:spPr>
        </p:pic>
        <p:pic>
          <p:nvPicPr>
            <p:cNvPr id="28" name="Picture 27">
              <a:extLst>
                <a:ext uri="{FF2B5EF4-FFF2-40B4-BE49-F238E27FC236}">
                  <a16:creationId xmlns:a16="http://schemas.microsoft.com/office/drawing/2014/main" id="{A520D775-8881-6EE0-76C4-83A52BDADFCA}"/>
                </a:ext>
              </a:extLst>
            </p:cNvPr>
            <p:cNvPicPr>
              <a:picLocks noChangeAspect="1"/>
            </p:cNvPicPr>
            <p:nvPr/>
          </p:nvPicPr>
          <p:blipFill>
            <a:blip r:embed="rId4"/>
            <a:stretch>
              <a:fillRect/>
            </a:stretch>
          </p:blipFill>
          <p:spPr>
            <a:xfrm>
              <a:off x="8092859" y="1885799"/>
              <a:ext cx="2709398" cy="3739895"/>
            </a:xfrm>
            <a:prstGeom prst="rect">
              <a:avLst/>
            </a:prstGeom>
            <a:ln w="3175">
              <a:solidFill>
                <a:schemeClr val="tx1"/>
              </a:solidFill>
            </a:ln>
          </p:spPr>
        </p:pic>
        <p:pic>
          <p:nvPicPr>
            <p:cNvPr id="26" name="Picture 25">
              <a:extLst>
                <a:ext uri="{FF2B5EF4-FFF2-40B4-BE49-F238E27FC236}">
                  <a16:creationId xmlns:a16="http://schemas.microsoft.com/office/drawing/2014/main" id="{7AA07B55-D887-85A6-1B64-5B4BFE955D76}"/>
                </a:ext>
              </a:extLst>
            </p:cNvPr>
            <p:cNvPicPr>
              <a:picLocks noChangeAspect="1"/>
            </p:cNvPicPr>
            <p:nvPr/>
          </p:nvPicPr>
          <p:blipFill>
            <a:blip r:embed="rId3"/>
            <a:stretch>
              <a:fillRect/>
            </a:stretch>
          </p:blipFill>
          <p:spPr>
            <a:xfrm>
              <a:off x="7892720" y="2112059"/>
              <a:ext cx="2607785" cy="3657600"/>
            </a:xfrm>
            <a:prstGeom prst="rect">
              <a:avLst/>
            </a:prstGeom>
            <a:ln w="3175">
              <a:solidFill>
                <a:schemeClr val="tx1"/>
              </a:solidFill>
            </a:ln>
          </p:spPr>
        </p:pic>
        <p:pic>
          <p:nvPicPr>
            <p:cNvPr id="8" name="Picture 7">
              <a:extLst>
                <a:ext uri="{FF2B5EF4-FFF2-40B4-BE49-F238E27FC236}">
                  <a16:creationId xmlns:a16="http://schemas.microsoft.com/office/drawing/2014/main" id="{34108D3A-0EA2-CB33-5AE9-6C34C5E1A49F}"/>
                </a:ext>
              </a:extLst>
            </p:cNvPr>
            <p:cNvPicPr>
              <a:picLocks noChangeAspect="1"/>
            </p:cNvPicPr>
            <p:nvPr/>
          </p:nvPicPr>
          <p:blipFill>
            <a:blip r:embed="rId5"/>
            <a:stretch>
              <a:fillRect/>
            </a:stretch>
          </p:blipFill>
          <p:spPr>
            <a:xfrm>
              <a:off x="7745389" y="2333766"/>
              <a:ext cx="2468597" cy="3657600"/>
            </a:xfrm>
            <a:prstGeom prst="rect">
              <a:avLst/>
            </a:prstGeom>
            <a:ln w="3175">
              <a:solidFill>
                <a:schemeClr val="tx1"/>
              </a:solidFill>
            </a:ln>
          </p:spPr>
        </p:pic>
      </p:grpSp>
    </p:spTree>
    <p:extLst>
      <p:ext uri="{BB962C8B-B14F-4D97-AF65-F5344CB8AC3E}">
        <p14:creationId xmlns:p14="http://schemas.microsoft.com/office/powerpoint/2010/main" val="2755006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Section 1 Purpose</a:t>
            </a:r>
          </a:p>
          <a:p>
            <a:pPr lvl="1"/>
            <a:r>
              <a:rPr lang="en-US" dirty="0"/>
              <a:t>Reason for an LTS - insuring title.</a:t>
            </a:r>
          </a:p>
          <a:p>
            <a:pPr lvl="1"/>
            <a:endParaRPr lang="en-US" dirty="0"/>
          </a:p>
          <a:p>
            <a:pPr lvl="1"/>
            <a:r>
              <a:rPr lang="en-US" dirty="0"/>
              <a:t>An LTS includes:</a:t>
            </a:r>
          </a:p>
          <a:p>
            <a:pPr lvl="2"/>
            <a:r>
              <a:rPr lang="en-US" dirty="0"/>
              <a:t>Fieldwork</a:t>
            </a:r>
          </a:p>
          <a:p>
            <a:pPr lvl="2"/>
            <a:r>
              <a:rPr lang="en-US" dirty="0"/>
              <a:t>Plat</a:t>
            </a:r>
          </a:p>
          <a:p>
            <a:pPr lvl="2"/>
            <a:r>
              <a:rPr lang="en-US" dirty="0"/>
              <a:t>Table A items</a:t>
            </a:r>
          </a:p>
          <a:p>
            <a:pPr lvl="2"/>
            <a:r>
              <a:rPr lang="en-US" dirty="0"/>
              <a:t>Certification</a:t>
            </a:r>
          </a:p>
          <a:p>
            <a:pPr lvl="1"/>
            <a:r>
              <a:rPr lang="en-US" dirty="0"/>
              <a:t>Each item has its own section with details.</a:t>
            </a:r>
          </a:p>
        </p:txBody>
      </p:sp>
      <p:sp>
        <p:nvSpPr>
          <p:cNvPr id="4" name="Content Placeholder 3">
            <a:extLst>
              <a:ext uri="{FF2B5EF4-FFF2-40B4-BE49-F238E27FC236}">
                <a16:creationId xmlns:a16="http://schemas.microsoft.com/office/drawing/2014/main" id="{D350FC17-B25E-C9F7-547D-072FD1081194}"/>
              </a:ext>
            </a:extLst>
          </p:cNvPr>
          <p:cNvSpPr>
            <a:spLocks noGrp="1"/>
          </p:cNvSpPr>
          <p:nvPr>
            <p:ph idx="13"/>
          </p:nvPr>
        </p:nvSpPr>
        <p:spPr/>
        <p:txBody>
          <a:bodyPr/>
          <a:lstStyle/>
          <a:p>
            <a:r>
              <a:rPr lang="en-US" dirty="0"/>
              <a:t>Section 2 Request for Survey</a:t>
            </a:r>
          </a:p>
          <a:p>
            <a:pPr lvl="1"/>
            <a:r>
              <a:rPr lang="en-US" dirty="0"/>
              <a:t>There must be written authorization from the client to execute the survey.</a:t>
            </a:r>
          </a:p>
          <a:p>
            <a:pPr lvl="1"/>
            <a:r>
              <a:rPr lang="en-US" dirty="0"/>
              <a:t> Must specify that an "ALTA/NSPS Land Title Survey" is required and identify Table A items to include.</a:t>
            </a:r>
          </a:p>
          <a:p>
            <a:pPr lvl="1"/>
            <a:r>
              <a:rPr lang="en-US" dirty="0"/>
              <a:t>Any other items are agreed upon in writing; contract.</a:t>
            </a:r>
          </a:p>
          <a:p>
            <a:pPr lvl="2"/>
            <a:r>
              <a:rPr lang="en-US" dirty="0"/>
              <a:t>Scope of work, Liability limitation, payment/penalties, deliverables, etc.</a:t>
            </a:r>
          </a:p>
        </p:txBody>
      </p:sp>
      <p:pic>
        <p:nvPicPr>
          <p:cNvPr id="6" name="Picture 5">
            <a:extLst>
              <a:ext uri="{FF2B5EF4-FFF2-40B4-BE49-F238E27FC236}">
                <a16:creationId xmlns:a16="http://schemas.microsoft.com/office/drawing/2014/main" id="{CF072651-4E8A-3771-3FB0-DDB05AB1D526}"/>
              </a:ext>
            </a:extLst>
          </p:cNvPr>
          <p:cNvPicPr>
            <a:picLocks noChangeAspect="1"/>
          </p:cNvPicPr>
          <p:nvPr/>
        </p:nvPicPr>
        <p:blipFill>
          <a:blip r:embed="rId2"/>
          <a:stretch>
            <a:fillRect/>
          </a:stretch>
        </p:blipFill>
        <p:spPr>
          <a:xfrm>
            <a:off x="4906331" y="2863625"/>
            <a:ext cx="1785496" cy="1230703"/>
          </a:xfrm>
          <a:prstGeom prst="rect">
            <a:avLst/>
          </a:prstGeom>
          <a:effectLst>
            <a:softEdge rad="88900"/>
          </a:effectLst>
        </p:spPr>
      </p:pic>
    </p:spTree>
    <p:extLst>
      <p:ext uri="{BB962C8B-B14F-4D97-AF65-F5344CB8AC3E}">
        <p14:creationId xmlns:p14="http://schemas.microsoft.com/office/powerpoint/2010/main" val="178718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Section 3: Survey Standards and Standards of Care</a:t>
            </a:r>
          </a:p>
          <a:p>
            <a:pPr lvl="2"/>
            <a:r>
              <a:rPr lang="en-US" dirty="0"/>
              <a:t>General process, measurement standards, research, </a:t>
            </a:r>
            <a:r>
              <a:rPr lang="en-US" dirty="0" err="1"/>
              <a:t>etc</a:t>
            </a:r>
            <a:r>
              <a:rPr lang="en-US" dirty="0"/>
              <a:t>, for the survey.</a:t>
            </a:r>
          </a:p>
          <a:p>
            <a:pPr lvl="2"/>
            <a:endParaRPr lang="en-US" dirty="0"/>
          </a:p>
          <a:p>
            <a:pPr lvl="1"/>
            <a:r>
              <a:rPr lang="en-US" dirty="0"/>
              <a:t>Sub-Section A: Effective Date:</a:t>
            </a:r>
          </a:p>
          <a:p>
            <a:pPr lvl="2"/>
            <a:r>
              <a:rPr lang="en-US" dirty="0"/>
              <a:t>Latest standards supersede all earlier versions.</a:t>
            </a:r>
          </a:p>
          <a:p>
            <a:pPr lvl="2"/>
            <a:r>
              <a:rPr lang="en-US" dirty="0"/>
              <a:t>Updated every few years therefor important to identify which are used.</a:t>
            </a:r>
          </a:p>
          <a:p>
            <a:pPr lvl="2"/>
            <a:endParaRPr lang="en-US" dirty="0"/>
          </a:p>
          <a:p>
            <a:pPr lvl="1"/>
            <a:r>
              <a:rPr lang="en-US" dirty="0"/>
              <a:t>Sub-Section B: Other Requirements and Standards of Care</a:t>
            </a:r>
          </a:p>
          <a:p>
            <a:pPr lvl="2"/>
            <a:r>
              <a:rPr lang="en-US" dirty="0"/>
              <a:t>State/Local requirements must also be met.</a:t>
            </a:r>
          </a:p>
          <a:p>
            <a:pPr lvl="2"/>
            <a:r>
              <a:rPr lang="en-US" dirty="0"/>
              <a:t>When in conflict the more stringent of State/Local or ALTA/NSPS will be used.</a:t>
            </a:r>
          </a:p>
          <a:p>
            <a:pPr lvl="2"/>
            <a:endParaRPr lang="en-US" dirty="0"/>
          </a:p>
          <a:p>
            <a:pPr lvl="1"/>
            <a:endParaRPr lang="en-US" dirty="0"/>
          </a:p>
          <a:p>
            <a:endParaRPr lang="en-US" dirty="0"/>
          </a:p>
        </p:txBody>
      </p:sp>
    </p:spTree>
    <p:extLst>
      <p:ext uri="{BB962C8B-B14F-4D97-AF65-F5344CB8AC3E}">
        <p14:creationId xmlns:p14="http://schemas.microsoft.com/office/powerpoint/2010/main" val="145696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26D6F-6D8B-6C8B-532A-FDCBB9314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6BE58-355A-C83A-F57B-D93D86487391}"/>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3DDA4911-D664-274C-A0B5-3A32C8BBB006}"/>
              </a:ext>
            </a:extLst>
          </p:cNvPr>
          <p:cNvSpPr>
            <a:spLocks noGrp="1"/>
          </p:cNvSpPr>
          <p:nvPr>
            <p:ph idx="1"/>
          </p:nvPr>
        </p:nvSpPr>
        <p:spPr/>
        <p:txBody>
          <a:bodyPr>
            <a:normAutofit/>
          </a:bodyPr>
          <a:lstStyle/>
          <a:p>
            <a:r>
              <a:rPr lang="en-US" dirty="0"/>
              <a:t>Section 3: Survey Standards and Standards of Care</a:t>
            </a:r>
          </a:p>
          <a:p>
            <a:pPr lvl="2"/>
            <a:r>
              <a:rPr lang="en-US" dirty="0"/>
              <a:t>General process, measurement standards, research, </a:t>
            </a:r>
            <a:r>
              <a:rPr lang="en-US" dirty="0" err="1"/>
              <a:t>etc</a:t>
            </a:r>
            <a:r>
              <a:rPr lang="en-US" dirty="0"/>
              <a:t>, for the survey.</a:t>
            </a:r>
          </a:p>
          <a:p>
            <a:pPr lvl="1"/>
            <a:endParaRPr lang="en-US" dirty="0"/>
          </a:p>
          <a:p>
            <a:pPr lvl="1"/>
            <a:r>
              <a:rPr lang="en-US" dirty="0"/>
              <a:t>Sub-Section C: The Normal Standard of Care</a:t>
            </a:r>
          </a:p>
          <a:p>
            <a:pPr lvl="2"/>
            <a:r>
              <a:rPr lang="en-US" dirty="0"/>
              <a:t>Competent surveyor in the context of local and/or regional expectations or standards.</a:t>
            </a:r>
          </a:p>
          <a:p>
            <a:pPr lvl="2"/>
            <a:endParaRPr lang="en-US" dirty="0"/>
          </a:p>
          <a:p>
            <a:pPr lvl="1"/>
            <a:r>
              <a:rPr lang="en-US" dirty="0"/>
              <a:t>Sub-Section D: Boundary</a:t>
            </a:r>
          </a:p>
          <a:p>
            <a:pPr lvl="2"/>
            <a:r>
              <a:rPr lang="en-US" dirty="0"/>
              <a:t>Boundaries are retraced according to appropriate boundary law principles and state/local laws.</a:t>
            </a:r>
          </a:p>
          <a:p>
            <a:pPr lvl="3"/>
            <a:r>
              <a:rPr lang="en-US" dirty="0"/>
              <a:t>Record data</a:t>
            </a:r>
          </a:p>
          <a:p>
            <a:pPr lvl="3"/>
            <a:r>
              <a:rPr lang="en-US" dirty="0"/>
              <a:t>Written, physical, parol evidence</a:t>
            </a:r>
          </a:p>
          <a:p>
            <a:pPr lvl="3"/>
            <a:r>
              <a:rPr lang="en-US" dirty="0"/>
              <a:t>Rules of Construction</a:t>
            </a:r>
          </a:p>
          <a:p>
            <a:pPr lvl="2"/>
            <a:endParaRPr lang="en-US" dirty="0"/>
          </a:p>
          <a:p>
            <a:pPr lvl="1"/>
            <a:endParaRPr lang="en-US" dirty="0"/>
          </a:p>
          <a:p>
            <a:endParaRPr lang="en-US" dirty="0"/>
          </a:p>
        </p:txBody>
      </p:sp>
    </p:spTree>
    <p:extLst>
      <p:ext uri="{BB962C8B-B14F-4D97-AF65-F5344CB8AC3E}">
        <p14:creationId xmlns:p14="http://schemas.microsoft.com/office/powerpoint/2010/main" val="3640721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8D542-B6AB-B3EA-5096-F98A629C3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8028B-C88E-B79D-88DC-B2CF485D9000}"/>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77C926F4-D4CD-0718-46E2-F79F38F68425}"/>
              </a:ext>
            </a:extLst>
          </p:cNvPr>
          <p:cNvSpPr>
            <a:spLocks noGrp="1"/>
          </p:cNvSpPr>
          <p:nvPr>
            <p:ph idx="1"/>
          </p:nvPr>
        </p:nvSpPr>
        <p:spPr>
          <a:xfrm>
            <a:off x="1371600" y="1143000"/>
            <a:ext cx="8413846" cy="5257800"/>
          </a:xfrm>
        </p:spPr>
        <p:txBody>
          <a:bodyPr>
            <a:normAutofit lnSpcReduction="10000"/>
          </a:bodyPr>
          <a:lstStyle/>
          <a:p>
            <a:r>
              <a:rPr lang="en-US" dirty="0"/>
              <a:t>Section 3: Survey Standards and Standards of Care</a:t>
            </a:r>
          </a:p>
          <a:p>
            <a:pPr lvl="1"/>
            <a:r>
              <a:rPr lang="en-US" dirty="0"/>
              <a:t>Sub-Section E: Measurement Standards</a:t>
            </a:r>
          </a:p>
          <a:p>
            <a:pPr lvl="2"/>
            <a:r>
              <a:rPr lang="en-US" dirty="0"/>
              <a:t>Potentially the most confusing aspect of the Standards.</a:t>
            </a:r>
          </a:p>
          <a:p>
            <a:pPr lvl="2"/>
            <a:endParaRPr lang="en-US" dirty="0"/>
          </a:p>
          <a:p>
            <a:pPr lvl="2"/>
            <a:r>
              <a:rPr lang="en-US" dirty="0"/>
              <a:t>Relative Positional Precision (RPP) is the "</a:t>
            </a:r>
            <a:r>
              <a:rPr lang="en-US" dirty="0">
                <a:highlight>
                  <a:srgbClr val="FFFF00"/>
                </a:highlight>
              </a:rPr>
              <a:t>length of the semi-major axis</a:t>
            </a:r>
            <a:r>
              <a:rPr lang="en-US" dirty="0"/>
              <a:t>, expressed in meters or feet, </a:t>
            </a:r>
            <a:r>
              <a:rPr lang="en-US" dirty="0">
                <a:highlight>
                  <a:srgbClr val="FFFF00"/>
                </a:highlight>
              </a:rPr>
              <a:t>of the error ellipse</a:t>
            </a:r>
            <a:r>
              <a:rPr lang="en-US" dirty="0"/>
              <a:t> representing the uncertainty in the position of the monument or witness marking </a:t>
            </a:r>
            <a:r>
              <a:rPr lang="en-US" dirty="0">
                <a:highlight>
                  <a:srgbClr val="FFFF00"/>
                </a:highlight>
              </a:rPr>
              <a:t>any boundary corner</a:t>
            </a:r>
            <a:r>
              <a:rPr lang="en-US" dirty="0"/>
              <a:t> of the surveyed property </a:t>
            </a:r>
            <a:r>
              <a:rPr lang="en-US" dirty="0">
                <a:highlight>
                  <a:srgbClr val="FFFF00"/>
                </a:highlight>
              </a:rPr>
              <a:t>relative to the position of the</a:t>
            </a:r>
            <a:r>
              <a:rPr lang="en-US" dirty="0"/>
              <a:t> monument or witness marking an </a:t>
            </a:r>
            <a:r>
              <a:rPr lang="en-US" dirty="0">
                <a:highlight>
                  <a:srgbClr val="FFFF00"/>
                </a:highlight>
              </a:rPr>
              <a:t>immediately adjacent boundary corner</a:t>
            </a:r>
            <a:r>
              <a:rPr lang="en-US" dirty="0"/>
              <a:t> of the surveyed property resulting from </a:t>
            </a:r>
            <a:r>
              <a:rPr lang="en-US" dirty="0">
                <a:highlight>
                  <a:srgbClr val="FFFF00"/>
                </a:highlight>
              </a:rPr>
              <a:t>random errors in the measurements</a:t>
            </a:r>
            <a:r>
              <a:rPr lang="en-US" dirty="0"/>
              <a:t> made in determining those positions at the </a:t>
            </a:r>
            <a:r>
              <a:rPr lang="en-US" dirty="0">
                <a:highlight>
                  <a:srgbClr val="FFFF00"/>
                </a:highlight>
              </a:rPr>
              <a:t>95 percent confidence level</a:t>
            </a:r>
            <a:r>
              <a:rPr lang="en-US" dirty="0"/>
              <a:t>."</a:t>
            </a:r>
          </a:p>
          <a:p>
            <a:pPr lvl="2"/>
            <a:endParaRPr lang="en-US" dirty="0"/>
          </a:p>
          <a:p>
            <a:pPr lvl="2"/>
            <a:r>
              <a:rPr lang="en-US" dirty="0"/>
              <a:t>Got it?</a:t>
            </a:r>
          </a:p>
          <a:p>
            <a:pPr lvl="1"/>
            <a:endParaRPr lang="en-US" dirty="0"/>
          </a:p>
          <a:p>
            <a:endParaRPr lang="en-US" dirty="0"/>
          </a:p>
        </p:txBody>
      </p:sp>
      <p:grpSp>
        <p:nvGrpSpPr>
          <p:cNvPr id="4" name="Group 3">
            <a:extLst>
              <a:ext uri="{FF2B5EF4-FFF2-40B4-BE49-F238E27FC236}">
                <a16:creationId xmlns:a16="http://schemas.microsoft.com/office/drawing/2014/main" id="{F4FCA059-3B6E-6BBD-1FC8-A5EAEC0DC1D5}"/>
              </a:ext>
            </a:extLst>
          </p:cNvPr>
          <p:cNvGrpSpPr>
            <a:grpSpLocks noChangeAspect="1"/>
          </p:cNvGrpSpPr>
          <p:nvPr/>
        </p:nvGrpSpPr>
        <p:grpSpPr>
          <a:xfrm>
            <a:off x="10089493" y="3081453"/>
            <a:ext cx="1960267" cy="2432898"/>
            <a:chOff x="8458200" y="3217495"/>
            <a:chExt cx="2608752" cy="3237735"/>
          </a:xfrm>
        </p:grpSpPr>
        <p:grpSp>
          <p:nvGrpSpPr>
            <p:cNvPr id="5" name="Group 4">
              <a:extLst>
                <a:ext uri="{FF2B5EF4-FFF2-40B4-BE49-F238E27FC236}">
                  <a16:creationId xmlns:a16="http://schemas.microsoft.com/office/drawing/2014/main" id="{09D44555-34E4-8253-8D90-74F3F28B9C32}"/>
                </a:ext>
              </a:extLst>
            </p:cNvPr>
            <p:cNvGrpSpPr/>
            <p:nvPr/>
          </p:nvGrpSpPr>
          <p:grpSpPr>
            <a:xfrm>
              <a:off x="8458200" y="3217495"/>
              <a:ext cx="2534375" cy="2691815"/>
              <a:chOff x="8458200" y="3217495"/>
              <a:chExt cx="2534375" cy="2691815"/>
            </a:xfrm>
          </p:grpSpPr>
          <p:sp>
            <p:nvSpPr>
              <p:cNvPr id="7" name="Freeform 10">
                <a:extLst>
                  <a:ext uri="{FF2B5EF4-FFF2-40B4-BE49-F238E27FC236}">
                    <a16:creationId xmlns:a16="http://schemas.microsoft.com/office/drawing/2014/main" id="{615F578E-7635-8EBB-77F8-97548D4E29D2}"/>
                  </a:ext>
                </a:extLst>
              </p:cNvPr>
              <p:cNvSpPr>
                <a:spLocks/>
              </p:cNvSpPr>
              <p:nvPr/>
            </p:nvSpPr>
            <p:spPr bwMode="auto">
              <a:xfrm>
                <a:off x="8855615" y="3801318"/>
                <a:ext cx="1499976" cy="1863142"/>
              </a:xfrm>
              <a:custGeom>
                <a:avLst/>
                <a:gdLst>
                  <a:gd name="T0" fmla="*/ 4610 w 5548"/>
                  <a:gd name="T1" fmla="*/ 120 h 6894"/>
                  <a:gd name="T2" fmla="*/ 4221 w 5548"/>
                  <a:gd name="T3" fmla="*/ 14 h 6894"/>
                  <a:gd name="T4" fmla="*/ 3788 w 5548"/>
                  <a:gd name="T5" fmla="*/ 12 h 6894"/>
                  <a:gd name="T6" fmla="*/ 3324 w 5548"/>
                  <a:gd name="T7" fmla="*/ 115 h 6894"/>
                  <a:gd name="T8" fmla="*/ 2843 w 5548"/>
                  <a:gd name="T9" fmla="*/ 319 h 6894"/>
                  <a:gd name="T10" fmla="*/ 2361 w 5548"/>
                  <a:gd name="T11" fmla="*/ 618 h 6894"/>
                  <a:gd name="T12" fmla="*/ 1891 w 5548"/>
                  <a:gd name="T13" fmla="*/ 1003 h 6894"/>
                  <a:gd name="T14" fmla="*/ 1447 w 5548"/>
                  <a:gd name="T15" fmla="*/ 1462 h 6894"/>
                  <a:gd name="T16" fmla="*/ 1044 w 5548"/>
                  <a:gd name="T17" fmla="*/ 1981 h 6894"/>
                  <a:gd name="T18" fmla="*/ 694 w 5548"/>
                  <a:gd name="T19" fmla="*/ 2545 h 6894"/>
                  <a:gd name="T20" fmla="*/ 407 w 5548"/>
                  <a:gd name="T21" fmla="*/ 3137 h 6894"/>
                  <a:gd name="T22" fmla="*/ 191 w 5548"/>
                  <a:gd name="T23" fmla="*/ 3738 h 6894"/>
                  <a:gd name="T24" fmla="*/ 54 w 5548"/>
                  <a:gd name="T25" fmla="*/ 4330 h 6894"/>
                  <a:gd name="T26" fmla="*/ 0 w 5548"/>
                  <a:gd name="T27" fmla="*/ 4895 h 6894"/>
                  <a:gd name="T28" fmla="*/ 30 w 5548"/>
                  <a:gd name="T29" fmla="*/ 5416 h 6894"/>
                  <a:gd name="T30" fmla="*/ 144 w 5548"/>
                  <a:gd name="T31" fmla="*/ 5878 h 6894"/>
                  <a:gd name="T32" fmla="*/ 337 w 5548"/>
                  <a:gd name="T33" fmla="*/ 6265 h 6894"/>
                  <a:gd name="T34" fmla="*/ 605 w 5548"/>
                  <a:gd name="T35" fmla="*/ 6567 h 6894"/>
                  <a:gd name="T36" fmla="*/ 938 w 5548"/>
                  <a:gd name="T37" fmla="*/ 6774 h 6894"/>
                  <a:gd name="T38" fmla="*/ 1327 w 5548"/>
                  <a:gd name="T39" fmla="*/ 6880 h 6894"/>
                  <a:gd name="T40" fmla="*/ 1760 w 5548"/>
                  <a:gd name="T41" fmla="*/ 6882 h 6894"/>
                  <a:gd name="T42" fmla="*/ 2224 w 5548"/>
                  <a:gd name="T43" fmla="*/ 6779 h 6894"/>
                  <a:gd name="T44" fmla="*/ 2705 w 5548"/>
                  <a:gd name="T45" fmla="*/ 6575 h 6894"/>
                  <a:gd name="T46" fmla="*/ 3188 w 5548"/>
                  <a:gd name="T47" fmla="*/ 6276 h 6894"/>
                  <a:gd name="T48" fmla="*/ 3658 w 5548"/>
                  <a:gd name="T49" fmla="*/ 5891 h 6894"/>
                  <a:gd name="T50" fmla="*/ 4101 w 5548"/>
                  <a:gd name="T51" fmla="*/ 5432 h 6894"/>
                  <a:gd name="T52" fmla="*/ 4504 w 5548"/>
                  <a:gd name="T53" fmla="*/ 4913 h 6894"/>
                  <a:gd name="T54" fmla="*/ 4855 w 5548"/>
                  <a:gd name="T55" fmla="*/ 4349 h 6894"/>
                  <a:gd name="T56" fmla="*/ 5142 w 5548"/>
                  <a:gd name="T57" fmla="*/ 3757 h 6894"/>
                  <a:gd name="T58" fmla="*/ 5357 w 5548"/>
                  <a:gd name="T59" fmla="*/ 3156 h 6894"/>
                  <a:gd name="T60" fmla="*/ 5494 w 5548"/>
                  <a:gd name="T61" fmla="*/ 2564 h 6894"/>
                  <a:gd name="T62" fmla="*/ 5548 w 5548"/>
                  <a:gd name="T63" fmla="*/ 1999 h 6894"/>
                  <a:gd name="T64" fmla="*/ 5518 w 5548"/>
                  <a:gd name="T65" fmla="*/ 1478 h 6894"/>
                  <a:gd name="T66" fmla="*/ 5405 w 5548"/>
                  <a:gd name="T67" fmla="*/ 1016 h 6894"/>
                  <a:gd name="T68" fmla="*/ 5211 w 5548"/>
                  <a:gd name="T69" fmla="*/ 629 h 6894"/>
                  <a:gd name="T70" fmla="*/ 4944 w 5548"/>
                  <a:gd name="T71" fmla="*/ 327 h 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8" h="6894">
                    <a:moveTo>
                      <a:pt x="4785" y="211"/>
                    </a:moveTo>
                    <a:lnTo>
                      <a:pt x="4610" y="120"/>
                    </a:lnTo>
                    <a:lnTo>
                      <a:pt x="4422" y="54"/>
                    </a:lnTo>
                    <a:lnTo>
                      <a:pt x="4221" y="14"/>
                    </a:lnTo>
                    <a:lnTo>
                      <a:pt x="4009" y="0"/>
                    </a:lnTo>
                    <a:lnTo>
                      <a:pt x="3788" y="12"/>
                    </a:lnTo>
                    <a:lnTo>
                      <a:pt x="3559" y="50"/>
                    </a:lnTo>
                    <a:lnTo>
                      <a:pt x="3324" y="115"/>
                    </a:lnTo>
                    <a:lnTo>
                      <a:pt x="3085" y="204"/>
                    </a:lnTo>
                    <a:lnTo>
                      <a:pt x="2843" y="319"/>
                    </a:lnTo>
                    <a:lnTo>
                      <a:pt x="2601" y="457"/>
                    </a:lnTo>
                    <a:lnTo>
                      <a:pt x="2361" y="618"/>
                    </a:lnTo>
                    <a:lnTo>
                      <a:pt x="2123" y="800"/>
                    </a:lnTo>
                    <a:lnTo>
                      <a:pt x="1891" y="1003"/>
                    </a:lnTo>
                    <a:lnTo>
                      <a:pt x="1665" y="1224"/>
                    </a:lnTo>
                    <a:lnTo>
                      <a:pt x="1447" y="1462"/>
                    </a:lnTo>
                    <a:lnTo>
                      <a:pt x="1240" y="1715"/>
                    </a:lnTo>
                    <a:lnTo>
                      <a:pt x="1044" y="1981"/>
                    </a:lnTo>
                    <a:lnTo>
                      <a:pt x="862" y="2259"/>
                    </a:lnTo>
                    <a:lnTo>
                      <a:pt x="694" y="2545"/>
                    </a:lnTo>
                    <a:lnTo>
                      <a:pt x="542" y="2839"/>
                    </a:lnTo>
                    <a:lnTo>
                      <a:pt x="407" y="3137"/>
                    </a:lnTo>
                    <a:lnTo>
                      <a:pt x="289" y="3437"/>
                    </a:lnTo>
                    <a:lnTo>
                      <a:pt x="191" y="3738"/>
                    </a:lnTo>
                    <a:lnTo>
                      <a:pt x="113" y="4036"/>
                    </a:lnTo>
                    <a:lnTo>
                      <a:pt x="54" y="4330"/>
                    </a:lnTo>
                    <a:lnTo>
                      <a:pt x="17" y="4617"/>
                    </a:lnTo>
                    <a:lnTo>
                      <a:pt x="0" y="4895"/>
                    </a:lnTo>
                    <a:lnTo>
                      <a:pt x="5" y="5162"/>
                    </a:lnTo>
                    <a:lnTo>
                      <a:pt x="30" y="5416"/>
                    </a:lnTo>
                    <a:lnTo>
                      <a:pt x="77" y="5655"/>
                    </a:lnTo>
                    <a:lnTo>
                      <a:pt x="144" y="5878"/>
                    </a:lnTo>
                    <a:lnTo>
                      <a:pt x="231" y="6082"/>
                    </a:lnTo>
                    <a:lnTo>
                      <a:pt x="337" y="6265"/>
                    </a:lnTo>
                    <a:lnTo>
                      <a:pt x="462" y="6428"/>
                    </a:lnTo>
                    <a:lnTo>
                      <a:pt x="605" y="6567"/>
                    </a:lnTo>
                    <a:lnTo>
                      <a:pt x="764" y="6683"/>
                    </a:lnTo>
                    <a:lnTo>
                      <a:pt x="938" y="6774"/>
                    </a:lnTo>
                    <a:lnTo>
                      <a:pt x="1126" y="6840"/>
                    </a:lnTo>
                    <a:lnTo>
                      <a:pt x="1327" y="6880"/>
                    </a:lnTo>
                    <a:lnTo>
                      <a:pt x="1539" y="6894"/>
                    </a:lnTo>
                    <a:lnTo>
                      <a:pt x="1760" y="6882"/>
                    </a:lnTo>
                    <a:lnTo>
                      <a:pt x="1989" y="6844"/>
                    </a:lnTo>
                    <a:lnTo>
                      <a:pt x="2224" y="6779"/>
                    </a:lnTo>
                    <a:lnTo>
                      <a:pt x="2463" y="6690"/>
                    </a:lnTo>
                    <a:lnTo>
                      <a:pt x="2705" y="6575"/>
                    </a:lnTo>
                    <a:lnTo>
                      <a:pt x="2947" y="6437"/>
                    </a:lnTo>
                    <a:lnTo>
                      <a:pt x="3188" y="6276"/>
                    </a:lnTo>
                    <a:lnTo>
                      <a:pt x="3425" y="6094"/>
                    </a:lnTo>
                    <a:lnTo>
                      <a:pt x="3658" y="5891"/>
                    </a:lnTo>
                    <a:lnTo>
                      <a:pt x="3884" y="5670"/>
                    </a:lnTo>
                    <a:lnTo>
                      <a:pt x="4101" y="5432"/>
                    </a:lnTo>
                    <a:lnTo>
                      <a:pt x="4308" y="5179"/>
                    </a:lnTo>
                    <a:lnTo>
                      <a:pt x="4504" y="4913"/>
                    </a:lnTo>
                    <a:lnTo>
                      <a:pt x="4687" y="4635"/>
                    </a:lnTo>
                    <a:lnTo>
                      <a:pt x="4855" y="4349"/>
                    </a:lnTo>
                    <a:lnTo>
                      <a:pt x="5007" y="4055"/>
                    </a:lnTo>
                    <a:lnTo>
                      <a:pt x="5142" y="3757"/>
                    </a:lnTo>
                    <a:lnTo>
                      <a:pt x="5259" y="3457"/>
                    </a:lnTo>
                    <a:lnTo>
                      <a:pt x="5357" y="3156"/>
                    </a:lnTo>
                    <a:lnTo>
                      <a:pt x="5436" y="2858"/>
                    </a:lnTo>
                    <a:lnTo>
                      <a:pt x="5494" y="2564"/>
                    </a:lnTo>
                    <a:lnTo>
                      <a:pt x="5532" y="2277"/>
                    </a:lnTo>
                    <a:lnTo>
                      <a:pt x="5548" y="1999"/>
                    </a:lnTo>
                    <a:lnTo>
                      <a:pt x="5544" y="1732"/>
                    </a:lnTo>
                    <a:lnTo>
                      <a:pt x="5518" y="1478"/>
                    </a:lnTo>
                    <a:lnTo>
                      <a:pt x="5472" y="1239"/>
                    </a:lnTo>
                    <a:lnTo>
                      <a:pt x="5405" y="1016"/>
                    </a:lnTo>
                    <a:lnTo>
                      <a:pt x="5318" y="812"/>
                    </a:lnTo>
                    <a:lnTo>
                      <a:pt x="5211" y="629"/>
                    </a:lnTo>
                    <a:lnTo>
                      <a:pt x="5086" y="466"/>
                    </a:lnTo>
                    <a:lnTo>
                      <a:pt x="4944" y="327"/>
                    </a:lnTo>
                    <a:lnTo>
                      <a:pt x="4785" y="211"/>
                    </a:lnTo>
                  </a:path>
                </a:pathLst>
              </a:custGeom>
              <a:noFill/>
              <a:ln w="47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 name="Line 5">
                <a:extLst>
                  <a:ext uri="{FF2B5EF4-FFF2-40B4-BE49-F238E27FC236}">
                    <a16:creationId xmlns:a16="http://schemas.microsoft.com/office/drawing/2014/main" id="{8F974292-47F3-4D1D-A691-6071290B7AD4}"/>
                  </a:ext>
                </a:extLst>
              </p:cNvPr>
              <p:cNvSpPr>
                <a:spLocks noChangeShapeType="1"/>
              </p:cNvSpPr>
              <p:nvPr/>
            </p:nvSpPr>
            <p:spPr bwMode="auto">
              <a:xfrm flipV="1">
                <a:off x="9605600" y="3520465"/>
                <a:ext cx="0" cy="2388845"/>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 name="Line 6">
                <a:extLst>
                  <a:ext uri="{FF2B5EF4-FFF2-40B4-BE49-F238E27FC236}">
                    <a16:creationId xmlns:a16="http://schemas.microsoft.com/office/drawing/2014/main" id="{640CC0DB-F1E6-C150-DE69-04EDD5D7FB60}"/>
                  </a:ext>
                </a:extLst>
              </p:cNvPr>
              <p:cNvSpPr>
                <a:spLocks noChangeShapeType="1"/>
              </p:cNvSpPr>
              <p:nvPr/>
            </p:nvSpPr>
            <p:spPr bwMode="auto">
              <a:xfrm>
                <a:off x="8458200" y="4733735"/>
                <a:ext cx="2269225" cy="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 name="Line 14">
                <a:extLst>
                  <a:ext uri="{FF2B5EF4-FFF2-40B4-BE49-F238E27FC236}">
                    <a16:creationId xmlns:a16="http://schemas.microsoft.com/office/drawing/2014/main" id="{EA68A26E-FD7A-2992-458B-0A3229048916}"/>
                  </a:ext>
                </a:extLst>
              </p:cNvPr>
              <p:cNvSpPr>
                <a:spLocks noChangeShapeType="1"/>
              </p:cNvSpPr>
              <p:nvPr/>
            </p:nvSpPr>
            <p:spPr bwMode="auto">
              <a:xfrm flipV="1">
                <a:off x="10659071" y="4733735"/>
                <a:ext cx="91213" cy="45608"/>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 name="Line 15">
                <a:extLst>
                  <a:ext uri="{FF2B5EF4-FFF2-40B4-BE49-F238E27FC236}">
                    <a16:creationId xmlns:a16="http://schemas.microsoft.com/office/drawing/2014/main" id="{F3D38FD9-EF1B-9CB7-0453-B0DFBD9E84CB}"/>
                  </a:ext>
                </a:extLst>
              </p:cNvPr>
              <p:cNvSpPr>
                <a:spLocks noChangeShapeType="1"/>
              </p:cNvSpPr>
              <p:nvPr/>
            </p:nvSpPr>
            <p:spPr bwMode="auto">
              <a:xfrm>
                <a:off x="10659071" y="4686438"/>
                <a:ext cx="91213" cy="47297"/>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 name="Line 16">
                <a:extLst>
                  <a:ext uri="{FF2B5EF4-FFF2-40B4-BE49-F238E27FC236}">
                    <a16:creationId xmlns:a16="http://schemas.microsoft.com/office/drawing/2014/main" id="{4C2BD1FB-587E-4884-596C-62D789E76558}"/>
                  </a:ext>
                </a:extLst>
              </p:cNvPr>
              <p:cNvSpPr>
                <a:spLocks noChangeShapeType="1"/>
              </p:cNvSpPr>
              <p:nvPr/>
            </p:nvSpPr>
            <p:spPr bwMode="auto">
              <a:xfrm flipH="1" flipV="1">
                <a:off x="9605600"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 name="Line 17">
                <a:extLst>
                  <a:ext uri="{FF2B5EF4-FFF2-40B4-BE49-F238E27FC236}">
                    <a16:creationId xmlns:a16="http://schemas.microsoft.com/office/drawing/2014/main" id="{BFDA56AF-10E5-1A12-22E1-91B5493F5091}"/>
                  </a:ext>
                </a:extLst>
              </p:cNvPr>
              <p:cNvSpPr>
                <a:spLocks noChangeShapeType="1"/>
              </p:cNvSpPr>
              <p:nvPr/>
            </p:nvSpPr>
            <p:spPr bwMode="auto">
              <a:xfrm flipV="1">
                <a:off x="9559993"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 name="Rectangle 13">
                <a:extLst>
                  <a:ext uri="{FF2B5EF4-FFF2-40B4-BE49-F238E27FC236}">
                    <a16:creationId xmlns:a16="http://schemas.microsoft.com/office/drawing/2014/main" id="{48AC721B-6456-AD29-1B08-D74374653252}"/>
                  </a:ext>
                </a:extLst>
              </p:cNvPr>
              <p:cNvSpPr>
                <a:spLocks noChangeArrowheads="1"/>
              </p:cNvSpPr>
              <p:nvPr/>
            </p:nvSpPr>
            <p:spPr bwMode="auto">
              <a:xfrm>
                <a:off x="9510024" y="3217495"/>
                <a:ext cx="202664"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N</a:t>
                </a:r>
              </a:p>
            </p:txBody>
          </p:sp>
          <p:sp>
            <p:nvSpPr>
              <p:cNvPr id="15" name="Rectangle 14">
                <a:extLst>
                  <a:ext uri="{FF2B5EF4-FFF2-40B4-BE49-F238E27FC236}">
                    <a16:creationId xmlns:a16="http://schemas.microsoft.com/office/drawing/2014/main" id="{EF593DED-589A-5202-B409-57AC42E12306}"/>
                  </a:ext>
                </a:extLst>
              </p:cNvPr>
              <p:cNvSpPr>
                <a:spLocks noChangeArrowheads="1"/>
              </p:cNvSpPr>
              <p:nvPr/>
            </p:nvSpPr>
            <p:spPr bwMode="auto">
              <a:xfrm>
                <a:off x="10824043" y="4625467"/>
                <a:ext cx="168532"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mj-lt"/>
                  </a:rPr>
                  <a:t>E</a:t>
                </a:r>
              </a:p>
            </p:txBody>
          </p:sp>
          <p:sp>
            <p:nvSpPr>
              <p:cNvPr id="16" name="Oval 15">
                <a:extLst>
                  <a:ext uri="{FF2B5EF4-FFF2-40B4-BE49-F238E27FC236}">
                    <a16:creationId xmlns:a16="http://schemas.microsoft.com/office/drawing/2014/main" id="{4B9652CD-DE1D-7B90-6040-EFE5AB2F7833}"/>
                  </a:ext>
                </a:extLst>
              </p:cNvPr>
              <p:cNvSpPr>
                <a:spLocks noChangeAspect="1"/>
              </p:cNvSpPr>
              <p:nvPr/>
            </p:nvSpPr>
            <p:spPr>
              <a:xfrm>
                <a:off x="9577914" y="4712639"/>
                <a:ext cx="50540" cy="50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7" name="Group 16">
                <a:extLst>
                  <a:ext uri="{FF2B5EF4-FFF2-40B4-BE49-F238E27FC236}">
                    <a16:creationId xmlns:a16="http://schemas.microsoft.com/office/drawing/2014/main" id="{10F587B9-8875-D041-3EFD-4A22038A31F8}"/>
                  </a:ext>
                </a:extLst>
              </p:cNvPr>
              <p:cNvGrpSpPr/>
              <p:nvPr/>
            </p:nvGrpSpPr>
            <p:grpSpPr>
              <a:xfrm>
                <a:off x="9058782" y="3857303"/>
                <a:ext cx="1096516" cy="1757989"/>
                <a:chOff x="4301965" y="3037995"/>
                <a:chExt cx="595169" cy="954204"/>
              </a:xfrm>
            </p:grpSpPr>
            <p:sp>
              <p:nvSpPr>
                <p:cNvPr id="18" name="Line 8">
                  <a:extLst>
                    <a:ext uri="{FF2B5EF4-FFF2-40B4-BE49-F238E27FC236}">
                      <a16:creationId xmlns:a16="http://schemas.microsoft.com/office/drawing/2014/main" id="{34B5541A-FCB7-D82B-63A4-B435902A1303}"/>
                    </a:ext>
                  </a:extLst>
                </p:cNvPr>
                <p:cNvSpPr>
                  <a:spLocks noChangeShapeType="1"/>
                </p:cNvSpPr>
                <p:nvPr/>
              </p:nvSpPr>
              <p:spPr bwMode="auto">
                <a:xfrm flipV="1">
                  <a:off x="4301965" y="3516711"/>
                  <a:ext cx="295529" cy="475488"/>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 name="Line 9">
                  <a:extLst>
                    <a:ext uri="{FF2B5EF4-FFF2-40B4-BE49-F238E27FC236}">
                      <a16:creationId xmlns:a16="http://schemas.microsoft.com/office/drawing/2014/main" id="{092FB1AB-DA33-23BC-F106-2BB7DED49419}"/>
                    </a:ext>
                  </a:extLst>
                </p:cNvPr>
                <p:cNvSpPr>
                  <a:spLocks noChangeShapeType="1"/>
                </p:cNvSpPr>
                <p:nvPr/>
              </p:nvSpPr>
              <p:spPr bwMode="auto">
                <a:xfrm>
                  <a:off x="4602901" y="3523030"/>
                  <a:ext cx="277565" cy="172330"/>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 name="Line 8">
                  <a:extLst>
                    <a:ext uri="{FF2B5EF4-FFF2-40B4-BE49-F238E27FC236}">
                      <a16:creationId xmlns:a16="http://schemas.microsoft.com/office/drawing/2014/main" id="{7B357E33-1662-619F-B980-2C07AB579386}"/>
                    </a:ext>
                  </a:extLst>
                </p:cNvPr>
                <p:cNvSpPr>
                  <a:spLocks noChangeShapeType="1"/>
                </p:cNvSpPr>
                <p:nvPr/>
              </p:nvSpPr>
              <p:spPr bwMode="auto">
                <a:xfrm flipV="1">
                  <a:off x="4596605" y="3046811"/>
                  <a:ext cx="295529" cy="475488"/>
                </a:xfrm>
                <a:prstGeom prst="line">
                  <a:avLst/>
                </a:prstGeom>
                <a:noFill/>
                <a:ln w="12700">
                  <a:solidFill>
                    <a:srgbClr val="FF0000"/>
                  </a:solidFill>
                  <a:prstDash val="lgDashDot"/>
                  <a:round/>
                  <a:headEnd/>
                  <a:tailEnd/>
                </a:ln>
                <a:effectLst>
                  <a:glow rad="101600">
                    <a:schemeClr val="accent5">
                      <a:satMod val="175000"/>
                      <a:alpha val="40000"/>
                    </a:schemeClr>
                  </a:glo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 name="Line 9">
                  <a:extLst>
                    <a:ext uri="{FF2B5EF4-FFF2-40B4-BE49-F238E27FC236}">
                      <a16:creationId xmlns:a16="http://schemas.microsoft.com/office/drawing/2014/main" id="{1491E8B0-A64A-1C72-56C0-F4F636EF34BD}"/>
                    </a:ext>
                  </a:extLst>
                </p:cNvPr>
                <p:cNvSpPr>
                  <a:spLocks noChangeShapeType="1"/>
                </p:cNvSpPr>
                <p:nvPr/>
              </p:nvSpPr>
              <p:spPr bwMode="auto">
                <a:xfrm>
                  <a:off x="4320961" y="3342690"/>
                  <a:ext cx="277565" cy="172330"/>
                </a:xfrm>
                <a:prstGeom prst="line">
                  <a:avLst/>
                </a:prstGeom>
                <a:noFill/>
                <a:ln w="3175">
                  <a:solidFill>
                    <a:srgbClr val="FF0000"/>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 name="Rectangle 26">
                  <a:extLst>
                    <a:ext uri="{FF2B5EF4-FFF2-40B4-BE49-F238E27FC236}">
                      <a16:creationId xmlns:a16="http://schemas.microsoft.com/office/drawing/2014/main" id="{756BA1F9-58D8-8D7A-50F1-0B5D847A5C98}"/>
                    </a:ext>
                  </a:extLst>
                </p:cNvPr>
                <p:cNvSpPr>
                  <a:spLocks noChangeArrowheads="1"/>
                </p:cNvSpPr>
                <p:nvPr/>
              </p:nvSpPr>
              <p:spPr bwMode="auto">
                <a:xfrm>
                  <a:off x="4668591" y="3091698"/>
                  <a:ext cx="88001"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a</a:t>
                  </a:r>
                  <a:endParaRPr kumimoji="0" lang="en-US" altLang="en-US" b="0" i="0" u="none" strike="noStrike" cap="none" normalizeH="0" baseline="-25000" dirty="0">
                    <a:ln>
                      <a:noFill/>
                    </a:ln>
                    <a:solidFill>
                      <a:srgbClr val="FF0000"/>
                    </a:solidFill>
                    <a:effectLst/>
                    <a:latin typeface="+mj-lt"/>
                  </a:endParaRPr>
                </a:p>
              </p:txBody>
            </p:sp>
            <p:grpSp>
              <p:nvGrpSpPr>
                <p:cNvPr id="23" name="Group 22">
                  <a:extLst>
                    <a:ext uri="{FF2B5EF4-FFF2-40B4-BE49-F238E27FC236}">
                      <a16:creationId xmlns:a16="http://schemas.microsoft.com/office/drawing/2014/main" id="{045A5028-2A73-A2CA-75F4-5807B2560B1A}"/>
                    </a:ext>
                  </a:extLst>
                </p:cNvPr>
                <p:cNvGrpSpPr/>
                <p:nvPr/>
              </p:nvGrpSpPr>
              <p:grpSpPr>
                <a:xfrm rot="1828281">
                  <a:off x="4861376" y="3037995"/>
                  <a:ext cx="35758" cy="54094"/>
                  <a:chOff x="5173796" y="3012595"/>
                  <a:chExt cx="35758" cy="54094"/>
                </a:xfrm>
              </p:grpSpPr>
              <p:sp>
                <p:nvSpPr>
                  <p:cNvPr id="34" name="Line 30">
                    <a:extLst>
                      <a:ext uri="{FF2B5EF4-FFF2-40B4-BE49-F238E27FC236}">
                        <a16:creationId xmlns:a16="http://schemas.microsoft.com/office/drawing/2014/main" id="{E1B96F0E-CA6D-AC7E-E68B-6210CAE83DE3}"/>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5" name="Line 31">
                    <a:extLst>
                      <a:ext uri="{FF2B5EF4-FFF2-40B4-BE49-F238E27FC236}">
                        <a16:creationId xmlns:a16="http://schemas.microsoft.com/office/drawing/2014/main" id="{95B9D15C-20AA-7571-BAD3-B1B521F5541A}"/>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4" name="Group 23">
                  <a:extLst>
                    <a:ext uri="{FF2B5EF4-FFF2-40B4-BE49-F238E27FC236}">
                      <a16:creationId xmlns:a16="http://schemas.microsoft.com/office/drawing/2014/main" id="{F05B47C5-1E8D-63C2-606D-335BAD6A959F}"/>
                    </a:ext>
                  </a:extLst>
                </p:cNvPr>
                <p:cNvGrpSpPr/>
                <p:nvPr/>
              </p:nvGrpSpPr>
              <p:grpSpPr>
                <a:xfrm rot="12600000">
                  <a:off x="4602296" y="3457095"/>
                  <a:ext cx="35758" cy="54094"/>
                  <a:chOff x="5173796" y="3012595"/>
                  <a:chExt cx="35758" cy="54094"/>
                </a:xfrm>
              </p:grpSpPr>
              <p:sp>
                <p:nvSpPr>
                  <p:cNvPr id="32" name="Line 30">
                    <a:extLst>
                      <a:ext uri="{FF2B5EF4-FFF2-40B4-BE49-F238E27FC236}">
                        <a16:creationId xmlns:a16="http://schemas.microsoft.com/office/drawing/2014/main" id="{1D20BE62-FBC1-C071-F4DE-D8832336FF56}"/>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3" name="Line 31">
                    <a:extLst>
                      <a:ext uri="{FF2B5EF4-FFF2-40B4-BE49-F238E27FC236}">
                        <a16:creationId xmlns:a16="http://schemas.microsoft.com/office/drawing/2014/main" id="{99788287-5F41-11F7-C071-74C95E3868FF}"/>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5" name="Group 24">
                  <a:extLst>
                    <a:ext uri="{FF2B5EF4-FFF2-40B4-BE49-F238E27FC236}">
                      <a16:creationId xmlns:a16="http://schemas.microsoft.com/office/drawing/2014/main" id="{78F32BA0-3575-2D4A-2014-C43816191F0E}"/>
                    </a:ext>
                  </a:extLst>
                </p:cNvPr>
                <p:cNvGrpSpPr/>
                <p:nvPr/>
              </p:nvGrpSpPr>
              <p:grpSpPr>
                <a:xfrm rot="7200000">
                  <a:off x="4548956" y="3469796"/>
                  <a:ext cx="35758" cy="54094"/>
                  <a:chOff x="5173796" y="3012595"/>
                  <a:chExt cx="35758" cy="54094"/>
                </a:xfrm>
              </p:grpSpPr>
              <p:sp>
                <p:nvSpPr>
                  <p:cNvPr id="30" name="Line 30">
                    <a:extLst>
                      <a:ext uri="{FF2B5EF4-FFF2-40B4-BE49-F238E27FC236}">
                        <a16:creationId xmlns:a16="http://schemas.microsoft.com/office/drawing/2014/main" id="{4A6238FF-B549-D180-9D4B-8B21D05AF9BA}"/>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Line 31">
                    <a:extLst>
                      <a:ext uri="{FF2B5EF4-FFF2-40B4-BE49-F238E27FC236}">
                        <a16:creationId xmlns:a16="http://schemas.microsoft.com/office/drawing/2014/main" id="{804B0BD2-0188-9433-E1D3-D1A0480E0CD0}"/>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6" name="Group 25">
                  <a:extLst>
                    <a:ext uri="{FF2B5EF4-FFF2-40B4-BE49-F238E27FC236}">
                      <a16:creationId xmlns:a16="http://schemas.microsoft.com/office/drawing/2014/main" id="{6D122FC6-7D4C-04E4-9AF2-26937156160F}"/>
                    </a:ext>
                  </a:extLst>
                </p:cNvPr>
                <p:cNvGrpSpPr/>
                <p:nvPr/>
              </p:nvGrpSpPr>
              <p:grpSpPr>
                <a:xfrm rot="18000000">
                  <a:off x="4322897" y="3327555"/>
                  <a:ext cx="35758" cy="54094"/>
                  <a:chOff x="5173796" y="3012595"/>
                  <a:chExt cx="35758" cy="54094"/>
                </a:xfrm>
              </p:grpSpPr>
              <p:sp>
                <p:nvSpPr>
                  <p:cNvPr id="28" name="Line 30">
                    <a:extLst>
                      <a:ext uri="{FF2B5EF4-FFF2-40B4-BE49-F238E27FC236}">
                        <a16:creationId xmlns:a16="http://schemas.microsoft.com/office/drawing/2014/main" id="{71948A83-690B-C665-AC87-2691B61FD6B2}"/>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9" name="Line 31">
                    <a:extLst>
                      <a:ext uri="{FF2B5EF4-FFF2-40B4-BE49-F238E27FC236}">
                        <a16:creationId xmlns:a16="http://schemas.microsoft.com/office/drawing/2014/main" id="{09D4ED1A-A2EB-3467-CB64-507D7CA1E17A}"/>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27" name="Rectangle 26">
                  <a:extLst>
                    <a:ext uri="{FF2B5EF4-FFF2-40B4-BE49-F238E27FC236}">
                      <a16:creationId xmlns:a16="http://schemas.microsoft.com/office/drawing/2014/main" id="{F9852CF6-F8C9-288B-9BAE-7C1066277949}"/>
                    </a:ext>
                  </a:extLst>
                </p:cNvPr>
                <p:cNvSpPr>
                  <a:spLocks noChangeArrowheads="1"/>
                </p:cNvSpPr>
                <p:nvPr/>
              </p:nvSpPr>
              <p:spPr bwMode="auto">
                <a:xfrm>
                  <a:off x="4430167" y="3243222"/>
                  <a:ext cx="89160"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b</a:t>
                  </a:r>
                  <a:endParaRPr kumimoji="0" lang="en-US" altLang="en-US" b="0" i="0" u="none" strike="noStrike" cap="none" normalizeH="0" baseline="-25000" dirty="0">
                    <a:ln>
                      <a:noFill/>
                    </a:ln>
                    <a:solidFill>
                      <a:srgbClr val="FF0000"/>
                    </a:solidFill>
                    <a:effectLst/>
                    <a:latin typeface="+mj-lt"/>
                  </a:endParaRPr>
                </a:p>
              </p:txBody>
            </p:sp>
          </p:grpSp>
        </p:grpSp>
        <p:sp>
          <p:nvSpPr>
            <p:cNvPr id="6" name="TextBox 5">
              <a:extLst>
                <a:ext uri="{FF2B5EF4-FFF2-40B4-BE49-F238E27FC236}">
                  <a16:creationId xmlns:a16="http://schemas.microsoft.com/office/drawing/2014/main" id="{3B6076C9-1FEF-37D3-BD9F-72A9673CBAE1}"/>
                </a:ext>
              </a:extLst>
            </p:cNvPr>
            <p:cNvSpPr txBox="1"/>
            <p:nvPr/>
          </p:nvSpPr>
          <p:spPr>
            <a:xfrm>
              <a:off x="8480965" y="5963718"/>
              <a:ext cx="2585987" cy="491512"/>
            </a:xfrm>
            <a:prstGeom prst="rect">
              <a:avLst/>
            </a:prstGeom>
            <a:noFill/>
          </p:spPr>
          <p:txBody>
            <a:bodyPr wrap="none" rtlCol="0">
              <a:spAutoFit/>
            </a:bodyPr>
            <a:lstStyle/>
            <a:p>
              <a:r>
                <a:rPr lang="en-US" dirty="0">
                  <a:solidFill>
                    <a:srgbClr val="C00000"/>
                  </a:solidFill>
                  <a:latin typeface="+mj-lt"/>
                </a:rPr>
                <a:t>a: semi-major axis</a:t>
              </a:r>
            </a:p>
          </p:txBody>
        </p:sp>
      </p:grpSp>
    </p:spTree>
    <p:extLst>
      <p:ext uri="{BB962C8B-B14F-4D97-AF65-F5344CB8AC3E}">
        <p14:creationId xmlns:p14="http://schemas.microsoft.com/office/powerpoint/2010/main" val="3073938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F48A9-E9EF-1E63-D6EF-AC27CDEAD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AB44CF-61B2-D625-9CF4-73BAA1F53758}"/>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37076440-1830-BD42-77ED-A3F3F8363498}"/>
              </a:ext>
            </a:extLst>
          </p:cNvPr>
          <p:cNvSpPr>
            <a:spLocks noGrp="1"/>
          </p:cNvSpPr>
          <p:nvPr>
            <p:ph idx="1"/>
          </p:nvPr>
        </p:nvSpPr>
        <p:spPr>
          <a:xfrm>
            <a:off x="1371600" y="1143000"/>
            <a:ext cx="8413846" cy="5257800"/>
          </a:xfrm>
        </p:spPr>
        <p:txBody>
          <a:bodyPr>
            <a:normAutofit/>
          </a:bodyPr>
          <a:lstStyle/>
          <a:p>
            <a:r>
              <a:rPr lang="en-US" dirty="0"/>
              <a:t>Section 3: Survey Standards and Standards of Care</a:t>
            </a:r>
          </a:p>
          <a:p>
            <a:pPr lvl="1"/>
            <a:r>
              <a:rPr lang="en-US" dirty="0"/>
              <a:t>Sub-Section E: Measurement Standards</a:t>
            </a:r>
          </a:p>
          <a:p>
            <a:pPr lvl="2"/>
            <a:endParaRPr lang="en-US" dirty="0"/>
          </a:p>
          <a:p>
            <a:pPr lvl="2"/>
            <a:r>
              <a:rPr lang="en-US" dirty="0"/>
              <a:t>What ...</a:t>
            </a:r>
          </a:p>
          <a:p>
            <a:pPr lvl="3"/>
            <a:r>
              <a:rPr lang="en-US" dirty="0"/>
              <a:t>... is an error ellipse?</a:t>
            </a:r>
          </a:p>
          <a:p>
            <a:pPr lvl="2"/>
            <a:endParaRPr lang="en-US" dirty="0"/>
          </a:p>
          <a:p>
            <a:pPr lvl="3"/>
            <a:r>
              <a:rPr lang="en-US" dirty="0"/>
              <a:t>... are random errors?</a:t>
            </a:r>
          </a:p>
          <a:p>
            <a:pPr lvl="2"/>
            <a:endParaRPr lang="en-US" dirty="0"/>
          </a:p>
          <a:p>
            <a:pPr lvl="3"/>
            <a:r>
              <a:rPr lang="en-US" dirty="0"/>
              <a:t>...  does 95% confidence level mean?</a:t>
            </a:r>
          </a:p>
          <a:p>
            <a:pPr lvl="2"/>
            <a:endParaRPr lang="en-US" dirty="0"/>
          </a:p>
          <a:p>
            <a:pPr lvl="2"/>
            <a:endParaRPr lang="en-US" dirty="0"/>
          </a:p>
          <a:p>
            <a:pPr lvl="1"/>
            <a:endParaRPr lang="en-US" dirty="0"/>
          </a:p>
          <a:p>
            <a:endParaRPr lang="en-US" dirty="0"/>
          </a:p>
        </p:txBody>
      </p:sp>
      <p:grpSp>
        <p:nvGrpSpPr>
          <p:cNvPr id="4" name="Group 3">
            <a:extLst>
              <a:ext uri="{FF2B5EF4-FFF2-40B4-BE49-F238E27FC236}">
                <a16:creationId xmlns:a16="http://schemas.microsoft.com/office/drawing/2014/main" id="{AF249614-6041-337A-499D-E071848A2F2B}"/>
              </a:ext>
            </a:extLst>
          </p:cNvPr>
          <p:cNvGrpSpPr>
            <a:grpSpLocks noChangeAspect="1"/>
          </p:cNvGrpSpPr>
          <p:nvPr/>
        </p:nvGrpSpPr>
        <p:grpSpPr>
          <a:xfrm>
            <a:off x="10089493" y="3081453"/>
            <a:ext cx="1960267" cy="2432898"/>
            <a:chOff x="8458200" y="3217495"/>
            <a:chExt cx="2608752" cy="3237735"/>
          </a:xfrm>
        </p:grpSpPr>
        <p:grpSp>
          <p:nvGrpSpPr>
            <p:cNvPr id="5" name="Group 4">
              <a:extLst>
                <a:ext uri="{FF2B5EF4-FFF2-40B4-BE49-F238E27FC236}">
                  <a16:creationId xmlns:a16="http://schemas.microsoft.com/office/drawing/2014/main" id="{92453AEF-F68C-3CA3-A119-32355FDCF309}"/>
                </a:ext>
              </a:extLst>
            </p:cNvPr>
            <p:cNvGrpSpPr/>
            <p:nvPr/>
          </p:nvGrpSpPr>
          <p:grpSpPr>
            <a:xfrm>
              <a:off x="8458200" y="3217495"/>
              <a:ext cx="2534375" cy="2691815"/>
              <a:chOff x="8458200" y="3217495"/>
              <a:chExt cx="2534375" cy="2691815"/>
            </a:xfrm>
          </p:grpSpPr>
          <p:sp>
            <p:nvSpPr>
              <p:cNvPr id="7" name="Freeform 10">
                <a:extLst>
                  <a:ext uri="{FF2B5EF4-FFF2-40B4-BE49-F238E27FC236}">
                    <a16:creationId xmlns:a16="http://schemas.microsoft.com/office/drawing/2014/main" id="{FF92F044-9AD4-1ABE-8F85-A663D3DF751F}"/>
                  </a:ext>
                </a:extLst>
              </p:cNvPr>
              <p:cNvSpPr>
                <a:spLocks/>
              </p:cNvSpPr>
              <p:nvPr/>
            </p:nvSpPr>
            <p:spPr bwMode="auto">
              <a:xfrm>
                <a:off x="8855615" y="3801318"/>
                <a:ext cx="1499976" cy="1863142"/>
              </a:xfrm>
              <a:custGeom>
                <a:avLst/>
                <a:gdLst>
                  <a:gd name="T0" fmla="*/ 4610 w 5548"/>
                  <a:gd name="T1" fmla="*/ 120 h 6894"/>
                  <a:gd name="T2" fmla="*/ 4221 w 5548"/>
                  <a:gd name="T3" fmla="*/ 14 h 6894"/>
                  <a:gd name="T4" fmla="*/ 3788 w 5548"/>
                  <a:gd name="T5" fmla="*/ 12 h 6894"/>
                  <a:gd name="T6" fmla="*/ 3324 w 5548"/>
                  <a:gd name="T7" fmla="*/ 115 h 6894"/>
                  <a:gd name="T8" fmla="*/ 2843 w 5548"/>
                  <a:gd name="T9" fmla="*/ 319 h 6894"/>
                  <a:gd name="T10" fmla="*/ 2361 w 5548"/>
                  <a:gd name="T11" fmla="*/ 618 h 6894"/>
                  <a:gd name="T12" fmla="*/ 1891 w 5548"/>
                  <a:gd name="T13" fmla="*/ 1003 h 6894"/>
                  <a:gd name="T14" fmla="*/ 1447 w 5548"/>
                  <a:gd name="T15" fmla="*/ 1462 h 6894"/>
                  <a:gd name="T16" fmla="*/ 1044 w 5548"/>
                  <a:gd name="T17" fmla="*/ 1981 h 6894"/>
                  <a:gd name="T18" fmla="*/ 694 w 5548"/>
                  <a:gd name="T19" fmla="*/ 2545 h 6894"/>
                  <a:gd name="T20" fmla="*/ 407 w 5548"/>
                  <a:gd name="T21" fmla="*/ 3137 h 6894"/>
                  <a:gd name="T22" fmla="*/ 191 w 5548"/>
                  <a:gd name="T23" fmla="*/ 3738 h 6894"/>
                  <a:gd name="T24" fmla="*/ 54 w 5548"/>
                  <a:gd name="T25" fmla="*/ 4330 h 6894"/>
                  <a:gd name="T26" fmla="*/ 0 w 5548"/>
                  <a:gd name="T27" fmla="*/ 4895 h 6894"/>
                  <a:gd name="T28" fmla="*/ 30 w 5548"/>
                  <a:gd name="T29" fmla="*/ 5416 h 6894"/>
                  <a:gd name="T30" fmla="*/ 144 w 5548"/>
                  <a:gd name="T31" fmla="*/ 5878 h 6894"/>
                  <a:gd name="T32" fmla="*/ 337 w 5548"/>
                  <a:gd name="T33" fmla="*/ 6265 h 6894"/>
                  <a:gd name="T34" fmla="*/ 605 w 5548"/>
                  <a:gd name="T35" fmla="*/ 6567 h 6894"/>
                  <a:gd name="T36" fmla="*/ 938 w 5548"/>
                  <a:gd name="T37" fmla="*/ 6774 h 6894"/>
                  <a:gd name="T38" fmla="*/ 1327 w 5548"/>
                  <a:gd name="T39" fmla="*/ 6880 h 6894"/>
                  <a:gd name="T40" fmla="*/ 1760 w 5548"/>
                  <a:gd name="T41" fmla="*/ 6882 h 6894"/>
                  <a:gd name="T42" fmla="*/ 2224 w 5548"/>
                  <a:gd name="T43" fmla="*/ 6779 h 6894"/>
                  <a:gd name="T44" fmla="*/ 2705 w 5548"/>
                  <a:gd name="T45" fmla="*/ 6575 h 6894"/>
                  <a:gd name="T46" fmla="*/ 3188 w 5548"/>
                  <a:gd name="T47" fmla="*/ 6276 h 6894"/>
                  <a:gd name="T48" fmla="*/ 3658 w 5548"/>
                  <a:gd name="T49" fmla="*/ 5891 h 6894"/>
                  <a:gd name="T50" fmla="*/ 4101 w 5548"/>
                  <a:gd name="T51" fmla="*/ 5432 h 6894"/>
                  <a:gd name="T52" fmla="*/ 4504 w 5548"/>
                  <a:gd name="T53" fmla="*/ 4913 h 6894"/>
                  <a:gd name="T54" fmla="*/ 4855 w 5548"/>
                  <a:gd name="T55" fmla="*/ 4349 h 6894"/>
                  <a:gd name="T56" fmla="*/ 5142 w 5548"/>
                  <a:gd name="T57" fmla="*/ 3757 h 6894"/>
                  <a:gd name="T58" fmla="*/ 5357 w 5548"/>
                  <a:gd name="T59" fmla="*/ 3156 h 6894"/>
                  <a:gd name="T60" fmla="*/ 5494 w 5548"/>
                  <a:gd name="T61" fmla="*/ 2564 h 6894"/>
                  <a:gd name="T62" fmla="*/ 5548 w 5548"/>
                  <a:gd name="T63" fmla="*/ 1999 h 6894"/>
                  <a:gd name="T64" fmla="*/ 5518 w 5548"/>
                  <a:gd name="T65" fmla="*/ 1478 h 6894"/>
                  <a:gd name="T66" fmla="*/ 5405 w 5548"/>
                  <a:gd name="T67" fmla="*/ 1016 h 6894"/>
                  <a:gd name="T68" fmla="*/ 5211 w 5548"/>
                  <a:gd name="T69" fmla="*/ 629 h 6894"/>
                  <a:gd name="T70" fmla="*/ 4944 w 5548"/>
                  <a:gd name="T71" fmla="*/ 327 h 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8" h="6894">
                    <a:moveTo>
                      <a:pt x="4785" y="211"/>
                    </a:moveTo>
                    <a:lnTo>
                      <a:pt x="4610" y="120"/>
                    </a:lnTo>
                    <a:lnTo>
                      <a:pt x="4422" y="54"/>
                    </a:lnTo>
                    <a:lnTo>
                      <a:pt x="4221" y="14"/>
                    </a:lnTo>
                    <a:lnTo>
                      <a:pt x="4009" y="0"/>
                    </a:lnTo>
                    <a:lnTo>
                      <a:pt x="3788" y="12"/>
                    </a:lnTo>
                    <a:lnTo>
                      <a:pt x="3559" y="50"/>
                    </a:lnTo>
                    <a:lnTo>
                      <a:pt x="3324" y="115"/>
                    </a:lnTo>
                    <a:lnTo>
                      <a:pt x="3085" y="204"/>
                    </a:lnTo>
                    <a:lnTo>
                      <a:pt x="2843" y="319"/>
                    </a:lnTo>
                    <a:lnTo>
                      <a:pt x="2601" y="457"/>
                    </a:lnTo>
                    <a:lnTo>
                      <a:pt x="2361" y="618"/>
                    </a:lnTo>
                    <a:lnTo>
                      <a:pt x="2123" y="800"/>
                    </a:lnTo>
                    <a:lnTo>
                      <a:pt x="1891" y="1003"/>
                    </a:lnTo>
                    <a:lnTo>
                      <a:pt x="1665" y="1224"/>
                    </a:lnTo>
                    <a:lnTo>
                      <a:pt x="1447" y="1462"/>
                    </a:lnTo>
                    <a:lnTo>
                      <a:pt x="1240" y="1715"/>
                    </a:lnTo>
                    <a:lnTo>
                      <a:pt x="1044" y="1981"/>
                    </a:lnTo>
                    <a:lnTo>
                      <a:pt x="862" y="2259"/>
                    </a:lnTo>
                    <a:lnTo>
                      <a:pt x="694" y="2545"/>
                    </a:lnTo>
                    <a:lnTo>
                      <a:pt x="542" y="2839"/>
                    </a:lnTo>
                    <a:lnTo>
                      <a:pt x="407" y="3137"/>
                    </a:lnTo>
                    <a:lnTo>
                      <a:pt x="289" y="3437"/>
                    </a:lnTo>
                    <a:lnTo>
                      <a:pt x="191" y="3738"/>
                    </a:lnTo>
                    <a:lnTo>
                      <a:pt x="113" y="4036"/>
                    </a:lnTo>
                    <a:lnTo>
                      <a:pt x="54" y="4330"/>
                    </a:lnTo>
                    <a:lnTo>
                      <a:pt x="17" y="4617"/>
                    </a:lnTo>
                    <a:lnTo>
                      <a:pt x="0" y="4895"/>
                    </a:lnTo>
                    <a:lnTo>
                      <a:pt x="5" y="5162"/>
                    </a:lnTo>
                    <a:lnTo>
                      <a:pt x="30" y="5416"/>
                    </a:lnTo>
                    <a:lnTo>
                      <a:pt x="77" y="5655"/>
                    </a:lnTo>
                    <a:lnTo>
                      <a:pt x="144" y="5878"/>
                    </a:lnTo>
                    <a:lnTo>
                      <a:pt x="231" y="6082"/>
                    </a:lnTo>
                    <a:lnTo>
                      <a:pt x="337" y="6265"/>
                    </a:lnTo>
                    <a:lnTo>
                      <a:pt x="462" y="6428"/>
                    </a:lnTo>
                    <a:lnTo>
                      <a:pt x="605" y="6567"/>
                    </a:lnTo>
                    <a:lnTo>
                      <a:pt x="764" y="6683"/>
                    </a:lnTo>
                    <a:lnTo>
                      <a:pt x="938" y="6774"/>
                    </a:lnTo>
                    <a:lnTo>
                      <a:pt x="1126" y="6840"/>
                    </a:lnTo>
                    <a:lnTo>
                      <a:pt x="1327" y="6880"/>
                    </a:lnTo>
                    <a:lnTo>
                      <a:pt x="1539" y="6894"/>
                    </a:lnTo>
                    <a:lnTo>
                      <a:pt x="1760" y="6882"/>
                    </a:lnTo>
                    <a:lnTo>
                      <a:pt x="1989" y="6844"/>
                    </a:lnTo>
                    <a:lnTo>
                      <a:pt x="2224" y="6779"/>
                    </a:lnTo>
                    <a:lnTo>
                      <a:pt x="2463" y="6690"/>
                    </a:lnTo>
                    <a:lnTo>
                      <a:pt x="2705" y="6575"/>
                    </a:lnTo>
                    <a:lnTo>
                      <a:pt x="2947" y="6437"/>
                    </a:lnTo>
                    <a:lnTo>
                      <a:pt x="3188" y="6276"/>
                    </a:lnTo>
                    <a:lnTo>
                      <a:pt x="3425" y="6094"/>
                    </a:lnTo>
                    <a:lnTo>
                      <a:pt x="3658" y="5891"/>
                    </a:lnTo>
                    <a:lnTo>
                      <a:pt x="3884" y="5670"/>
                    </a:lnTo>
                    <a:lnTo>
                      <a:pt x="4101" y="5432"/>
                    </a:lnTo>
                    <a:lnTo>
                      <a:pt x="4308" y="5179"/>
                    </a:lnTo>
                    <a:lnTo>
                      <a:pt x="4504" y="4913"/>
                    </a:lnTo>
                    <a:lnTo>
                      <a:pt x="4687" y="4635"/>
                    </a:lnTo>
                    <a:lnTo>
                      <a:pt x="4855" y="4349"/>
                    </a:lnTo>
                    <a:lnTo>
                      <a:pt x="5007" y="4055"/>
                    </a:lnTo>
                    <a:lnTo>
                      <a:pt x="5142" y="3757"/>
                    </a:lnTo>
                    <a:lnTo>
                      <a:pt x="5259" y="3457"/>
                    </a:lnTo>
                    <a:lnTo>
                      <a:pt x="5357" y="3156"/>
                    </a:lnTo>
                    <a:lnTo>
                      <a:pt x="5436" y="2858"/>
                    </a:lnTo>
                    <a:lnTo>
                      <a:pt x="5494" y="2564"/>
                    </a:lnTo>
                    <a:lnTo>
                      <a:pt x="5532" y="2277"/>
                    </a:lnTo>
                    <a:lnTo>
                      <a:pt x="5548" y="1999"/>
                    </a:lnTo>
                    <a:lnTo>
                      <a:pt x="5544" y="1732"/>
                    </a:lnTo>
                    <a:lnTo>
                      <a:pt x="5518" y="1478"/>
                    </a:lnTo>
                    <a:lnTo>
                      <a:pt x="5472" y="1239"/>
                    </a:lnTo>
                    <a:lnTo>
                      <a:pt x="5405" y="1016"/>
                    </a:lnTo>
                    <a:lnTo>
                      <a:pt x="5318" y="812"/>
                    </a:lnTo>
                    <a:lnTo>
                      <a:pt x="5211" y="629"/>
                    </a:lnTo>
                    <a:lnTo>
                      <a:pt x="5086" y="466"/>
                    </a:lnTo>
                    <a:lnTo>
                      <a:pt x="4944" y="327"/>
                    </a:lnTo>
                    <a:lnTo>
                      <a:pt x="4785" y="211"/>
                    </a:lnTo>
                  </a:path>
                </a:pathLst>
              </a:custGeom>
              <a:noFill/>
              <a:ln w="47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 name="Line 5">
                <a:extLst>
                  <a:ext uri="{FF2B5EF4-FFF2-40B4-BE49-F238E27FC236}">
                    <a16:creationId xmlns:a16="http://schemas.microsoft.com/office/drawing/2014/main" id="{95B40480-18BA-9870-1C49-5ECAF594F505}"/>
                  </a:ext>
                </a:extLst>
              </p:cNvPr>
              <p:cNvSpPr>
                <a:spLocks noChangeShapeType="1"/>
              </p:cNvSpPr>
              <p:nvPr/>
            </p:nvSpPr>
            <p:spPr bwMode="auto">
              <a:xfrm flipV="1">
                <a:off x="9605600" y="3520465"/>
                <a:ext cx="0" cy="2388845"/>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 name="Line 6">
                <a:extLst>
                  <a:ext uri="{FF2B5EF4-FFF2-40B4-BE49-F238E27FC236}">
                    <a16:creationId xmlns:a16="http://schemas.microsoft.com/office/drawing/2014/main" id="{17EAEDFF-77A9-A46E-9AA1-B6B7DB026630}"/>
                  </a:ext>
                </a:extLst>
              </p:cNvPr>
              <p:cNvSpPr>
                <a:spLocks noChangeShapeType="1"/>
              </p:cNvSpPr>
              <p:nvPr/>
            </p:nvSpPr>
            <p:spPr bwMode="auto">
              <a:xfrm>
                <a:off x="8458200" y="4733735"/>
                <a:ext cx="2269225" cy="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0" name="Line 14">
                <a:extLst>
                  <a:ext uri="{FF2B5EF4-FFF2-40B4-BE49-F238E27FC236}">
                    <a16:creationId xmlns:a16="http://schemas.microsoft.com/office/drawing/2014/main" id="{1A3698B0-248F-CC70-8742-F071A152137C}"/>
                  </a:ext>
                </a:extLst>
              </p:cNvPr>
              <p:cNvSpPr>
                <a:spLocks noChangeShapeType="1"/>
              </p:cNvSpPr>
              <p:nvPr/>
            </p:nvSpPr>
            <p:spPr bwMode="auto">
              <a:xfrm flipV="1">
                <a:off x="10659071" y="4733735"/>
                <a:ext cx="91213" cy="45608"/>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 name="Line 15">
                <a:extLst>
                  <a:ext uri="{FF2B5EF4-FFF2-40B4-BE49-F238E27FC236}">
                    <a16:creationId xmlns:a16="http://schemas.microsoft.com/office/drawing/2014/main" id="{4BD68976-78CC-0C19-6FF4-35208DA69024}"/>
                  </a:ext>
                </a:extLst>
              </p:cNvPr>
              <p:cNvSpPr>
                <a:spLocks noChangeShapeType="1"/>
              </p:cNvSpPr>
              <p:nvPr/>
            </p:nvSpPr>
            <p:spPr bwMode="auto">
              <a:xfrm>
                <a:off x="10659071" y="4686438"/>
                <a:ext cx="91213" cy="47297"/>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 name="Line 16">
                <a:extLst>
                  <a:ext uri="{FF2B5EF4-FFF2-40B4-BE49-F238E27FC236}">
                    <a16:creationId xmlns:a16="http://schemas.microsoft.com/office/drawing/2014/main" id="{7D765E16-BA03-9316-F67A-AA8E8EF98033}"/>
                  </a:ext>
                </a:extLst>
              </p:cNvPr>
              <p:cNvSpPr>
                <a:spLocks noChangeShapeType="1"/>
              </p:cNvSpPr>
              <p:nvPr/>
            </p:nvSpPr>
            <p:spPr bwMode="auto">
              <a:xfrm flipH="1" flipV="1">
                <a:off x="9605600"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 name="Line 17">
                <a:extLst>
                  <a:ext uri="{FF2B5EF4-FFF2-40B4-BE49-F238E27FC236}">
                    <a16:creationId xmlns:a16="http://schemas.microsoft.com/office/drawing/2014/main" id="{8D7A8665-5267-F51B-7614-4B792C49F95E}"/>
                  </a:ext>
                </a:extLst>
              </p:cNvPr>
              <p:cNvSpPr>
                <a:spLocks noChangeShapeType="1"/>
              </p:cNvSpPr>
              <p:nvPr/>
            </p:nvSpPr>
            <p:spPr bwMode="auto">
              <a:xfrm flipV="1">
                <a:off x="9559993"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 name="Rectangle 13">
                <a:extLst>
                  <a:ext uri="{FF2B5EF4-FFF2-40B4-BE49-F238E27FC236}">
                    <a16:creationId xmlns:a16="http://schemas.microsoft.com/office/drawing/2014/main" id="{B03A5488-4459-A316-6251-173B52CA673D}"/>
                  </a:ext>
                </a:extLst>
              </p:cNvPr>
              <p:cNvSpPr>
                <a:spLocks noChangeArrowheads="1"/>
              </p:cNvSpPr>
              <p:nvPr/>
            </p:nvSpPr>
            <p:spPr bwMode="auto">
              <a:xfrm>
                <a:off x="9510024" y="3217495"/>
                <a:ext cx="202664"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N</a:t>
                </a:r>
              </a:p>
            </p:txBody>
          </p:sp>
          <p:sp>
            <p:nvSpPr>
              <p:cNvPr id="15" name="Rectangle 14">
                <a:extLst>
                  <a:ext uri="{FF2B5EF4-FFF2-40B4-BE49-F238E27FC236}">
                    <a16:creationId xmlns:a16="http://schemas.microsoft.com/office/drawing/2014/main" id="{B20D753D-FB87-EE0B-E5A6-B687F746BF4E}"/>
                  </a:ext>
                </a:extLst>
              </p:cNvPr>
              <p:cNvSpPr>
                <a:spLocks noChangeArrowheads="1"/>
              </p:cNvSpPr>
              <p:nvPr/>
            </p:nvSpPr>
            <p:spPr bwMode="auto">
              <a:xfrm>
                <a:off x="10824043" y="4625467"/>
                <a:ext cx="168532"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mj-lt"/>
                  </a:rPr>
                  <a:t>E</a:t>
                </a:r>
              </a:p>
            </p:txBody>
          </p:sp>
          <p:sp>
            <p:nvSpPr>
              <p:cNvPr id="16" name="Oval 15">
                <a:extLst>
                  <a:ext uri="{FF2B5EF4-FFF2-40B4-BE49-F238E27FC236}">
                    <a16:creationId xmlns:a16="http://schemas.microsoft.com/office/drawing/2014/main" id="{765E4FAE-4B64-53F8-B857-77CCBAA0FB5F}"/>
                  </a:ext>
                </a:extLst>
              </p:cNvPr>
              <p:cNvSpPr>
                <a:spLocks noChangeAspect="1"/>
              </p:cNvSpPr>
              <p:nvPr/>
            </p:nvSpPr>
            <p:spPr>
              <a:xfrm>
                <a:off x="9577914" y="4712639"/>
                <a:ext cx="50540" cy="50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7" name="Group 16">
                <a:extLst>
                  <a:ext uri="{FF2B5EF4-FFF2-40B4-BE49-F238E27FC236}">
                    <a16:creationId xmlns:a16="http://schemas.microsoft.com/office/drawing/2014/main" id="{3A09470E-F337-1192-0FD9-CC53F26959FF}"/>
                  </a:ext>
                </a:extLst>
              </p:cNvPr>
              <p:cNvGrpSpPr/>
              <p:nvPr/>
            </p:nvGrpSpPr>
            <p:grpSpPr>
              <a:xfrm>
                <a:off x="9058782" y="3857303"/>
                <a:ext cx="1096516" cy="1757989"/>
                <a:chOff x="4301965" y="3037995"/>
                <a:chExt cx="595169" cy="954204"/>
              </a:xfrm>
            </p:grpSpPr>
            <p:sp>
              <p:nvSpPr>
                <p:cNvPr id="18" name="Line 8">
                  <a:extLst>
                    <a:ext uri="{FF2B5EF4-FFF2-40B4-BE49-F238E27FC236}">
                      <a16:creationId xmlns:a16="http://schemas.microsoft.com/office/drawing/2014/main" id="{013D6293-49D4-7801-37C6-882C1C44895A}"/>
                    </a:ext>
                  </a:extLst>
                </p:cNvPr>
                <p:cNvSpPr>
                  <a:spLocks noChangeShapeType="1"/>
                </p:cNvSpPr>
                <p:nvPr/>
              </p:nvSpPr>
              <p:spPr bwMode="auto">
                <a:xfrm flipV="1">
                  <a:off x="4301965" y="3516711"/>
                  <a:ext cx="295529" cy="475488"/>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 name="Line 9">
                  <a:extLst>
                    <a:ext uri="{FF2B5EF4-FFF2-40B4-BE49-F238E27FC236}">
                      <a16:creationId xmlns:a16="http://schemas.microsoft.com/office/drawing/2014/main" id="{4303735B-96CB-C733-A80B-C2FB677A76D9}"/>
                    </a:ext>
                  </a:extLst>
                </p:cNvPr>
                <p:cNvSpPr>
                  <a:spLocks noChangeShapeType="1"/>
                </p:cNvSpPr>
                <p:nvPr/>
              </p:nvSpPr>
              <p:spPr bwMode="auto">
                <a:xfrm>
                  <a:off x="4602901" y="3523030"/>
                  <a:ext cx="277565" cy="172330"/>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 name="Line 8">
                  <a:extLst>
                    <a:ext uri="{FF2B5EF4-FFF2-40B4-BE49-F238E27FC236}">
                      <a16:creationId xmlns:a16="http://schemas.microsoft.com/office/drawing/2014/main" id="{950AB5AE-6FDA-71C5-1902-F23D18CBDD6C}"/>
                    </a:ext>
                  </a:extLst>
                </p:cNvPr>
                <p:cNvSpPr>
                  <a:spLocks noChangeShapeType="1"/>
                </p:cNvSpPr>
                <p:nvPr/>
              </p:nvSpPr>
              <p:spPr bwMode="auto">
                <a:xfrm flipV="1">
                  <a:off x="4596605" y="3046811"/>
                  <a:ext cx="295529" cy="475488"/>
                </a:xfrm>
                <a:prstGeom prst="line">
                  <a:avLst/>
                </a:prstGeom>
                <a:noFill/>
                <a:ln w="12700">
                  <a:solidFill>
                    <a:srgbClr val="FF0000"/>
                  </a:solidFill>
                  <a:prstDash val="lgDashDot"/>
                  <a:round/>
                  <a:headEnd/>
                  <a:tailEnd/>
                </a:ln>
                <a:effectLst>
                  <a:glow rad="101600">
                    <a:schemeClr val="accent5">
                      <a:satMod val="175000"/>
                      <a:alpha val="40000"/>
                    </a:schemeClr>
                  </a:glo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 name="Line 9">
                  <a:extLst>
                    <a:ext uri="{FF2B5EF4-FFF2-40B4-BE49-F238E27FC236}">
                      <a16:creationId xmlns:a16="http://schemas.microsoft.com/office/drawing/2014/main" id="{8FC53816-B2CF-C59B-54D6-1CF7E15A6FFB}"/>
                    </a:ext>
                  </a:extLst>
                </p:cNvPr>
                <p:cNvSpPr>
                  <a:spLocks noChangeShapeType="1"/>
                </p:cNvSpPr>
                <p:nvPr/>
              </p:nvSpPr>
              <p:spPr bwMode="auto">
                <a:xfrm>
                  <a:off x="4320961" y="3342690"/>
                  <a:ext cx="277565" cy="172330"/>
                </a:xfrm>
                <a:prstGeom prst="line">
                  <a:avLst/>
                </a:prstGeom>
                <a:noFill/>
                <a:ln w="3175">
                  <a:solidFill>
                    <a:srgbClr val="FF0000"/>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 name="Rectangle 26">
                  <a:extLst>
                    <a:ext uri="{FF2B5EF4-FFF2-40B4-BE49-F238E27FC236}">
                      <a16:creationId xmlns:a16="http://schemas.microsoft.com/office/drawing/2014/main" id="{B15973E9-3606-8AAC-387F-3AE38B637DD1}"/>
                    </a:ext>
                  </a:extLst>
                </p:cNvPr>
                <p:cNvSpPr>
                  <a:spLocks noChangeArrowheads="1"/>
                </p:cNvSpPr>
                <p:nvPr/>
              </p:nvSpPr>
              <p:spPr bwMode="auto">
                <a:xfrm>
                  <a:off x="4668591" y="3091698"/>
                  <a:ext cx="88001"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a</a:t>
                  </a:r>
                  <a:endParaRPr kumimoji="0" lang="en-US" altLang="en-US" b="0" i="0" u="none" strike="noStrike" cap="none" normalizeH="0" baseline="-25000" dirty="0">
                    <a:ln>
                      <a:noFill/>
                    </a:ln>
                    <a:solidFill>
                      <a:srgbClr val="FF0000"/>
                    </a:solidFill>
                    <a:effectLst/>
                    <a:latin typeface="+mj-lt"/>
                  </a:endParaRPr>
                </a:p>
              </p:txBody>
            </p:sp>
            <p:grpSp>
              <p:nvGrpSpPr>
                <p:cNvPr id="23" name="Group 22">
                  <a:extLst>
                    <a:ext uri="{FF2B5EF4-FFF2-40B4-BE49-F238E27FC236}">
                      <a16:creationId xmlns:a16="http://schemas.microsoft.com/office/drawing/2014/main" id="{4096D9BA-22FF-E0AF-F7DC-06C96390D258}"/>
                    </a:ext>
                  </a:extLst>
                </p:cNvPr>
                <p:cNvGrpSpPr/>
                <p:nvPr/>
              </p:nvGrpSpPr>
              <p:grpSpPr>
                <a:xfrm rot="1828281">
                  <a:off x="4861376" y="3037995"/>
                  <a:ext cx="35758" cy="54094"/>
                  <a:chOff x="5173796" y="3012595"/>
                  <a:chExt cx="35758" cy="54094"/>
                </a:xfrm>
              </p:grpSpPr>
              <p:sp>
                <p:nvSpPr>
                  <p:cNvPr id="34" name="Line 30">
                    <a:extLst>
                      <a:ext uri="{FF2B5EF4-FFF2-40B4-BE49-F238E27FC236}">
                        <a16:creationId xmlns:a16="http://schemas.microsoft.com/office/drawing/2014/main" id="{0B96577E-9DF3-E3F3-BC82-908224935B29}"/>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5" name="Line 31">
                    <a:extLst>
                      <a:ext uri="{FF2B5EF4-FFF2-40B4-BE49-F238E27FC236}">
                        <a16:creationId xmlns:a16="http://schemas.microsoft.com/office/drawing/2014/main" id="{44358847-1571-93E1-DB00-9B97D3890C75}"/>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4" name="Group 23">
                  <a:extLst>
                    <a:ext uri="{FF2B5EF4-FFF2-40B4-BE49-F238E27FC236}">
                      <a16:creationId xmlns:a16="http://schemas.microsoft.com/office/drawing/2014/main" id="{31D394BE-BAB6-4403-0820-760B22047EA5}"/>
                    </a:ext>
                  </a:extLst>
                </p:cNvPr>
                <p:cNvGrpSpPr/>
                <p:nvPr/>
              </p:nvGrpSpPr>
              <p:grpSpPr>
                <a:xfrm rot="12600000">
                  <a:off x="4602296" y="3457095"/>
                  <a:ext cx="35758" cy="54094"/>
                  <a:chOff x="5173796" y="3012595"/>
                  <a:chExt cx="35758" cy="54094"/>
                </a:xfrm>
              </p:grpSpPr>
              <p:sp>
                <p:nvSpPr>
                  <p:cNvPr id="32" name="Line 30">
                    <a:extLst>
                      <a:ext uri="{FF2B5EF4-FFF2-40B4-BE49-F238E27FC236}">
                        <a16:creationId xmlns:a16="http://schemas.microsoft.com/office/drawing/2014/main" id="{0E017443-69AF-6910-D8F3-A9CBC097A1E8}"/>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3" name="Line 31">
                    <a:extLst>
                      <a:ext uri="{FF2B5EF4-FFF2-40B4-BE49-F238E27FC236}">
                        <a16:creationId xmlns:a16="http://schemas.microsoft.com/office/drawing/2014/main" id="{7B18F19C-2442-B4E7-F6E5-0B98DA0EE142}"/>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5" name="Group 24">
                  <a:extLst>
                    <a:ext uri="{FF2B5EF4-FFF2-40B4-BE49-F238E27FC236}">
                      <a16:creationId xmlns:a16="http://schemas.microsoft.com/office/drawing/2014/main" id="{ED27F316-2AFF-5DE8-4DD9-BABBC742A39E}"/>
                    </a:ext>
                  </a:extLst>
                </p:cNvPr>
                <p:cNvGrpSpPr/>
                <p:nvPr/>
              </p:nvGrpSpPr>
              <p:grpSpPr>
                <a:xfrm rot="7200000">
                  <a:off x="4548956" y="3469796"/>
                  <a:ext cx="35758" cy="54094"/>
                  <a:chOff x="5173796" y="3012595"/>
                  <a:chExt cx="35758" cy="54094"/>
                </a:xfrm>
              </p:grpSpPr>
              <p:sp>
                <p:nvSpPr>
                  <p:cNvPr id="30" name="Line 30">
                    <a:extLst>
                      <a:ext uri="{FF2B5EF4-FFF2-40B4-BE49-F238E27FC236}">
                        <a16:creationId xmlns:a16="http://schemas.microsoft.com/office/drawing/2014/main" id="{B105FDE4-6DE6-8D5F-B2F2-51DC3FB1983B}"/>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Line 31">
                    <a:extLst>
                      <a:ext uri="{FF2B5EF4-FFF2-40B4-BE49-F238E27FC236}">
                        <a16:creationId xmlns:a16="http://schemas.microsoft.com/office/drawing/2014/main" id="{21C5BEBE-5FF4-0449-4065-241F73F547F6}"/>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26" name="Group 25">
                  <a:extLst>
                    <a:ext uri="{FF2B5EF4-FFF2-40B4-BE49-F238E27FC236}">
                      <a16:creationId xmlns:a16="http://schemas.microsoft.com/office/drawing/2014/main" id="{709538D0-8FAB-FF1F-AAEA-D917B71360D0}"/>
                    </a:ext>
                  </a:extLst>
                </p:cNvPr>
                <p:cNvGrpSpPr/>
                <p:nvPr/>
              </p:nvGrpSpPr>
              <p:grpSpPr>
                <a:xfrm rot="18000000">
                  <a:off x="4322897" y="3327555"/>
                  <a:ext cx="35758" cy="54094"/>
                  <a:chOff x="5173796" y="3012595"/>
                  <a:chExt cx="35758" cy="54094"/>
                </a:xfrm>
              </p:grpSpPr>
              <p:sp>
                <p:nvSpPr>
                  <p:cNvPr id="28" name="Line 30">
                    <a:extLst>
                      <a:ext uri="{FF2B5EF4-FFF2-40B4-BE49-F238E27FC236}">
                        <a16:creationId xmlns:a16="http://schemas.microsoft.com/office/drawing/2014/main" id="{A4578DEF-53E5-59A0-BB14-7C51E85D6434}"/>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9" name="Line 31">
                    <a:extLst>
                      <a:ext uri="{FF2B5EF4-FFF2-40B4-BE49-F238E27FC236}">
                        <a16:creationId xmlns:a16="http://schemas.microsoft.com/office/drawing/2014/main" id="{C754E0FA-840C-37E5-35DF-458DCF23442A}"/>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27" name="Rectangle 26">
                  <a:extLst>
                    <a:ext uri="{FF2B5EF4-FFF2-40B4-BE49-F238E27FC236}">
                      <a16:creationId xmlns:a16="http://schemas.microsoft.com/office/drawing/2014/main" id="{D2791BC1-E361-FB21-A8B6-3BADAA397B3B}"/>
                    </a:ext>
                  </a:extLst>
                </p:cNvPr>
                <p:cNvSpPr>
                  <a:spLocks noChangeArrowheads="1"/>
                </p:cNvSpPr>
                <p:nvPr/>
              </p:nvSpPr>
              <p:spPr bwMode="auto">
                <a:xfrm>
                  <a:off x="4430167" y="3243222"/>
                  <a:ext cx="89160"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b</a:t>
                  </a:r>
                  <a:endParaRPr kumimoji="0" lang="en-US" altLang="en-US" b="0" i="0" u="none" strike="noStrike" cap="none" normalizeH="0" baseline="-25000" dirty="0">
                    <a:ln>
                      <a:noFill/>
                    </a:ln>
                    <a:solidFill>
                      <a:srgbClr val="FF0000"/>
                    </a:solidFill>
                    <a:effectLst/>
                    <a:latin typeface="+mj-lt"/>
                  </a:endParaRPr>
                </a:p>
              </p:txBody>
            </p:sp>
          </p:grpSp>
        </p:grpSp>
        <p:sp>
          <p:nvSpPr>
            <p:cNvPr id="6" name="TextBox 5">
              <a:extLst>
                <a:ext uri="{FF2B5EF4-FFF2-40B4-BE49-F238E27FC236}">
                  <a16:creationId xmlns:a16="http://schemas.microsoft.com/office/drawing/2014/main" id="{E2ED8067-DA06-C236-14C4-6CC861B18B21}"/>
                </a:ext>
              </a:extLst>
            </p:cNvPr>
            <p:cNvSpPr txBox="1"/>
            <p:nvPr/>
          </p:nvSpPr>
          <p:spPr>
            <a:xfrm>
              <a:off x="8480965" y="5963718"/>
              <a:ext cx="2585987" cy="491512"/>
            </a:xfrm>
            <a:prstGeom prst="rect">
              <a:avLst/>
            </a:prstGeom>
            <a:noFill/>
          </p:spPr>
          <p:txBody>
            <a:bodyPr wrap="none" rtlCol="0">
              <a:spAutoFit/>
            </a:bodyPr>
            <a:lstStyle/>
            <a:p>
              <a:r>
                <a:rPr lang="en-US" dirty="0">
                  <a:solidFill>
                    <a:srgbClr val="C00000"/>
                  </a:solidFill>
                  <a:latin typeface="+mj-lt"/>
                </a:rPr>
                <a:t>a: semi-major axis</a:t>
              </a:r>
            </a:p>
          </p:txBody>
        </p:sp>
      </p:grpSp>
      <p:pic>
        <p:nvPicPr>
          <p:cNvPr id="36" name="Picture 10" descr="http://itsoktobeweird.com/wp-content/uploads/2012/03/confused-bean.jpg">
            <a:extLst>
              <a:ext uri="{FF2B5EF4-FFF2-40B4-BE49-F238E27FC236}">
                <a16:creationId xmlns:a16="http://schemas.microsoft.com/office/drawing/2014/main" id="{4A64D24C-6E25-D2D4-3C2B-14341DC0E00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9188" y="2620370"/>
            <a:ext cx="927960" cy="158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845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3CC36-B9DD-BB17-E7BC-FB02C5F49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882B4-C69C-85AB-8C58-616CACB1676E}"/>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8F49E330-615C-39F7-7D6F-93BFE68C293A}"/>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Every measurement is subject to errors: Mistakes, Systematic, &amp; Random</a:t>
            </a:r>
          </a:p>
          <a:p>
            <a:endParaRPr lang="en-US" dirty="0"/>
          </a:p>
        </p:txBody>
      </p:sp>
      <p:graphicFrame>
        <p:nvGraphicFramePr>
          <p:cNvPr id="4" name="Table 3">
            <a:extLst>
              <a:ext uri="{FF2B5EF4-FFF2-40B4-BE49-F238E27FC236}">
                <a16:creationId xmlns:a16="http://schemas.microsoft.com/office/drawing/2014/main" id="{499D2EC4-D455-CBA5-7510-5B45B7E67316}"/>
              </a:ext>
            </a:extLst>
          </p:cNvPr>
          <p:cNvGraphicFramePr>
            <a:graphicFrameLocks noGrp="1"/>
          </p:cNvGraphicFramePr>
          <p:nvPr>
            <p:extLst>
              <p:ext uri="{D42A27DB-BD31-4B8C-83A1-F6EECF244321}">
                <p14:modId xmlns:p14="http://schemas.microsoft.com/office/powerpoint/2010/main" val="2872242245"/>
              </p:ext>
            </p:extLst>
          </p:nvPr>
        </p:nvGraphicFramePr>
        <p:xfrm>
          <a:off x="2286000" y="2514600"/>
          <a:ext cx="7203265" cy="1005840"/>
        </p:xfrm>
        <a:graphic>
          <a:graphicData uri="http://schemas.openxmlformats.org/drawingml/2006/table">
            <a:tbl>
              <a:tblPr firstRow="1" bandRow="1">
                <a:tableStyleId>{9D7B26C5-4107-4FEC-AEDC-1716B250A1EF}</a:tableStyleId>
              </a:tblPr>
              <a:tblGrid>
                <a:gridCol w="1378329">
                  <a:extLst>
                    <a:ext uri="{9D8B030D-6E8A-4147-A177-3AD203B41FA5}">
                      <a16:colId xmlns:a16="http://schemas.microsoft.com/office/drawing/2014/main" val="339995862"/>
                    </a:ext>
                  </a:extLst>
                </a:gridCol>
                <a:gridCol w="5824936">
                  <a:extLst>
                    <a:ext uri="{9D8B030D-6E8A-4147-A177-3AD203B41FA5}">
                      <a16:colId xmlns:a16="http://schemas.microsoft.com/office/drawing/2014/main" val="4109546485"/>
                    </a:ext>
                  </a:extLst>
                </a:gridCol>
              </a:tblGrid>
              <a:tr h="370840">
                <a:tc>
                  <a:txBody>
                    <a:bodyPr/>
                    <a:lstStyle/>
                    <a:p>
                      <a:r>
                        <a:rPr lang="en-US" sz="2000" b="0" dirty="0">
                          <a:solidFill>
                            <a:srgbClr val="336699"/>
                          </a:solidFill>
                        </a:rPr>
                        <a:t>Mistake</a:t>
                      </a:r>
                    </a:p>
                  </a:txBody>
                  <a:tcPr/>
                </a:tc>
                <a:tc>
                  <a:txBody>
                    <a:bodyPr/>
                    <a:lstStyle/>
                    <a:p>
                      <a:r>
                        <a:rPr lang="en-US" sz="2000" b="0" dirty="0">
                          <a:solidFill>
                            <a:srgbClr val="336699"/>
                          </a:solidFill>
                        </a:rPr>
                        <a:t>Blunder</a:t>
                      </a:r>
                    </a:p>
                    <a:p>
                      <a:r>
                        <a:rPr lang="en-US" sz="2000" b="0" dirty="0">
                          <a:solidFill>
                            <a:srgbClr val="336699"/>
                          </a:solidFill>
                        </a:rPr>
                        <a:t>Ex: Measuring to the wrong point; Using wrong HI</a:t>
                      </a:r>
                    </a:p>
                    <a:p>
                      <a:r>
                        <a:rPr lang="en-US" sz="2000" b="0" dirty="0">
                          <a:solidFill>
                            <a:srgbClr val="336699"/>
                          </a:solidFill>
                        </a:rPr>
                        <a:t>Comp: Check/verify; Remeasure</a:t>
                      </a:r>
                    </a:p>
                  </a:txBody>
                  <a:tcPr/>
                </a:tc>
                <a:extLst>
                  <a:ext uri="{0D108BD9-81ED-4DB2-BD59-A6C34878D82A}">
                    <a16:rowId xmlns:a16="http://schemas.microsoft.com/office/drawing/2014/main" val="2301596523"/>
                  </a:ext>
                </a:extLst>
              </a:tr>
            </a:tbl>
          </a:graphicData>
        </a:graphic>
      </p:graphicFrame>
      <p:pic>
        <p:nvPicPr>
          <p:cNvPr id="290" name="Picture 289">
            <a:extLst>
              <a:ext uri="{FF2B5EF4-FFF2-40B4-BE49-F238E27FC236}">
                <a16:creationId xmlns:a16="http://schemas.microsoft.com/office/drawing/2014/main" id="{C5891678-9E1A-B2D3-ABA5-F96AFE7FAF8A}"/>
              </a:ext>
            </a:extLst>
          </p:cNvPr>
          <p:cNvPicPr>
            <a:picLocks noChangeAspect="1"/>
          </p:cNvPicPr>
          <p:nvPr/>
        </p:nvPicPr>
        <p:blipFill>
          <a:blip r:embed="rId2" cstate="print"/>
          <a:stretch>
            <a:fillRect/>
          </a:stretch>
        </p:blipFill>
        <p:spPr>
          <a:xfrm>
            <a:off x="1181286" y="4443712"/>
            <a:ext cx="2656283" cy="1530740"/>
          </a:xfrm>
          <a:prstGeom prst="rect">
            <a:avLst/>
          </a:prstGeom>
        </p:spPr>
      </p:pic>
      <p:grpSp>
        <p:nvGrpSpPr>
          <p:cNvPr id="291" name="Group 290">
            <a:extLst>
              <a:ext uri="{FF2B5EF4-FFF2-40B4-BE49-F238E27FC236}">
                <a16:creationId xmlns:a16="http://schemas.microsoft.com/office/drawing/2014/main" id="{36553B32-E2AA-A56D-40AF-EE2E1CA3F355}"/>
              </a:ext>
            </a:extLst>
          </p:cNvPr>
          <p:cNvGrpSpPr>
            <a:grpSpLocks noChangeAspect="1"/>
          </p:cNvGrpSpPr>
          <p:nvPr/>
        </p:nvGrpSpPr>
        <p:grpSpPr>
          <a:xfrm>
            <a:off x="9720382" y="4350227"/>
            <a:ext cx="1192353" cy="1828800"/>
            <a:chOff x="8123594" y="720435"/>
            <a:chExt cx="2235662" cy="3429000"/>
          </a:xfrm>
        </p:grpSpPr>
        <p:grpSp>
          <p:nvGrpSpPr>
            <p:cNvPr id="292" name="Group 291">
              <a:extLst>
                <a:ext uri="{FF2B5EF4-FFF2-40B4-BE49-F238E27FC236}">
                  <a16:creationId xmlns:a16="http://schemas.microsoft.com/office/drawing/2014/main" id="{4EB38C30-8B1D-DF0F-813F-023A8FD113AA}"/>
                </a:ext>
              </a:extLst>
            </p:cNvPr>
            <p:cNvGrpSpPr/>
            <p:nvPr/>
          </p:nvGrpSpPr>
          <p:grpSpPr>
            <a:xfrm>
              <a:off x="8123594" y="3741614"/>
              <a:ext cx="876627" cy="264678"/>
              <a:chOff x="8028207" y="3853448"/>
              <a:chExt cx="876627" cy="264678"/>
            </a:xfrm>
          </p:grpSpPr>
          <p:sp>
            <p:nvSpPr>
              <p:cNvPr id="302" name="Freeform 186">
                <a:extLst>
                  <a:ext uri="{FF2B5EF4-FFF2-40B4-BE49-F238E27FC236}">
                    <a16:creationId xmlns:a16="http://schemas.microsoft.com/office/drawing/2014/main" id="{F63E3D9F-F2A8-540A-2D5C-C5A72F4B1D44}"/>
                  </a:ext>
                </a:extLst>
              </p:cNvPr>
              <p:cNvSpPr/>
              <p:nvPr/>
            </p:nvSpPr>
            <p:spPr bwMode="auto">
              <a:xfrm>
                <a:off x="8028207" y="3931978"/>
                <a:ext cx="876627" cy="71562"/>
              </a:xfrm>
              <a:custGeom>
                <a:avLst/>
                <a:gdLst>
                  <a:gd name="connsiteX0" fmla="*/ 0 w 1106311"/>
                  <a:gd name="connsiteY0" fmla="*/ 90311 h 90311"/>
                  <a:gd name="connsiteX1" fmla="*/ 0 w 1106311"/>
                  <a:gd name="connsiteY1" fmla="*/ 90311 h 90311"/>
                  <a:gd name="connsiteX2" fmla="*/ 395111 w 1106311"/>
                  <a:gd name="connsiteY2" fmla="*/ 11289 h 90311"/>
                  <a:gd name="connsiteX3" fmla="*/ 519289 w 1106311"/>
                  <a:gd name="connsiteY3" fmla="*/ 11289 h 90311"/>
                  <a:gd name="connsiteX4" fmla="*/ 846666 w 1106311"/>
                  <a:gd name="connsiteY4" fmla="*/ 11289 h 90311"/>
                  <a:gd name="connsiteX5" fmla="*/ 948266 w 1106311"/>
                  <a:gd name="connsiteY5" fmla="*/ 11289 h 90311"/>
                  <a:gd name="connsiteX6" fmla="*/ 1106311 w 1106311"/>
                  <a:gd name="connsiteY6" fmla="*/ 0 h 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311" h="90311">
                    <a:moveTo>
                      <a:pt x="0" y="90311"/>
                    </a:moveTo>
                    <a:lnTo>
                      <a:pt x="0" y="90311"/>
                    </a:lnTo>
                    <a:lnTo>
                      <a:pt x="395111" y="11289"/>
                    </a:lnTo>
                    <a:lnTo>
                      <a:pt x="519289" y="11289"/>
                    </a:lnTo>
                    <a:lnTo>
                      <a:pt x="846666" y="11289"/>
                    </a:lnTo>
                    <a:lnTo>
                      <a:pt x="948266" y="11289"/>
                    </a:lnTo>
                    <a:lnTo>
                      <a:pt x="1106311" y="0"/>
                    </a:lnTo>
                  </a:path>
                </a:pathLst>
              </a:custGeom>
              <a:no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Comic Sans MS" pitchFamily="66" charset="0"/>
                </a:endParaRPr>
              </a:p>
            </p:txBody>
          </p:sp>
          <p:sp>
            <p:nvSpPr>
              <p:cNvPr id="303" name="Cube 302">
                <a:extLst>
                  <a:ext uri="{FF2B5EF4-FFF2-40B4-BE49-F238E27FC236}">
                    <a16:creationId xmlns:a16="http://schemas.microsoft.com/office/drawing/2014/main" id="{92853269-1940-F2C9-CAB2-A51AFAC9159A}"/>
                  </a:ext>
                </a:extLst>
              </p:cNvPr>
              <p:cNvSpPr/>
              <p:nvPr/>
            </p:nvSpPr>
            <p:spPr>
              <a:xfrm>
                <a:off x="8402625" y="3853448"/>
                <a:ext cx="179009" cy="264678"/>
              </a:xfrm>
              <a:prstGeom prst="cube">
                <a:avLst/>
              </a:prstGeom>
              <a:blipFill>
                <a:blip r:embed="rId3" cstate="print"/>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a:extLst>
                <a:ext uri="{FF2B5EF4-FFF2-40B4-BE49-F238E27FC236}">
                  <a16:creationId xmlns:a16="http://schemas.microsoft.com/office/drawing/2014/main" id="{4D0AA735-5848-BD60-E065-28659C252C18}"/>
                </a:ext>
              </a:extLst>
            </p:cNvPr>
            <p:cNvGrpSpPr>
              <a:grpSpLocks noChangeAspect="1"/>
            </p:cNvGrpSpPr>
            <p:nvPr/>
          </p:nvGrpSpPr>
          <p:grpSpPr>
            <a:xfrm rot="19721842">
              <a:off x="8426968" y="3375298"/>
              <a:ext cx="103981" cy="407988"/>
              <a:chOff x="4167279" y="3232042"/>
              <a:chExt cx="207962" cy="815975"/>
            </a:xfrm>
            <a:effectLst>
              <a:outerShdw blurRad="63500" sx="102000" sy="102000" algn="ctr" rotWithShape="0">
                <a:prstClr val="black">
                  <a:alpha val="40000"/>
                </a:prstClr>
              </a:outerShdw>
            </a:effectLst>
          </p:grpSpPr>
          <p:sp>
            <p:nvSpPr>
              <p:cNvPr id="296" name="Rectangle 295">
                <a:extLst>
                  <a:ext uri="{FF2B5EF4-FFF2-40B4-BE49-F238E27FC236}">
                    <a16:creationId xmlns:a16="http://schemas.microsoft.com/office/drawing/2014/main" id="{00FC0BF2-4EE9-DC53-38BC-D6EC2DE16272}"/>
                  </a:ext>
                </a:extLst>
              </p:cNvPr>
              <p:cNvSpPr/>
              <p:nvPr/>
            </p:nvSpPr>
            <p:spPr bwMode="auto">
              <a:xfrm>
                <a:off x="4224429" y="3308242"/>
                <a:ext cx="95250" cy="112713"/>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54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97" name="Trapezoid 296">
                <a:extLst>
                  <a:ext uri="{FF2B5EF4-FFF2-40B4-BE49-F238E27FC236}">
                    <a16:creationId xmlns:a16="http://schemas.microsoft.com/office/drawing/2014/main" id="{829197E0-C67B-8126-FAFC-1AB00590C05B}"/>
                  </a:ext>
                </a:extLst>
              </p:cNvPr>
              <p:cNvSpPr/>
              <p:nvPr/>
            </p:nvSpPr>
            <p:spPr bwMode="auto">
              <a:xfrm rot="10800000">
                <a:off x="4167279" y="3452705"/>
                <a:ext cx="207962" cy="434975"/>
              </a:xfrm>
              <a:prstGeom prst="trapezoid">
                <a:avLst>
                  <a:gd name="adj" fmla="val 34823"/>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35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98" name="Round Same Side Corner Rectangle 1043">
                <a:extLst>
                  <a:ext uri="{FF2B5EF4-FFF2-40B4-BE49-F238E27FC236}">
                    <a16:creationId xmlns:a16="http://schemas.microsoft.com/office/drawing/2014/main" id="{6DACD794-B319-6D9D-F3C1-C7EAD655B026}"/>
                  </a:ext>
                </a:extLst>
              </p:cNvPr>
              <p:cNvSpPr/>
              <p:nvPr/>
            </p:nvSpPr>
            <p:spPr bwMode="auto">
              <a:xfrm>
                <a:off x="4227604" y="3232042"/>
                <a:ext cx="88900" cy="57150"/>
              </a:xfrm>
              <a:prstGeom prst="round2Same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99" name="Chord 298">
                <a:extLst>
                  <a:ext uri="{FF2B5EF4-FFF2-40B4-BE49-F238E27FC236}">
                    <a16:creationId xmlns:a16="http://schemas.microsoft.com/office/drawing/2014/main" id="{0A24797D-00B9-D2A5-A150-44D70F5046B5}"/>
                  </a:ext>
                </a:extLst>
              </p:cNvPr>
              <p:cNvSpPr/>
              <p:nvPr/>
            </p:nvSpPr>
            <p:spPr bwMode="auto">
              <a:xfrm>
                <a:off x="4167279" y="3405080"/>
                <a:ext cx="207962" cy="96837"/>
              </a:xfrm>
              <a:prstGeom prst="chord">
                <a:avLst>
                  <a:gd name="adj1" fmla="val 10809699"/>
                  <a:gd name="adj2" fmla="val 21538066"/>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0" name="Rounded Rectangle 1045">
                <a:extLst>
                  <a:ext uri="{FF2B5EF4-FFF2-40B4-BE49-F238E27FC236}">
                    <a16:creationId xmlns:a16="http://schemas.microsoft.com/office/drawing/2014/main" id="{26A91661-23D4-AC1B-930B-5C0EBDA8BD03}"/>
                  </a:ext>
                </a:extLst>
              </p:cNvPr>
              <p:cNvSpPr/>
              <p:nvPr/>
            </p:nvSpPr>
            <p:spPr bwMode="auto">
              <a:xfrm>
                <a:off x="4213316" y="3287605"/>
                <a:ext cx="117475" cy="23812"/>
              </a:xfrm>
              <a:prstGeom prst="roundRect">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1" name="Isosceles Triangle 300">
                <a:extLst>
                  <a:ext uri="{FF2B5EF4-FFF2-40B4-BE49-F238E27FC236}">
                    <a16:creationId xmlns:a16="http://schemas.microsoft.com/office/drawing/2014/main" id="{63F483C9-EBE2-441D-BEC3-56967C72C795}"/>
                  </a:ext>
                </a:extLst>
              </p:cNvPr>
              <p:cNvSpPr/>
              <p:nvPr/>
            </p:nvSpPr>
            <p:spPr bwMode="auto">
              <a:xfrm rot="10800000">
                <a:off x="4238716" y="3887680"/>
                <a:ext cx="63500" cy="160337"/>
              </a:xfrm>
              <a:prstGeom prst="triangle">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cxnSp>
          <p:nvCxnSpPr>
            <p:cNvPr id="294" name="Straight Connector 293">
              <a:extLst>
                <a:ext uri="{FF2B5EF4-FFF2-40B4-BE49-F238E27FC236}">
                  <a16:creationId xmlns:a16="http://schemas.microsoft.com/office/drawing/2014/main" id="{2143376B-F0DE-9421-CD13-9DDACC4244F6}"/>
                </a:ext>
              </a:extLst>
            </p:cNvPr>
            <p:cNvCxnSpPr>
              <a:cxnSpLocks/>
              <a:stCxn id="298" idx="3"/>
            </p:cNvCxnSpPr>
            <p:nvPr/>
          </p:nvCxnSpPr>
          <p:spPr bwMode="auto">
            <a:xfrm flipV="1">
              <a:off x="8373311" y="1221282"/>
              <a:ext cx="107386" cy="2183504"/>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pic>
          <p:nvPicPr>
            <p:cNvPr id="295" name="Picture 294">
              <a:extLst>
                <a:ext uri="{FF2B5EF4-FFF2-40B4-BE49-F238E27FC236}">
                  <a16:creationId xmlns:a16="http://schemas.microsoft.com/office/drawing/2014/main" id="{E9735654-BBAD-C2E3-D687-11EC569AAD0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65651" y="720435"/>
              <a:ext cx="1993605" cy="3429000"/>
            </a:xfrm>
            <a:prstGeom prst="rect">
              <a:avLst/>
            </a:prstGeom>
          </p:spPr>
        </p:pic>
      </p:grpSp>
      <p:grpSp>
        <p:nvGrpSpPr>
          <p:cNvPr id="317" name="Group 316">
            <a:extLst>
              <a:ext uri="{FF2B5EF4-FFF2-40B4-BE49-F238E27FC236}">
                <a16:creationId xmlns:a16="http://schemas.microsoft.com/office/drawing/2014/main" id="{59A58303-1EB4-80E5-07C8-8922B6D86D2C}"/>
              </a:ext>
            </a:extLst>
          </p:cNvPr>
          <p:cNvGrpSpPr>
            <a:grpSpLocks noChangeAspect="1"/>
          </p:cNvGrpSpPr>
          <p:nvPr/>
        </p:nvGrpSpPr>
        <p:grpSpPr>
          <a:xfrm>
            <a:off x="5844194" y="4720777"/>
            <a:ext cx="1162943" cy="1828800"/>
            <a:chOff x="494271" y="2250533"/>
            <a:chExt cx="2546024" cy="4003779"/>
          </a:xfrm>
        </p:grpSpPr>
        <p:pic>
          <p:nvPicPr>
            <p:cNvPr id="318" name="Picture 10" descr="http://itsoktobeweird.com/wp-content/uploads/2012/03/confused-bean.jpg">
              <a:extLst>
                <a:ext uri="{FF2B5EF4-FFF2-40B4-BE49-F238E27FC236}">
                  <a16:creationId xmlns:a16="http://schemas.microsoft.com/office/drawing/2014/main" id="{8D47C3BE-A617-3E66-D63E-31958A37EC1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94271" y="2250533"/>
              <a:ext cx="1873879" cy="3640233"/>
            </a:xfrm>
            <a:prstGeom prst="rect">
              <a:avLst/>
            </a:prstGeom>
            <a:noFill/>
            <a:extLst>
              <a:ext uri="{909E8E84-426E-40DD-AFC4-6F175D3DCCD1}">
                <a14:hiddenFill xmlns:a14="http://schemas.microsoft.com/office/drawing/2010/main">
                  <a:solidFill>
                    <a:srgbClr val="FFFFFF"/>
                  </a:solidFill>
                </a14:hiddenFill>
              </a:ext>
            </a:extLst>
          </p:spPr>
        </p:pic>
        <p:grpSp>
          <p:nvGrpSpPr>
            <p:cNvPr id="319" name="Group 318">
              <a:extLst>
                <a:ext uri="{FF2B5EF4-FFF2-40B4-BE49-F238E27FC236}">
                  <a16:creationId xmlns:a16="http://schemas.microsoft.com/office/drawing/2014/main" id="{085418EF-DDDE-A6D0-E029-980B4C942A33}"/>
                </a:ext>
              </a:extLst>
            </p:cNvPr>
            <p:cNvGrpSpPr>
              <a:grpSpLocks noChangeAspect="1"/>
            </p:cNvGrpSpPr>
            <p:nvPr/>
          </p:nvGrpSpPr>
          <p:grpSpPr>
            <a:xfrm>
              <a:off x="1071999" y="2505272"/>
              <a:ext cx="1968296" cy="3749040"/>
              <a:chOff x="948904" y="2311837"/>
              <a:chExt cx="2054225" cy="3912710"/>
            </a:xfrm>
          </p:grpSpPr>
          <p:grpSp>
            <p:nvGrpSpPr>
              <p:cNvPr id="320" name="Group 319">
                <a:extLst>
                  <a:ext uri="{FF2B5EF4-FFF2-40B4-BE49-F238E27FC236}">
                    <a16:creationId xmlns:a16="http://schemas.microsoft.com/office/drawing/2014/main" id="{CAB5852F-B683-7E50-064C-CA102C1740AF}"/>
                  </a:ext>
                </a:extLst>
              </p:cNvPr>
              <p:cNvGrpSpPr/>
              <p:nvPr/>
            </p:nvGrpSpPr>
            <p:grpSpPr>
              <a:xfrm>
                <a:off x="1664261" y="2311837"/>
                <a:ext cx="468766" cy="911030"/>
                <a:chOff x="1664261" y="2311837"/>
                <a:chExt cx="468766" cy="911030"/>
              </a:xfrm>
            </p:grpSpPr>
            <p:grpSp>
              <p:nvGrpSpPr>
                <p:cNvPr id="363" name="Group 198">
                  <a:extLst>
                    <a:ext uri="{FF2B5EF4-FFF2-40B4-BE49-F238E27FC236}">
                      <a16:creationId xmlns:a16="http://schemas.microsoft.com/office/drawing/2014/main" id="{143615C7-B8CD-0A1F-D26C-01BD1254D7C0}"/>
                    </a:ext>
                  </a:extLst>
                </p:cNvPr>
                <p:cNvGrpSpPr>
                  <a:grpSpLocks/>
                </p:cNvGrpSpPr>
                <p:nvPr/>
              </p:nvGrpSpPr>
              <p:grpSpPr bwMode="auto">
                <a:xfrm flipH="1">
                  <a:off x="2015167" y="2739263"/>
                  <a:ext cx="65548" cy="78736"/>
                  <a:chOff x="779" y="2650"/>
                  <a:chExt cx="99" cy="119"/>
                </a:xfrm>
              </p:grpSpPr>
              <p:sp>
                <p:nvSpPr>
                  <p:cNvPr id="387" name="Rectangle 173">
                    <a:extLst>
                      <a:ext uri="{FF2B5EF4-FFF2-40B4-BE49-F238E27FC236}">
                        <a16:creationId xmlns:a16="http://schemas.microsoft.com/office/drawing/2014/main" id="{FB7EDE3A-AD91-4440-E589-BA91AA098C01}"/>
                      </a:ext>
                    </a:extLst>
                  </p:cNvPr>
                  <p:cNvSpPr>
                    <a:spLocks noChangeArrowheads="1"/>
                  </p:cNvSpPr>
                  <p:nvPr/>
                </p:nvSpPr>
                <p:spPr bwMode="auto">
                  <a:xfrm rot="-5400000">
                    <a:off x="810" y="2664"/>
                    <a:ext cx="44" cy="93"/>
                  </a:xfrm>
                  <a:prstGeom prst="rect">
                    <a:avLst/>
                  </a:prstGeom>
                  <a:solidFill>
                    <a:srgbClr val="D9D9D9"/>
                  </a:solidFill>
                  <a:ln w="6350" algn="ctr">
                    <a:solidFill>
                      <a:schemeClr val="tx1"/>
                    </a:solidFill>
                    <a:miter lim="800000"/>
                    <a:headEnd/>
                    <a:tailEnd/>
                  </a:ln>
                </p:spPr>
                <p:txBody>
                  <a:bodyPr rot="10800000" anchor="ctr"/>
                  <a:lstStyle/>
                  <a:p>
                    <a:pPr>
                      <a:defRPr/>
                    </a:pPr>
                    <a:endParaRPr lang="en-US">
                      <a:solidFill>
                        <a:schemeClr val="lt1"/>
                      </a:solidFill>
                      <a:latin typeface="+mn-lt"/>
                      <a:cs typeface="+mn-cs"/>
                    </a:endParaRPr>
                  </a:p>
                </p:txBody>
              </p:sp>
              <p:sp>
                <p:nvSpPr>
                  <p:cNvPr id="388" name="Rectangle 174">
                    <a:extLst>
                      <a:ext uri="{FF2B5EF4-FFF2-40B4-BE49-F238E27FC236}">
                        <a16:creationId xmlns:a16="http://schemas.microsoft.com/office/drawing/2014/main" id="{37B316D6-7E23-E1B5-6D8D-AE5AE5D32156}"/>
                      </a:ext>
                    </a:extLst>
                  </p:cNvPr>
                  <p:cNvSpPr>
                    <a:spLocks noChangeArrowheads="1"/>
                  </p:cNvSpPr>
                  <p:nvPr/>
                </p:nvSpPr>
                <p:spPr bwMode="auto">
                  <a:xfrm rot="-5400000">
                    <a:off x="770" y="2688"/>
                    <a:ext cx="58" cy="40"/>
                  </a:xfrm>
                  <a:prstGeom prst="rect">
                    <a:avLst/>
                  </a:prstGeom>
                  <a:solidFill>
                    <a:srgbClr val="7F7F7F"/>
                  </a:solidFill>
                  <a:ln w="6350" algn="ctr">
                    <a:solidFill>
                      <a:schemeClr val="tx1"/>
                    </a:solidFill>
                    <a:miter lim="800000"/>
                    <a:headEnd/>
                    <a:tailEnd/>
                  </a:ln>
                </p:spPr>
                <p:txBody>
                  <a:bodyPr rot="10800000" anchor="ctr"/>
                  <a:lstStyle/>
                  <a:p>
                    <a:pPr>
                      <a:defRPr/>
                    </a:pPr>
                    <a:endParaRPr lang="en-US">
                      <a:solidFill>
                        <a:schemeClr val="lt1"/>
                      </a:solidFill>
                      <a:latin typeface="+mn-lt"/>
                      <a:cs typeface="+mn-cs"/>
                    </a:endParaRPr>
                  </a:p>
                </p:txBody>
              </p:sp>
              <p:sp>
                <p:nvSpPr>
                  <p:cNvPr id="389" name="Rectangle 174">
                    <a:extLst>
                      <a:ext uri="{FF2B5EF4-FFF2-40B4-BE49-F238E27FC236}">
                        <a16:creationId xmlns:a16="http://schemas.microsoft.com/office/drawing/2014/main" id="{AADCC698-E7F1-2F52-6BC3-AEA43CB2CA5D}"/>
                      </a:ext>
                    </a:extLst>
                  </p:cNvPr>
                  <p:cNvSpPr>
                    <a:spLocks noChangeArrowheads="1"/>
                  </p:cNvSpPr>
                  <p:nvPr/>
                </p:nvSpPr>
                <p:spPr bwMode="auto">
                  <a:xfrm rot="-5400000">
                    <a:off x="769" y="2690"/>
                    <a:ext cx="119" cy="40"/>
                  </a:xfrm>
                  <a:prstGeom prst="rect">
                    <a:avLst/>
                  </a:prstGeom>
                  <a:solidFill>
                    <a:srgbClr val="7F7F7F"/>
                  </a:solidFill>
                  <a:ln w="6350" algn="ctr">
                    <a:solidFill>
                      <a:schemeClr val="tx1"/>
                    </a:solidFill>
                    <a:miter lim="800000"/>
                    <a:headEnd/>
                    <a:tailEnd/>
                  </a:ln>
                </p:spPr>
                <p:txBody>
                  <a:bodyPr rot="10800000" anchor="ctr"/>
                  <a:lstStyle/>
                  <a:p>
                    <a:pPr>
                      <a:defRPr/>
                    </a:pPr>
                    <a:endParaRPr lang="en-US">
                      <a:solidFill>
                        <a:schemeClr val="lt1"/>
                      </a:solidFill>
                      <a:latin typeface="+mn-lt"/>
                      <a:cs typeface="+mn-cs"/>
                    </a:endParaRPr>
                  </a:p>
                </p:txBody>
              </p:sp>
            </p:grpSp>
            <p:grpSp>
              <p:nvGrpSpPr>
                <p:cNvPr id="364" name="Group 1858">
                  <a:extLst>
                    <a:ext uri="{FF2B5EF4-FFF2-40B4-BE49-F238E27FC236}">
                      <a16:creationId xmlns:a16="http://schemas.microsoft.com/office/drawing/2014/main" id="{1E713019-5F26-0899-0729-45B11BC17FEC}"/>
                    </a:ext>
                  </a:extLst>
                </p:cNvPr>
                <p:cNvGrpSpPr>
                  <a:grpSpLocks/>
                </p:cNvGrpSpPr>
                <p:nvPr/>
              </p:nvGrpSpPr>
              <p:grpSpPr bwMode="auto">
                <a:xfrm rot="10800000" flipH="1">
                  <a:off x="1664261" y="2492467"/>
                  <a:ext cx="468766" cy="164751"/>
                  <a:chOff x="5587013" y="2302276"/>
                  <a:chExt cx="437966" cy="153879"/>
                </a:xfrm>
              </p:grpSpPr>
              <p:sp>
                <p:nvSpPr>
                  <p:cNvPr id="385" name="Rectangle 384">
                    <a:extLst>
                      <a:ext uri="{FF2B5EF4-FFF2-40B4-BE49-F238E27FC236}">
                        <a16:creationId xmlns:a16="http://schemas.microsoft.com/office/drawing/2014/main" id="{CBB87BB3-3457-3EAB-9406-1E490DAC0277}"/>
                      </a:ext>
                    </a:extLst>
                  </p:cNvPr>
                  <p:cNvSpPr/>
                  <p:nvPr/>
                </p:nvSpPr>
                <p:spPr>
                  <a:xfrm>
                    <a:off x="5639271" y="2301823"/>
                    <a:ext cx="384767" cy="153879"/>
                  </a:xfrm>
                  <a:prstGeom prst="rect">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86" name="Trapezoid 385">
                    <a:extLst>
                      <a:ext uri="{FF2B5EF4-FFF2-40B4-BE49-F238E27FC236}">
                        <a16:creationId xmlns:a16="http://schemas.microsoft.com/office/drawing/2014/main" id="{FC0855DB-B394-FC97-3914-E503844E3549}"/>
                      </a:ext>
                    </a:extLst>
                  </p:cNvPr>
                  <p:cNvSpPr/>
                  <p:nvPr/>
                </p:nvSpPr>
                <p:spPr>
                  <a:xfrm rot="-5400000">
                    <a:off x="5559366" y="2355112"/>
                    <a:ext cx="106294" cy="53199"/>
                  </a:xfrm>
                  <a:prstGeom prst="trapezoid">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365" name="Trapezoid 364">
                  <a:extLst>
                    <a:ext uri="{FF2B5EF4-FFF2-40B4-BE49-F238E27FC236}">
                      <a16:creationId xmlns:a16="http://schemas.microsoft.com/office/drawing/2014/main" id="{BD613ABF-AE5A-AE59-A373-A34FC5982508}"/>
                    </a:ext>
                  </a:extLst>
                </p:cNvPr>
                <p:cNvSpPr/>
                <p:nvPr/>
              </p:nvSpPr>
              <p:spPr bwMode="auto">
                <a:xfrm flipH="1">
                  <a:off x="1750989" y="2853067"/>
                  <a:ext cx="344292" cy="150194"/>
                </a:xfrm>
                <a:prstGeom prst="trapezoid">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6" name="Trapezoid 365">
                  <a:extLst>
                    <a:ext uri="{FF2B5EF4-FFF2-40B4-BE49-F238E27FC236}">
                      <a16:creationId xmlns:a16="http://schemas.microsoft.com/office/drawing/2014/main" id="{02290EFA-77F7-8BB4-CDB4-5C0D2F173F8D}"/>
                    </a:ext>
                  </a:extLst>
                </p:cNvPr>
                <p:cNvSpPr/>
                <p:nvPr/>
              </p:nvSpPr>
              <p:spPr bwMode="auto">
                <a:xfrm flipH="1">
                  <a:off x="1862222" y="2311837"/>
                  <a:ext cx="101301" cy="120420"/>
                </a:xfrm>
                <a:prstGeom prst="trapezoid">
                  <a:avLst/>
                </a:prstGeom>
                <a:solidFill>
                  <a:srgbClr val="0080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7" name="Trapezoid 183">
                  <a:extLst>
                    <a:ext uri="{FF2B5EF4-FFF2-40B4-BE49-F238E27FC236}">
                      <a16:creationId xmlns:a16="http://schemas.microsoft.com/office/drawing/2014/main" id="{92ED53C2-97CA-56BC-7F26-A93572DE28C7}"/>
                    </a:ext>
                  </a:extLst>
                </p:cNvPr>
                <p:cNvSpPr/>
                <p:nvPr/>
              </p:nvSpPr>
              <p:spPr bwMode="auto">
                <a:xfrm rot="10800000" flipH="1">
                  <a:off x="1796012" y="3028404"/>
                  <a:ext cx="262853" cy="48962"/>
                </a:xfrm>
                <a:prstGeom prst="trapezoid">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8" name="Oval 367">
                  <a:extLst>
                    <a:ext uri="{FF2B5EF4-FFF2-40B4-BE49-F238E27FC236}">
                      <a16:creationId xmlns:a16="http://schemas.microsoft.com/office/drawing/2014/main" id="{F1588AA6-EA14-387D-E77F-5C1BCAA07465}"/>
                    </a:ext>
                  </a:extLst>
                </p:cNvPr>
                <p:cNvSpPr/>
                <p:nvPr/>
              </p:nvSpPr>
              <p:spPr bwMode="auto">
                <a:xfrm flipH="1">
                  <a:off x="1746355" y="2419686"/>
                  <a:ext cx="333036" cy="31097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9" name="Rectangle 184">
                  <a:extLst>
                    <a:ext uri="{FF2B5EF4-FFF2-40B4-BE49-F238E27FC236}">
                      <a16:creationId xmlns:a16="http://schemas.microsoft.com/office/drawing/2014/main" id="{5BE22B92-8508-CBDD-C860-F128E15239DE}"/>
                    </a:ext>
                  </a:extLst>
                </p:cNvPr>
                <p:cNvSpPr>
                  <a:spLocks noChangeArrowheads="1"/>
                </p:cNvSpPr>
                <p:nvPr/>
              </p:nvSpPr>
              <p:spPr bwMode="auto">
                <a:xfrm flipH="1">
                  <a:off x="1770853" y="3006570"/>
                  <a:ext cx="305228" cy="19188"/>
                </a:xfrm>
                <a:prstGeom prst="rect">
                  <a:avLst/>
                </a:prstGeom>
                <a:solidFill>
                  <a:schemeClr val="tx1"/>
                </a:solidFill>
                <a:ln w="9525">
                  <a:solidFill>
                    <a:schemeClr val="tx1"/>
                  </a:solidFill>
                  <a:miter lim="800000"/>
                  <a:headEnd/>
                  <a:tailEnd/>
                </a:ln>
              </p:spPr>
              <p:txBody>
                <a:bodyPr wrap="none" anchor="ctr"/>
                <a:lstStyle/>
                <a:p>
                  <a:pPr algn="l"/>
                  <a:endParaRPr lang="en-US"/>
                </a:p>
              </p:txBody>
            </p:sp>
            <p:sp>
              <p:nvSpPr>
                <p:cNvPr id="370" name="Rounded Rectangle 458">
                  <a:extLst>
                    <a:ext uri="{FF2B5EF4-FFF2-40B4-BE49-F238E27FC236}">
                      <a16:creationId xmlns:a16="http://schemas.microsoft.com/office/drawing/2014/main" id="{344B4F73-A415-6917-3506-40A08CC7B22F}"/>
                    </a:ext>
                  </a:extLst>
                </p:cNvPr>
                <p:cNvSpPr/>
                <p:nvPr/>
              </p:nvSpPr>
              <p:spPr bwMode="auto">
                <a:xfrm flipH="1">
                  <a:off x="1817861" y="2435565"/>
                  <a:ext cx="199292" cy="553140"/>
                </a:xfrm>
                <a:prstGeom prst="round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71" name="Oval 243">
                  <a:extLst>
                    <a:ext uri="{FF2B5EF4-FFF2-40B4-BE49-F238E27FC236}">
                      <a16:creationId xmlns:a16="http://schemas.microsoft.com/office/drawing/2014/main" id="{8F68248F-3B35-C14F-7FEB-E6D7D0CE992D}"/>
                    </a:ext>
                  </a:extLst>
                </p:cNvPr>
                <p:cNvSpPr/>
                <p:nvPr/>
              </p:nvSpPr>
              <p:spPr bwMode="auto">
                <a:xfrm flipH="1">
                  <a:off x="1889469" y="2905212"/>
                  <a:ext cx="71507" cy="75428"/>
                </a:xfrm>
                <a:prstGeom prst="ellipse">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72" name="Oval 244">
                  <a:extLst>
                    <a:ext uri="{FF2B5EF4-FFF2-40B4-BE49-F238E27FC236}">
                      <a16:creationId xmlns:a16="http://schemas.microsoft.com/office/drawing/2014/main" id="{834347DD-B37E-E7A8-0EB6-6635FDB95A45}"/>
                    </a:ext>
                  </a:extLst>
                </p:cNvPr>
                <p:cNvSpPr/>
                <p:nvPr/>
              </p:nvSpPr>
              <p:spPr bwMode="auto">
                <a:xfrm flipH="1">
                  <a:off x="1909995" y="2927708"/>
                  <a:ext cx="31781" cy="31759"/>
                </a:xfrm>
                <a:prstGeom prst="ellipse">
                  <a:avLst/>
                </a:prstGeom>
                <a:solidFill>
                  <a:schemeClr val="bg1">
                    <a:lumMod val="85000"/>
                  </a:schemeClr>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nvGrpSpPr>
                <p:cNvPr id="373" name="Group 236">
                  <a:extLst>
                    <a:ext uri="{FF2B5EF4-FFF2-40B4-BE49-F238E27FC236}">
                      <a16:creationId xmlns:a16="http://schemas.microsoft.com/office/drawing/2014/main" id="{E242A05D-E276-C10F-D78F-E6BB18234D50}"/>
                    </a:ext>
                  </a:extLst>
                </p:cNvPr>
                <p:cNvGrpSpPr>
                  <a:grpSpLocks/>
                </p:cNvGrpSpPr>
                <p:nvPr/>
              </p:nvGrpSpPr>
              <p:grpSpPr bwMode="auto">
                <a:xfrm>
                  <a:off x="1764365" y="3057803"/>
                  <a:ext cx="353055" cy="165064"/>
                  <a:chOff x="1690" y="3144"/>
                  <a:chExt cx="539" cy="252"/>
                </a:xfrm>
              </p:grpSpPr>
              <p:sp>
                <p:nvSpPr>
                  <p:cNvPr id="374" name="Rectangle 186">
                    <a:extLst>
                      <a:ext uri="{FF2B5EF4-FFF2-40B4-BE49-F238E27FC236}">
                        <a16:creationId xmlns:a16="http://schemas.microsoft.com/office/drawing/2014/main" id="{847B6FE6-6E81-6F84-029A-77939846DDCE}"/>
                      </a:ext>
                    </a:extLst>
                  </p:cNvPr>
                  <p:cNvSpPr>
                    <a:spLocks noChangeArrowheads="1"/>
                  </p:cNvSpPr>
                  <p:nvPr/>
                </p:nvSpPr>
                <p:spPr bwMode="auto">
                  <a:xfrm flipH="1">
                    <a:off x="1755" y="3236"/>
                    <a:ext cx="44" cy="93"/>
                  </a:xfrm>
                  <a:prstGeom prst="rect">
                    <a:avLst/>
                  </a:prstGeom>
                  <a:solidFill>
                    <a:srgbClr val="D9D9D9"/>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375" name="Rectangle 190">
                    <a:extLst>
                      <a:ext uri="{FF2B5EF4-FFF2-40B4-BE49-F238E27FC236}">
                        <a16:creationId xmlns:a16="http://schemas.microsoft.com/office/drawing/2014/main" id="{E94D493B-5A56-5ED6-0BC7-AA51D9F82BB0}"/>
                      </a:ext>
                    </a:extLst>
                  </p:cNvPr>
                  <p:cNvSpPr>
                    <a:spLocks noChangeArrowheads="1"/>
                  </p:cNvSpPr>
                  <p:nvPr/>
                </p:nvSpPr>
                <p:spPr bwMode="auto">
                  <a:xfrm flipH="1">
                    <a:off x="1856" y="3238"/>
                    <a:ext cx="45" cy="93"/>
                  </a:xfrm>
                  <a:prstGeom prst="rect">
                    <a:avLst/>
                  </a:prstGeom>
                  <a:solidFill>
                    <a:srgbClr val="D9D9D9"/>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376" name="Rectangle 191">
                    <a:extLst>
                      <a:ext uri="{FF2B5EF4-FFF2-40B4-BE49-F238E27FC236}">
                        <a16:creationId xmlns:a16="http://schemas.microsoft.com/office/drawing/2014/main" id="{1BCEC530-A845-7173-3862-7DF1F96ADA11}"/>
                      </a:ext>
                    </a:extLst>
                  </p:cNvPr>
                  <p:cNvSpPr>
                    <a:spLocks noChangeArrowheads="1"/>
                  </p:cNvSpPr>
                  <p:nvPr/>
                </p:nvSpPr>
                <p:spPr bwMode="auto">
                  <a:xfrm flipH="1">
                    <a:off x="1819" y="3262"/>
                    <a:ext cx="118" cy="40"/>
                  </a:xfrm>
                  <a:prstGeom prst="rect">
                    <a:avLst/>
                  </a:prstGeom>
                  <a:solidFill>
                    <a:srgbClr val="7F7F7F"/>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377" name="Oval 240">
                    <a:extLst>
                      <a:ext uri="{FF2B5EF4-FFF2-40B4-BE49-F238E27FC236}">
                        <a16:creationId xmlns:a16="http://schemas.microsoft.com/office/drawing/2014/main" id="{CFAE3D8A-C303-96DA-017C-B2ABA6047549}"/>
                      </a:ext>
                    </a:extLst>
                  </p:cNvPr>
                  <p:cNvSpPr>
                    <a:spLocks noChangeArrowheads="1"/>
                  </p:cNvSpPr>
                  <p:nvPr/>
                </p:nvSpPr>
                <p:spPr bwMode="auto">
                  <a:xfrm>
                    <a:off x="2152" y="3144"/>
                    <a:ext cx="63" cy="12"/>
                  </a:xfrm>
                  <a:prstGeom prst="ellipse">
                    <a:avLst/>
                  </a:prstGeom>
                  <a:solidFill>
                    <a:schemeClr val="accent1"/>
                  </a:solidFill>
                  <a:ln w="3175">
                    <a:solidFill>
                      <a:schemeClr val="tx1"/>
                    </a:solidFill>
                    <a:round/>
                    <a:headEnd/>
                    <a:tailEnd/>
                  </a:ln>
                  <a:effectLst/>
                </p:spPr>
                <p:txBody>
                  <a:bodyPr wrap="none" anchor="ctr"/>
                  <a:lstStyle/>
                  <a:p>
                    <a:endParaRPr lang="en-US"/>
                  </a:p>
                </p:txBody>
              </p:sp>
              <p:sp>
                <p:nvSpPr>
                  <p:cNvPr id="378" name="Rectangle 188">
                    <a:extLst>
                      <a:ext uri="{FF2B5EF4-FFF2-40B4-BE49-F238E27FC236}">
                        <a16:creationId xmlns:a16="http://schemas.microsoft.com/office/drawing/2014/main" id="{9A084591-9D50-7C2A-2CBE-19B59292FCF4}"/>
                      </a:ext>
                    </a:extLst>
                  </p:cNvPr>
                  <p:cNvSpPr>
                    <a:spLocks noChangeArrowheads="1"/>
                  </p:cNvSpPr>
                  <p:nvPr/>
                </p:nvSpPr>
                <p:spPr bwMode="auto">
                  <a:xfrm flipH="1">
                    <a:off x="2092" y="3237"/>
                    <a:ext cx="45" cy="93"/>
                  </a:xfrm>
                  <a:prstGeom prst="rect">
                    <a:avLst/>
                  </a:prstGeom>
                  <a:solidFill>
                    <a:srgbClr val="D9D9D9"/>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379" name="Rectangle 189">
                    <a:extLst>
                      <a:ext uri="{FF2B5EF4-FFF2-40B4-BE49-F238E27FC236}">
                        <a16:creationId xmlns:a16="http://schemas.microsoft.com/office/drawing/2014/main" id="{3F5B8712-AC58-1FF5-182F-B8E8B73B607A}"/>
                      </a:ext>
                    </a:extLst>
                  </p:cNvPr>
                  <p:cNvSpPr>
                    <a:spLocks noChangeArrowheads="1"/>
                  </p:cNvSpPr>
                  <p:nvPr/>
                </p:nvSpPr>
                <p:spPr bwMode="auto">
                  <a:xfrm flipH="1">
                    <a:off x="2055" y="3263"/>
                    <a:ext cx="118" cy="40"/>
                  </a:xfrm>
                  <a:prstGeom prst="rect">
                    <a:avLst/>
                  </a:prstGeom>
                  <a:solidFill>
                    <a:srgbClr val="7F7F7F"/>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380" name="Rectangle 184">
                    <a:extLst>
                      <a:ext uri="{FF2B5EF4-FFF2-40B4-BE49-F238E27FC236}">
                        <a16:creationId xmlns:a16="http://schemas.microsoft.com/office/drawing/2014/main" id="{96D364C1-D371-456D-B475-D00BE51583CC}"/>
                      </a:ext>
                    </a:extLst>
                  </p:cNvPr>
                  <p:cNvSpPr>
                    <a:spLocks noChangeArrowheads="1"/>
                  </p:cNvSpPr>
                  <p:nvPr/>
                </p:nvSpPr>
                <p:spPr bwMode="auto">
                  <a:xfrm flipH="1">
                    <a:off x="1701" y="3162"/>
                    <a:ext cx="507" cy="77"/>
                  </a:xfrm>
                  <a:prstGeom prst="rect">
                    <a:avLst/>
                  </a:prstGeom>
                  <a:solidFill>
                    <a:srgbClr val="008000"/>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381" name="Rectangle 187">
                    <a:extLst>
                      <a:ext uri="{FF2B5EF4-FFF2-40B4-BE49-F238E27FC236}">
                        <a16:creationId xmlns:a16="http://schemas.microsoft.com/office/drawing/2014/main" id="{DF242256-BE33-6BFD-A044-CF04A7549F5D}"/>
                      </a:ext>
                    </a:extLst>
                  </p:cNvPr>
                  <p:cNvSpPr>
                    <a:spLocks noChangeArrowheads="1"/>
                  </p:cNvSpPr>
                  <p:nvPr/>
                </p:nvSpPr>
                <p:spPr bwMode="auto">
                  <a:xfrm flipH="1">
                    <a:off x="1717" y="3268"/>
                    <a:ext cx="119" cy="40"/>
                  </a:xfrm>
                  <a:prstGeom prst="rect">
                    <a:avLst/>
                  </a:prstGeom>
                  <a:solidFill>
                    <a:srgbClr val="7F7F7F"/>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382" name="Rectangle 245">
                    <a:extLst>
                      <a:ext uri="{FF2B5EF4-FFF2-40B4-BE49-F238E27FC236}">
                        <a16:creationId xmlns:a16="http://schemas.microsoft.com/office/drawing/2014/main" id="{7889BDED-898D-D207-D313-C12AA63C5DE3}"/>
                      </a:ext>
                    </a:extLst>
                  </p:cNvPr>
                  <p:cNvSpPr>
                    <a:spLocks noChangeArrowheads="1"/>
                  </p:cNvSpPr>
                  <p:nvPr/>
                </p:nvSpPr>
                <p:spPr bwMode="auto">
                  <a:xfrm>
                    <a:off x="2130" y="3150"/>
                    <a:ext cx="99" cy="56"/>
                  </a:xfrm>
                  <a:prstGeom prst="rect">
                    <a:avLst/>
                  </a:prstGeom>
                  <a:solidFill>
                    <a:srgbClr val="008000"/>
                  </a:solidFill>
                  <a:ln w="6350">
                    <a:solidFill>
                      <a:schemeClr val="tx1"/>
                    </a:solidFill>
                    <a:miter lim="800000"/>
                    <a:headEnd/>
                    <a:tailEnd/>
                  </a:ln>
                  <a:effectLst/>
                </p:spPr>
                <p:txBody>
                  <a:bodyPr wrap="none" anchor="ctr"/>
                  <a:lstStyle/>
                  <a:p>
                    <a:endParaRPr lang="en-US"/>
                  </a:p>
                </p:txBody>
              </p:sp>
              <p:sp>
                <p:nvSpPr>
                  <p:cNvPr id="383" name="Rectangle 181">
                    <a:extLst>
                      <a:ext uri="{FF2B5EF4-FFF2-40B4-BE49-F238E27FC236}">
                        <a16:creationId xmlns:a16="http://schemas.microsoft.com/office/drawing/2014/main" id="{E7FFAE12-325D-24E1-F37A-D03B1C44D77A}"/>
                      </a:ext>
                    </a:extLst>
                  </p:cNvPr>
                  <p:cNvSpPr>
                    <a:spLocks noChangeArrowheads="1"/>
                  </p:cNvSpPr>
                  <p:nvPr/>
                </p:nvSpPr>
                <p:spPr bwMode="auto">
                  <a:xfrm flipH="1">
                    <a:off x="1690" y="3329"/>
                    <a:ext cx="474" cy="67"/>
                  </a:xfrm>
                  <a:prstGeom prst="rect">
                    <a:avLst/>
                  </a:prstGeom>
                  <a:solidFill>
                    <a:srgbClr val="008000"/>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384" name="AutoShape 247">
                    <a:extLst>
                      <a:ext uri="{FF2B5EF4-FFF2-40B4-BE49-F238E27FC236}">
                        <a16:creationId xmlns:a16="http://schemas.microsoft.com/office/drawing/2014/main" id="{14544634-B017-698E-949B-046420A0149A}"/>
                      </a:ext>
                    </a:extLst>
                  </p:cNvPr>
                  <p:cNvSpPr>
                    <a:spLocks noChangeArrowheads="1"/>
                  </p:cNvSpPr>
                  <p:nvPr/>
                </p:nvSpPr>
                <p:spPr bwMode="auto">
                  <a:xfrm>
                    <a:off x="1904" y="3182"/>
                    <a:ext cx="96" cy="32"/>
                  </a:xfrm>
                  <a:prstGeom prst="octagon">
                    <a:avLst>
                      <a:gd name="adj" fmla="val 29287"/>
                    </a:avLst>
                  </a:prstGeom>
                  <a:solidFill>
                    <a:srgbClr val="8D9F93"/>
                  </a:solidFill>
                  <a:ln w="3175">
                    <a:solidFill>
                      <a:schemeClr val="tx1"/>
                    </a:solidFill>
                    <a:miter lim="800000"/>
                    <a:headEnd/>
                    <a:tailEnd/>
                  </a:ln>
                  <a:effectLst/>
                </p:spPr>
                <p:txBody>
                  <a:bodyPr wrap="none" anchor="ctr"/>
                  <a:lstStyle/>
                  <a:p>
                    <a:endParaRPr lang="en-US"/>
                  </a:p>
                </p:txBody>
              </p:sp>
            </p:grpSp>
          </p:grpSp>
          <p:grpSp>
            <p:nvGrpSpPr>
              <p:cNvPr id="321" name="Group 254">
                <a:extLst>
                  <a:ext uri="{FF2B5EF4-FFF2-40B4-BE49-F238E27FC236}">
                    <a16:creationId xmlns:a16="http://schemas.microsoft.com/office/drawing/2014/main" id="{E9980B02-37AA-1F9E-795F-86C20C3628A3}"/>
                  </a:ext>
                </a:extLst>
              </p:cNvPr>
              <p:cNvGrpSpPr/>
              <p:nvPr/>
            </p:nvGrpSpPr>
            <p:grpSpPr>
              <a:xfrm>
                <a:off x="948904" y="3227349"/>
                <a:ext cx="2054225" cy="2997198"/>
                <a:chOff x="1992313" y="3081340"/>
                <a:chExt cx="2054225" cy="2997198"/>
              </a:xfrm>
            </p:grpSpPr>
            <p:grpSp>
              <p:nvGrpSpPr>
                <p:cNvPr id="322" name="Group 207">
                  <a:extLst>
                    <a:ext uri="{FF2B5EF4-FFF2-40B4-BE49-F238E27FC236}">
                      <a16:creationId xmlns:a16="http://schemas.microsoft.com/office/drawing/2014/main" id="{9AB66E5C-716C-EE71-5A8F-28FB67E3BA11}"/>
                    </a:ext>
                  </a:extLst>
                </p:cNvPr>
                <p:cNvGrpSpPr>
                  <a:grpSpLocks/>
                </p:cNvGrpSpPr>
                <p:nvPr/>
              </p:nvGrpSpPr>
              <p:grpSpPr bwMode="auto">
                <a:xfrm>
                  <a:off x="1992313" y="4106754"/>
                  <a:ext cx="436428" cy="1843667"/>
                  <a:chOff x="1154872" y="2964006"/>
                  <a:chExt cx="330007" cy="1394276"/>
                </a:xfrm>
              </p:grpSpPr>
              <p:sp>
                <p:nvSpPr>
                  <p:cNvPr id="358" name="Parallelogram 357">
                    <a:extLst>
                      <a:ext uri="{FF2B5EF4-FFF2-40B4-BE49-F238E27FC236}">
                        <a16:creationId xmlns:a16="http://schemas.microsoft.com/office/drawing/2014/main" id="{08918BF5-ACC2-EE11-AAEA-22A40CE79D8C}"/>
                      </a:ext>
                    </a:extLst>
                  </p:cNvPr>
                  <p:cNvSpPr/>
                  <p:nvPr/>
                </p:nvSpPr>
                <p:spPr>
                  <a:xfrm rot="865454">
                    <a:off x="1396151" y="2964088"/>
                    <a:ext cx="88829" cy="1250972"/>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nvGrpSpPr>
                  <p:cNvPr id="359" name="Group 571">
                    <a:extLst>
                      <a:ext uri="{FF2B5EF4-FFF2-40B4-BE49-F238E27FC236}">
                        <a16:creationId xmlns:a16="http://schemas.microsoft.com/office/drawing/2014/main" id="{2DF1566B-4FB0-B0E4-C514-289B53CCBB99}"/>
                      </a:ext>
                    </a:extLst>
                  </p:cNvPr>
                  <p:cNvGrpSpPr>
                    <a:grpSpLocks/>
                  </p:cNvGrpSpPr>
                  <p:nvPr/>
                </p:nvGrpSpPr>
                <p:grpSpPr bwMode="auto">
                  <a:xfrm>
                    <a:off x="1154872" y="4097258"/>
                    <a:ext cx="173039" cy="261024"/>
                    <a:chOff x="1312069" y="4843462"/>
                    <a:chExt cx="280988" cy="423862"/>
                  </a:xfrm>
                </p:grpSpPr>
                <p:sp>
                  <p:nvSpPr>
                    <p:cNvPr id="360" name="Freeform 518">
                      <a:extLst>
                        <a:ext uri="{FF2B5EF4-FFF2-40B4-BE49-F238E27FC236}">
                          <a16:creationId xmlns:a16="http://schemas.microsoft.com/office/drawing/2014/main" id="{08F46F6C-E7EB-94E2-9178-18239E846BFE}"/>
                        </a:ext>
                      </a:extLst>
                    </p:cNvPr>
                    <p:cNvSpPr/>
                    <p:nvPr/>
                  </p:nvSpPr>
                  <p:spPr>
                    <a:xfrm>
                      <a:off x="1421227" y="4843704"/>
                      <a:ext cx="171534" cy="423042"/>
                    </a:xfrm>
                    <a:custGeom>
                      <a:avLst/>
                      <a:gdLst>
                        <a:gd name="connsiteX0" fmla="*/ 57150 w 171450"/>
                        <a:gd name="connsiteY0" fmla="*/ 0 h 423862"/>
                        <a:gd name="connsiteX1" fmla="*/ 135731 w 171450"/>
                        <a:gd name="connsiteY1" fmla="*/ 73819 h 423862"/>
                        <a:gd name="connsiteX2" fmla="*/ 171450 w 171450"/>
                        <a:gd name="connsiteY2" fmla="*/ 69056 h 423862"/>
                        <a:gd name="connsiteX3" fmla="*/ 38100 w 171450"/>
                        <a:gd name="connsiteY3" fmla="*/ 392906 h 423862"/>
                        <a:gd name="connsiteX4" fmla="*/ 38100 w 171450"/>
                        <a:gd name="connsiteY4" fmla="*/ 423862 h 423862"/>
                        <a:gd name="connsiteX5" fmla="*/ 7143 w 171450"/>
                        <a:gd name="connsiteY5" fmla="*/ 373856 h 423862"/>
                        <a:gd name="connsiteX6" fmla="*/ 0 w 171450"/>
                        <a:gd name="connsiteY6" fmla="*/ 219075 h 423862"/>
                        <a:gd name="connsiteX7" fmla="*/ 33337 w 171450"/>
                        <a:gd name="connsiteY7" fmla="*/ 97631 h 423862"/>
                        <a:gd name="connsiteX8" fmla="*/ 57150 w 171450"/>
                        <a:gd name="connsiteY8" fmla="*/ 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423862">
                          <a:moveTo>
                            <a:pt x="57150" y="0"/>
                          </a:moveTo>
                          <a:lnTo>
                            <a:pt x="135731" y="73819"/>
                          </a:lnTo>
                          <a:lnTo>
                            <a:pt x="171450" y="69056"/>
                          </a:lnTo>
                          <a:lnTo>
                            <a:pt x="38100" y="392906"/>
                          </a:lnTo>
                          <a:lnTo>
                            <a:pt x="38100" y="423862"/>
                          </a:lnTo>
                          <a:lnTo>
                            <a:pt x="7143" y="373856"/>
                          </a:lnTo>
                          <a:lnTo>
                            <a:pt x="0" y="219075"/>
                          </a:lnTo>
                          <a:lnTo>
                            <a:pt x="33337" y="97631"/>
                          </a:lnTo>
                          <a:lnTo>
                            <a:pt x="57150" y="0"/>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61" name="Freeform 519">
                      <a:extLst>
                        <a:ext uri="{FF2B5EF4-FFF2-40B4-BE49-F238E27FC236}">
                          <a16:creationId xmlns:a16="http://schemas.microsoft.com/office/drawing/2014/main" id="{9175D0C8-7613-63D1-4899-79C80EE6C746}"/>
                        </a:ext>
                      </a:extLst>
                    </p:cNvPr>
                    <p:cNvSpPr/>
                    <p:nvPr/>
                  </p:nvSpPr>
                  <p:spPr>
                    <a:xfrm>
                      <a:off x="1312069" y="4972371"/>
                      <a:ext cx="179331" cy="62384"/>
                    </a:xfrm>
                    <a:custGeom>
                      <a:avLst/>
                      <a:gdLst>
                        <a:gd name="connsiteX0" fmla="*/ 0 w 178594"/>
                        <a:gd name="connsiteY0" fmla="*/ 7144 h 61913"/>
                        <a:gd name="connsiteX1" fmla="*/ 152400 w 178594"/>
                        <a:gd name="connsiteY1" fmla="*/ 0 h 61913"/>
                        <a:gd name="connsiteX2" fmla="*/ 178594 w 178594"/>
                        <a:gd name="connsiteY2" fmla="*/ 54769 h 61913"/>
                        <a:gd name="connsiteX3" fmla="*/ 35719 w 178594"/>
                        <a:gd name="connsiteY3" fmla="*/ 61913 h 61913"/>
                        <a:gd name="connsiteX4" fmla="*/ 0 w 178594"/>
                        <a:gd name="connsiteY4" fmla="*/ 7144 h 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4" h="61913">
                          <a:moveTo>
                            <a:pt x="0" y="7144"/>
                          </a:moveTo>
                          <a:lnTo>
                            <a:pt x="152400" y="0"/>
                          </a:lnTo>
                          <a:lnTo>
                            <a:pt x="178594" y="54769"/>
                          </a:lnTo>
                          <a:lnTo>
                            <a:pt x="35719" y="61913"/>
                          </a:lnTo>
                          <a:lnTo>
                            <a:pt x="0" y="7144"/>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62" name="Freeform 520">
                      <a:extLst>
                        <a:ext uri="{FF2B5EF4-FFF2-40B4-BE49-F238E27FC236}">
                          <a16:creationId xmlns:a16="http://schemas.microsoft.com/office/drawing/2014/main" id="{CD242FBA-4BA4-5702-B056-2133A382C6F8}"/>
                        </a:ext>
                      </a:extLst>
                    </p:cNvPr>
                    <p:cNvSpPr/>
                    <p:nvPr/>
                  </p:nvSpPr>
                  <p:spPr>
                    <a:xfrm>
                      <a:off x="1362750" y="5030856"/>
                      <a:ext cx="124752" cy="40939"/>
                    </a:xfrm>
                    <a:custGeom>
                      <a:avLst/>
                      <a:gdLst>
                        <a:gd name="connsiteX0" fmla="*/ 126206 w 126206"/>
                        <a:gd name="connsiteY0" fmla="*/ 0 h 40481"/>
                        <a:gd name="connsiteX1" fmla="*/ 76200 w 126206"/>
                        <a:gd name="connsiteY1" fmla="*/ 40481 h 40481"/>
                        <a:gd name="connsiteX2" fmla="*/ 0 w 126206"/>
                        <a:gd name="connsiteY2" fmla="*/ 2381 h 40481"/>
                        <a:gd name="connsiteX3" fmla="*/ 126206 w 126206"/>
                        <a:gd name="connsiteY3" fmla="*/ 0 h 40481"/>
                      </a:gdLst>
                      <a:ahLst/>
                      <a:cxnLst>
                        <a:cxn ang="0">
                          <a:pos x="connsiteX0" y="connsiteY0"/>
                        </a:cxn>
                        <a:cxn ang="0">
                          <a:pos x="connsiteX1" y="connsiteY1"/>
                        </a:cxn>
                        <a:cxn ang="0">
                          <a:pos x="connsiteX2" y="connsiteY2"/>
                        </a:cxn>
                        <a:cxn ang="0">
                          <a:pos x="connsiteX3" y="connsiteY3"/>
                        </a:cxn>
                      </a:cxnLst>
                      <a:rect l="l" t="t" r="r" b="b"/>
                      <a:pathLst>
                        <a:path w="126206" h="40481">
                          <a:moveTo>
                            <a:pt x="126206" y="0"/>
                          </a:moveTo>
                          <a:lnTo>
                            <a:pt x="76200" y="40481"/>
                          </a:lnTo>
                          <a:lnTo>
                            <a:pt x="0" y="2381"/>
                          </a:lnTo>
                          <a:lnTo>
                            <a:pt x="126206" y="0"/>
                          </a:lnTo>
                          <a:close/>
                        </a:path>
                      </a:pathLst>
                    </a:cu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grpSp>
            <p:grpSp>
              <p:nvGrpSpPr>
                <p:cNvPr id="323" name="Group 206">
                  <a:extLst>
                    <a:ext uri="{FF2B5EF4-FFF2-40B4-BE49-F238E27FC236}">
                      <a16:creationId xmlns:a16="http://schemas.microsoft.com/office/drawing/2014/main" id="{E40CD4E0-BB83-509C-573B-D345E9C96E91}"/>
                    </a:ext>
                  </a:extLst>
                </p:cNvPr>
                <p:cNvGrpSpPr>
                  <a:grpSpLocks/>
                </p:cNvGrpSpPr>
                <p:nvPr/>
              </p:nvGrpSpPr>
              <p:grpSpPr bwMode="auto">
                <a:xfrm>
                  <a:off x="2969318" y="3778569"/>
                  <a:ext cx="137158" cy="1828539"/>
                  <a:chOff x="1788855" y="2975029"/>
                  <a:chExt cx="117268" cy="998772"/>
                </a:xfrm>
              </p:grpSpPr>
              <p:sp>
                <p:nvSpPr>
                  <p:cNvPr id="354" name="Trapezoid 353">
                    <a:extLst>
                      <a:ext uri="{FF2B5EF4-FFF2-40B4-BE49-F238E27FC236}">
                        <a16:creationId xmlns:a16="http://schemas.microsoft.com/office/drawing/2014/main" id="{6A3B792C-A164-1A4E-4B8D-89045C73007A}"/>
                      </a:ext>
                    </a:extLst>
                  </p:cNvPr>
                  <p:cNvSpPr/>
                  <p:nvPr/>
                </p:nvSpPr>
                <p:spPr>
                  <a:xfrm rot="21480000" flipV="1">
                    <a:off x="1788262" y="2974855"/>
                    <a:ext cx="107226" cy="884456"/>
                  </a:xfrm>
                  <a:prstGeom prst="trapezoid">
                    <a:avLst>
                      <a:gd name="adj" fmla="val 15450"/>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nvGrpSpPr>
                  <p:cNvPr id="355" name="Group 570">
                    <a:extLst>
                      <a:ext uri="{FF2B5EF4-FFF2-40B4-BE49-F238E27FC236}">
                        <a16:creationId xmlns:a16="http://schemas.microsoft.com/office/drawing/2014/main" id="{75FB0736-2DA9-C386-3417-4421A5F61CC5}"/>
                      </a:ext>
                    </a:extLst>
                  </p:cNvPr>
                  <p:cNvGrpSpPr>
                    <a:grpSpLocks/>
                  </p:cNvGrpSpPr>
                  <p:nvPr/>
                </p:nvGrpSpPr>
                <p:grpSpPr bwMode="auto">
                  <a:xfrm>
                    <a:off x="1803472" y="3818359"/>
                    <a:ext cx="102651" cy="155442"/>
                    <a:chOff x="2247900" y="4402931"/>
                    <a:chExt cx="166688" cy="252413"/>
                  </a:xfrm>
                </p:grpSpPr>
                <p:sp>
                  <p:nvSpPr>
                    <p:cNvPr id="356" name="Freeform 514">
                      <a:extLst>
                        <a:ext uri="{FF2B5EF4-FFF2-40B4-BE49-F238E27FC236}">
                          <a16:creationId xmlns:a16="http://schemas.microsoft.com/office/drawing/2014/main" id="{33F2F45C-EBF4-5E4F-C99A-794776D91B40}"/>
                        </a:ext>
                      </a:extLst>
                    </p:cNvPr>
                    <p:cNvSpPr/>
                    <p:nvPr/>
                  </p:nvSpPr>
                  <p:spPr>
                    <a:xfrm>
                      <a:off x="2247447" y="4403251"/>
                      <a:ext cx="167504" cy="252041"/>
                    </a:xfrm>
                    <a:custGeom>
                      <a:avLst/>
                      <a:gdLst>
                        <a:gd name="connsiteX0" fmla="*/ 0 w 166688"/>
                        <a:gd name="connsiteY0" fmla="*/ 4763 h 252413"/>
                        <a:gd name="connsiteX1" fmla="*/ 164306 w 166688"/>
                        <a:gd name="connsiteY1" fmla="*/ 0 h 252413"/>
                        <a:gd name="connsiteX2" fmla="*/ 166688 w 166688"/>
                        <a:gd name="connsiteY2" fmla="*/ 64294 h 252413"/>
                        <a:gd name="connsiteX3" fmla="*/ 130969 w 166688"/>
                        <a:gd name="connsiteY3" fmla="*/ 71438 h 252413"/>
                        <a:gd name="connsiteX4" fmla="*/ 130969 w 166688"/>
                        <a:gd name="connsiteY4" fmla="*/ 150019 h 252413"/>
                        <a:gd name="connsiteX5" fmla="*/ 102394 w 166688"/>
                        <a:gd name="connsiteY5" fmla="*/ 252413 h 252413"/>
                        <a:gd name="connsiteX6" fmla="*/ 47625 w 166688"/>
                        <a:gd name="connsiteY6" fmla="*/ 142875 h 252413"/>
                        <a:gd name="connsiteX7" fmla="*/ 40481 w 166688"/>
                        <a:gd name="connsiteY7" fmla="*/ 66675 h 252413"/>
                        <a:gd name="connsiteX8" fmla="*/ 9525 w 166688"/>
                        <a:gd name="connsiteY8" fmla="*/ 54769 h 252413"/>
                        <a:gd name="connsiteX9" fmla="*/ 0 w 166688"/>
                        <a:gd name="connsiteY9" fmla="*/ 476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88" h="252413">
                          <a:moveTo>
                            <a:pt x="0" y="4763"/>
                          </a:moveTo>
                          <a:lnTo>
                            <a:pt x="164306" y="0"/>
                          </a:lnTo>
                          <a:lnTo>
                            <a:pt x="166688" y="64294"/>
                          </a:lnTo>
                          <a:lnTo>
                            <a:pt x="130969" y="71438"/>
                          </a:lnTo>
                          <a:lnTo>
                            <a:pt x="130969" y="150019"/>
                          </a:lnTo>
                          <a:lnTo>
                            <a:pt x="102394" y="252413"/>
                          </a:lnTo>
                          <a:lnTo>
                            <a:pt x="47625" y="142875"/>
                          </a:lnTo>
                          <a:lnTo>
                            <a:pt x="40481" y="66675"/>
                          </a:lnTo>
                          <a:lnTo>
                            <a:pt x="9525" y="54769"/>
                          </a:lnTo>
                          <a:lnTo>
                            <a:pt x="0" y="4763"/>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cxnSp>
                  <p:nvCxnSpPr>
                    <p:cNvPr id="357" name="Straight Connector 356">
                      <a:extLst>
                        <a:ext uri="{FF2B5EF4-FFF2-40B4-BE49-F238E27FC236}">
                          <a16:creationId xmlns:a16="http://schemas.microsoft.com/office/drawing/2014/main" id="{24EC10F9-CA94-13CC-0475-27977265DEB2}"/>
                        </a:ext>
                      </a:extLst>
                    </p:cNvPr>
                    <p:cNvCxnSpPr>
                      <a:stCxn id="356" idx="7"/>
                      <a:endCxn id="356" idx="3"/>
                    </p:cNvCxnSpPr>
                    <p:nvPr/>
                  </p:nvCxnSpPr>
                  <p:spPr>
                    <a:xfrm>
                      <a:off x="2287119" y="4469429"/>
                      <a:ext cx="92568" cy="56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24" name="Group 205">
                  <a:extLst>
                    <a:ext uri="{FF2B5EF4-FFF2-40B4-BE49-F238E27FC236}">
                      <a16:creationId xmlns:a16="http://schemas.microsoft.com/office/drawing/2014/main" id="{C236B577-1273-1B7E-92DA-6AC3139ECA83}"/>
                    </a:ext>
                  </a:extLst>
                </p:cNvPr>
                <p:cNvGrpSpPr>
                  <a:grpSpLocks/>
                </p:cNvGrpSpPr>
                <p:nvPr/>
              </p:nvGrpSpPr>
              <p:grpSpPr bwMode="auto">
                <a:xfrm>
                  <a:off x="3595986" y="4240506"/>
                  <a:ext cx="450552" cy="1838032"/>
                  <a:chOff x="2169090" y="3065133"/>
                  <a:chExt cx="340687" cy="1390014"/>
                </a:xfrm>
              </p:grpSpPr>
              <p:sp>
                <p:nvSpPr>
                  <p:cNvPr id="349" name="Parallelogram 348">
                    <a:extLst>
                      <a:ext uri="{FF2B5EF4-FFF2-40B4-BE49-F238E27FC236}">
                        <a16:creationId xmlns:a16="http://schemas.microsoft.com/office/drawing/2014/main" id="{1515610C-C46D-3836-1668-8CBACA5BE8BA}"/>
                      </a:ext>
                    </a:extLst>
                  </p:cNvPr>
                  <p:cNvSpPr/>
                  <p:nvPr/>
                </p:nvSpPr>
                <p:spPr>
                  <a:xfrm rot="20492193">
                    <a:off x="2169090" y="3065133"/>
                    <a:ext cx="98791" cy="1251397"/>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nvGrpSpPr>
                  <p:cNvPr id="350" name="Group 569">
                    <a:extLst>
                      <a:ext uri="{FF2B5EF4-FFF2-40B4-BE49-F238E27FC236}">
                        <a16:creationId xmlns:a16="http://schemas.microsoft.com/office/drawing/2014/main" id="{55ED2C7F-2419-646C-D389-F1BC850BAA0D}"/>
                      </a:ext>
                    </a:extLst>
                  </p:cNvPr>
                  <p:cNvGrpSpPr>
                    <a:grpSpLocks/>
                  </p:cNvGrpSpPr>
                  <p:nvPr/>
                </p:nvGrpSpPr>
                <p:grpSpPr bwMode="auto">
                  <a:xfrm>
                    <a:off x="2341138" y="4195589"/>
                    <a:ext cx="168639" cy="259558"/>
                    <a:chOff x="2947988" y="4836318"/>
                    <a:chExt cx="273843" cy="421481"/>
                  </a:xfrm>
                </p:grpSpPr>
                <p:sp>
                  <p:nvSpPr>
                    <p:cNvPr id="351" name="Freeform 509">
                      <a:extLst>
                        <a:ext uri="{FF2B5EF4-FFF2-40B4-BE49-F238E27FC236}">
                          <a16:creationId xmlns:a16="http://schemas.microsoft.com/office/drawing/2014/main" id="{CC7CFE9D-ABB0-7705-944D-2DF72B2A2C6E}"/>
                        </a:ext>
                      </a:extLst>
                    </p:cNvPr>
                    <p:cNvSpPr/>
                    <p:nvPr/>
                  </p:nvSpPr>
                  <p:spPr>
                    <a:xfrm>
                      <a:off x="2945037" y="4836707"/>
                      <a:ext cx="171534" cy="421092"/>
                    </a:xfrm>
                    <a:custGeom>
                      <a:avLst/>
                      <a:gdLst>
                        <a:gd name="connsiteX0" fmla="*/ 0 w 169069"/>
                        <a:gd name="connsiteY0" fmla="*/ 59531 h 421481"/>
                        <a:gd name="connsiteX1" fmla="*/ 50006 w 169069"/>
                        <a:gd name="connsiteY1" fmla="*/ 45244 h 421481"/>
                        <a:gd name="connsiteX2" fmla="*/ 121444 w 169069"/>
                        <a:gd name="connsiteY2" fmla="*/ 0 h 421481"/>
                        <a:gd name="connsiteX3" fmla="*/ 150019 w 169069"/>
                        <a:gd name="connsiteY3" fmla="*/ 107156 h 421481"/>
                        <a:gd name="connsiteX4" fmla="*/ 164306 w 169069"/>
                        <a:gd name="connsiteY4" fmla="*/ 214313 h 421481"/>
                        <a:gd name="connsiteX5" fmla="*/ 169069 w 169069"/>
                        <a:gd name="connsiteY5" fmla="*/ 376238 h 421481"/>
                        <a:gd name="connsiteX6" fmla="*/ 142875 w 169069"/>
                        <a:gd name="connsiteY6" fmla="*/ 421481 h 421481"/>
                        <a:gd name="connsiteX7" fmla="*/ 111919 w 169069"/>
                        <a:gd name="connsiteY7" fmla="*/ 371475 h 421481"/>
                        <a:gd name="connsiteX8" fmla="*/ 0 w 169069"/>
                        <a:gd name="connsiteY8" fmla="*/ 59531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69" h="421481">
                          <a:moveTo>
                            <a:pt x="0" y="59531"/>
                          </a:moveTo>
                          <a:lnTo>
                            <a:pt x="50006" y="45244"/>
                          </a:lnTo>
                          <a:lnTo>
                            <a:pt x="121444" y="0"/>
                          </a:lnTo>
                          <a:lnTo>
                            <a:pt x="150019" y="107156"/>
                          </a:lnTo>
                          <a:lnTo>
                            <a:pt x="164306" y="214313"/>
                          </a:lnTo>
                          <a:lnTo>
                            <a:pt x="169069" y="376238"/>
                          </a:lnTo>
                          <a:lnTo>
                            <a:pt x="142875" y="421481"/>
                          </a:lnTo>
                          <a:lnTo>
                            <a:pt x="111919" y="371475"/>
                          </a:lnTo>
                          <a:lnTo>
                            <a:pt x="0" y="59531"/>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52" name="Freeform 510">
                      <a:extLst>
                        <a:ext uri="{FF2B5EF4-FFF2-40B4-BE49-F238E27FC236}">
                          <a16:creationId xmlns:a16="http://schemas.microsoft.com/office/drawing/2014/main" id="{97FB94A7-832B-5AA2-76A0-F2747139A32C}"/>
                        </a:ext>
                      </a:extLst>
                    </p:cNvPr>
                    <p:cNvSpPr/>
                    <p:nvPr/>
                  </p:nvSpPr>
                  <p:spPr>
                    <a:xfrm>
                      <a:off x="3042500" y="4951727"/>
                      <a:ext cx="179331" cy="70182"/>
                    </a:xfrm>
                    <a:custGeom>
                      <a:avLst/>
                      <a:gdLst>
                        <a:gd name="connsiteX0" fmla="*/ 35718 w 178593"/>
                        <a:gd name="connsiteY0" fmla="*/ 0 h 71437"/>
                        <a:gd name="connsiteX1" fmla="*/ 178593 w 178593"/>
                        <a:gd name="connsiteY1" fmla="*/ 7144 h 71437"/>
                        <a:gd name="connsiteX2" fmla="*/ 150018 w 178593"/>
                        <a:gd name="connsiteY2" fmla="*/ 71437 h 71437"/>
                        <a:gd name="connsiteX3" fmla="*/ 0 w 178593"/>
                        <a:gd name="connsiteY3" fmla="*/ 61912 h 71437"/>
                        <a:gd name="connsiteX4" fmla="*/ 35718 w 178593"/>
                        <a:gd name="connsiteY4" fmla="*/ 0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 h="71437">
                          <a:moveTo>
                            <a:pt x="35718" y="0"/>
                          </a:moveTo>
                          <a:lnTo>
                            <a:pt x="178593" y="7144"/>
                          </a:lnTo>
                          <a:lnTo>
                            <a:pt x="150018" y="71437"/>
                          </a:lnTo>
                          <a:lnTo>
                            <a:pt x="0" y="61912"/>
                          </a:lnTo>
                          <a:lnTo>
                            <a:pt x="35718" y="0"/>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53" name="Freeform 511">
                      <a:extLst>
                        <a:ext uri="{FF2B5EF4-FFF2-40B4-BE49-F238E27FC236}">
                          <a16:creationId xmlns:a16="http://schemas.microsoft.com/office/drawing/2014/main" id="{EE918FA3-66F6-C0C1-D159-EDEA9938F20B}"/>
                        </a:ext>
                      </a:extLst>
                    </p:cNvPr>
                    <p:cNvSpPr/>
                    <p:nvPr/>
                  </p:nvSpPr>
                  <p:spPr>
                    <a:xfrm>
                      <a:off x="3060043" y="5012162"/>
                      <a:ext cx="85767" cy="54586"/>
                    </a:xfrm>
                    <a:custGeom>
                      <a:avLst/>
                      <a:gdLst>
                        <a:gd name="connsiteX0" fmla="*/ 0 w 85725"/>
                        <a:gd name="connsiteY0" fmla="*/ 0 h 54769"/>
                        <a:gd name="connsiteX1" fmla="*/ 28575 w 85725"/>
                        <a:gd name="connsiteY1" fmla="*/ 54769 h 54769"/>
                        <a:gd name="connsiteX2" fmla="*/ 85725 w 85725"/>
                        <a:gd name="connsiteY2" fmla="*/ 7144 h 54769"/>
                        <a:gd name="connsiteX3" fmla="*/ 0 w 85725"/>
                        <a:gd name="connsiteY3" fmla="*/ 0 h 54769"/>
                      </a:gdLst>
                      <a:ahLst/>
                      <a:cxnLst>
                        <a:cxn ang="0">
                          <a:pos x="connsiteX0" y="connsiteY0"/>
                        </a:cxn>
                        <a:cxn ang="0">
                          <a:pos x="connsiteX1" y="connsiteY1"/>
                        </a:cxn>
                        <a:cxn ang="0">
                          <a:pos x="connsiteX2" y="connsiteY2"/>
                        </a:cxn>
                        <a:cxn ang="0">
                          <a:pos x="connsiteX3" y="connsiteY3"/>
                        </a:cxn>
                      </a:cxnLst>
                      <a:rect l="l" t="t" r="r" b="b"/>
                      <a:pathLst>
                        <a:path w="85725" h="54769">
                          <a:moveTo>
                            <a:pt x="0" y="0"/>
                          </a:moveTo>
                          <a:lnTo>
                            <a:pt x="28575" y="54769"/>
                          </a:lnTo>
                          <a:lnTo>
                            <a:pt x="85725" y="7144"/>
                          </a:lnTo>
                          <a:lnTo>
                            <a:pt x="0" y="0"/>
                          </a:lnTo>
                          <a:close/>
                        </a:path>
                      </a:pathLst>
                    </a:cu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grpSp>
            <p:grpSp>
              <p:nvGrpSpPr>
                <p:cNvPr id="325" name="Group 576">
                  <a:extLst>
                    <a:ext uri="{FF2B5EF4-FFF2-40B4-BE49-F238E27FC236}">
                      <a16:creationId xmlns:a16="http://schemas.microsoft.com/office/drawing/2014/main" id="{4040DE27-1D28-2681-A1D7-5A0FAA8E1052}"/>
                    </a:ext>
                  </a:extLst>
                </p:cNvPr>
                <p:cNvGrpSpPr>
                  <a:grpSpLocks/>
                </p:cNvGrpSpPr>
                <p:nvPr/>
              </p:nvGrpSpPr>
              <p:grpSpPr bwMode="auto">
                <a:xfrm>
                  <a:off x="2540770" y="3222002"/>
                  <a:ext cx="134487" cy="1677825"/>
                  <a:chOff x="1922403" y="2884415"/>
                  <a:chExt cx="165133" cy="2060423"/>
                </a:xfrm>
              </p:grpSpPr>
              <p:sp>
                <p:nvSpPr>
                  <p:cNvPr id="347" name="Parallelogram 346">
                    <a:extLst>
                      <a:ext uri="{FF2B5EF4-FFF2-40B4-BE49-F238E27FC236}">
                        <a16:creationId xmlns:a16="http://schemas.microsoft.com/office/drawing/2014/main" id="{7022E959-61F3-DA35-2DA1-FD521B7C706A}"/>
                      </a:ext>
                    </a:extLst>
                  </p:cNvPr>
                  <p:cNvSpPr/>
                  <p:nvPr/>
                </p:nvSpPr>
                <p:spPr>
                  <a:xfrm rot="921293">
                    <a:off x="2005276" y="2914423"/>
                    <a:ext cx="81868" cy="2031380"/>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sp>
                <p:nvSpPr>
                  <p:cNvPr id="348" name="Parallelogram 347">
                    <a:extLst>
                      <a:ext uri="{FF2B5EF4-FFF2-40B4-BE49-F238E27FC236}">
                        <a16:creationId xmlns:a16="http://schemas.microsoft.com/office/drawing/2014/main" id="{5B7D7688-DDBD-269F-6562-79C3A319BE5F}"/>
                      </a:ext>
                    </a:extLst>
                  </p:cNvPr>
                  <p:cNvSpPr/>
                  <p:nvPr/>
                </p:nvSpPr>
                <p:spPr>
                  <a:xfrm rot="921293">
                    <a:off x="1921458" y="2885180"/>
                    <a:ext cx="81868" cy="2031380"/>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sp>
              <p:nvSpPr>
                <p:cNvPr id="326" name="Parallelogram 325">
                  <a:extLst>
                    <a:ext uri="{FF2B5EF4-FFF2-40B4-BE49-F238E27FC236}">
                      <a16:creationId xmlns:a16="http://schemas.microsoft.com/office/drawing/2014/main" id="{79E448CA-64C2-C6F5-4360-3D5C7316DEFF}"/>
                    </a:ext>
                  </a:extLst>
                </p:cNvPr>
                <p:cNvSpPr/>
                <p:nvPr/>
              </p:nvSpPr>
              <p:spPr bwMode="auto">
                <a:xfrm rot="20545172">
                  <a:off x="3341759" y="3224167"/>
                  <a:ext cx="65935" cy="1654737"/>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sp>
              <p:nvSpPr>
                <p:cNvPr id="327" name="Parallelogram 326">
                  <a:extLst>
                    <a:ext uri="{FF2B5EF4-FFF2-40B4-BE49-F238E27FC236}">
                      <a16:creationId xmlns:a16="http://schemas.microsoft.com/office/drawing/2014/main" id="{99B1CB42-9519-449B-E713-079AC6DE03EE}"/>
                    </a:ext>
                  </a:extLst>
                </p:cNvPr>
                <p:cNvSpPr/>
                <p:nvPr/>
              </p:nvSpPr>
              <p:spPr bwMode="auto">
                <a:xfrm rot="21365986">
                  <a:off x="2917825" y="3302000"/>
                  <a:ext cx="58738" cy="1174750"/>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sp>
              <p:nvSpPr>
                <p:cNvPr id="328" name="Parallelogram 327">
                  <a:extLst>
                    <a:ext uri="{FF2B5EF4-FFF2-40B4-BE49-F238E27FC236}">
                      <a16:creationId xmlns:a16="http://schemas.microsoft.com/office/drawing/2014/main" id="{CF8F5F0C-9B67-E733-35AA-0B3CE2115A91}"/>
                    </a:ext>
                  </a:extLst>
                </p:cNvPr>
                <p:cNvSpPr/>
                <p:nvPr/>
              </p:nvSpPr>
              <p:spPr bwMode="auto">
                <a:xfrm rot="21540000">
                  <a:off x="3027363" y="3298825"/>
                  <a:ext cx="57150" cy="1174750"/>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nvGrpSpPr>
                <p:cNvPr id="329" name="Group 542">
                  <a:extLst>
                    <a:ext uri="{FF2B5EF4-FFF2-40B4-BE49-F238E27FC236}">
                      <a16:creationId xmlns:a16="http://schemas.microsoft.com/office/drawing/2014/main" id="{BF9B5964-9ABE-6618-41C1-48A8EE281375}"/>
                    </a:ext>
                  </a:extLst>
                </p:cNvPr>
                <p:cNvGrpSpPr/>
                <p:nvPr/>
              </p:nvGrpSpPr>
              <p:grpSpPr bwMode="auto">
                <a:xfrm>
                  <a:off x="2267511" y="4797624"/>
                  <a:ext cx="186177" cy="162884"/>
                  <a:chOff x="2328862" y="2776537"/>
                  <a:chExt cx="228601" cy="200026"/>
                </a:xfrm>
                <a:solidFill>
                  <a:schemeClr val="tx1">
                    <a:lumMod val="65000"/>
                    <a:lumOff val="35000"/>
                  </a:schemeClr>
                </a:solidFill>
              </p:grpSpPr>
              <p:sp>
                <p:nvSpPr>
                  <p:cNvPr id="345" name="Freeform 503">
                    <a:extLst>
                      <a:ext uri="{FF2B5EF4-FFF2-40B4-BE49-F238E27FC236}">
                        <a16:creationId xmlns:a16="http://schemas.microsoft.com/office/drawing/2014/main" id="{700AED3D-5641-B7BE-5D80-0F0C84789552}"/>
                      </a:ext>
                    </a:extLst>
                  </p:cNvPr>
                  <p:cNvSpPr/>
                  <p:nvPr/>
                </p:nvSpPr>
                <p:spPr>
                  <a:xfrm>
                    <a:off x="2328862" y="2793207"/>
                    <a:ext cx="95250" cy="183356"/>
                  </a:xfrm>
                  <a:custGeom>
                    <a:avLst/>
                    <a:gdLst>
                      <a:gd name="connsiteX0" fmla="*/ 95250 w 95250"/>
                      <a:gd name="connsiteY0" fmla="*/ 0 h 183356"/>
                      <a:gd name="connsiteX1" fmla="*/ 78582 w 95250"/>
                      <a:gd name="connsiteY1" fmla="*/ 50006 h 183356"/>
                      <a:gd name="connsiteX2" fmla="*/ 42863 w 95250"/>
                      <a:gd name="connsiteY2" fmla="*/ 150019 h 183356"/>
                      <a:gd name="connsiteX3" fmla="*/ 59532 w 95250"/>
                      <a:gd name="connsiteY3" fmla="*/ 176213 h 183356"/>
                      <a:gd name="connsiteX4" fmla="*/ 54769 w 95250"/>
                      <a:gd name="connsiteY4" fmla="*/ 183356 h 183356"/>
                      <a:gd name="connsiteX5" fmla="*/ 11907 w 95250"/>
                      <a:gd name="connsiteY5" fmla="*/ 176213 h 183356"/>
                      <a:gd name="connsiteX6" fmla="*/ 0 w 95250"/>
                      <a:gd name="connsiteY6" fmla="*/ 154781 h 183356"/>
                      <a:gd name="connsiteX7" fmla="*/ 35719 w 95250"/>
                      <a:gd name="connsiteY7" fmla="*/ 9525 h 183356"/>
                      <a:gd name="connsiteX8" fmla="*/ 95250 w 95250"/>
                      <a:gd name="connsiteY8" fmla="*/ 0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83356">
                        <a:moveTo>
                          <a:pt x="95250" y="0"/>
                        </a:moveTo>
                        <a:lnTo>
                          <a:pt x="78582" y="50006"/>
                        </a:lnTo>
                        <a:lnTo>
                          <a:pt x="42863" y="150019"/>
                        </a:lnTo>
                        <a:lnTo>
                          <a:pt x="59532" y="176213"/>
                        </a:lnTo>
                        <a:lnTo>
                          <a:pt x="54769" y="183356"/>
                        </a:lnTo>
                        <a:lnTo>
                          <a:pt x="11907" y="176213"/>
                        </a:lnTo>
                        <a:lnTo>
                          <a:pt x="0" y="154781"/>
                        </a:lnTo>
                        <a:lnTo>
                          <a:pt x="35719" y="9525"/>
                        </a:lnTo>
                        <a:lnTo>
                          <a:pt x="9525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46" name="Freeform 504">
                    <a:extLst>
                      <a:ext uri="{FF2B5EF4-FFF2-40B4-BE49-F238E27FC236}">
                        <a16:creationId xmlns:a16="http://schemas.microsoft.com/office/drawing/2014/main" id="{344E00EF-8F19-A2AC-2276-EE64C3E6A8A0}"/>
                      </a:ext>
                    </a:extLst>
                  </p:cNvPr>
                  <p:cNvSpPr/>
                  <p:nvPr/>
                </p:nvSpPr>
                <p:spPr>
                  <a:xfrm>
                    <a:off x="2359820" y="2776537"/>
                    <a:ext cx="197643" cy="119063"/>
                  </a:xfrm>
                  <a:custGeom>
                    <a:avLst/>
                    <a:gdLst>
                      <a:gd name="connsiteX0" fmla="*/ 0 w 197643"/>
                      <a:gd name="connsiteY0" fmla="*/ 23813 h 119063"/>
                      <a:gd name="connsiteX1" fmla="*/ 54768 w 197643"/>
                      <a:gd name="connsiteY1" fmla="*/ 0 h 119063"/>
                      <a:gd name="connsiteX2" fmla="*/ 135731 w 197643"/>
                      <a:gd name="connsiteY2" fmla="*/ 7144 h 119063"/>
                      <a:gd name="connsiteX3" fmla="*/ 197643 w 197643"/>
                      <a:gd name="connsiteY3" fmla="*/ 21432 h 119063"/>
                      <a:gd name="connsiteX4" fmla="*/ 176212 w 197643"/>
                      <a:gd name="connsiteY4" fmla="*/ 119063 h 119063"/>
                      <a:gd name="connsiteX5" fmla="*/ 114300 w 197643"/>
                      <a:gd name="connsiteY5" fmla="*/ 100013 h 119063"/>
                      <a:gd name="connsiteX6" fmla="*/ 38100 w 197643"/>
                      <a:gd name="connsiteY6" fmla="*/ 100013 h 119063"/>
                      <a:gd name="connsiteX7" fmla="*/ 59531 w 197643"/>
                      <a:gd name="connsiteY7" fmla="*/ 28575 h 119063"/>
                      <a:gd name="connsiteX8" fmla="*/ 0 w 197643"/>
                      <a:gd name="connsiteY8" fmla="*/ 23813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3" h="119063">
                        <a:moveTo>
                          <a:pt x="0" y="23813"/>
                        </a:moveTo>
                        <a:lnTo>
                          <a:pt x="54768" y="0"/>
                        </a:lnTo>
                        <a:lnTo>
                          <a:pt x="135731" y="7144"/>
                        </a:lnTo>
                        <a:lnTo>
                          <a:pt x="197643" y="21432"/>
                        </a:lnTo>
                        <a:lnTo>
                          <a:pt x="176212" y="119063"/>
                        </a:lnTo>
                        <a:lnTo>
                          <a:pt x="114300" y="100013"/>
                        </a:lnTo>
                        <a:lnTo>
                          <a:pt x="38100" y="100013"/>
                        </a:lnTo>
                        <a:lnTo>
                          <a:pt x="59531" y="28575"/>
                        </a:lnTo>
                        <a:lnTo>
                          <a:pt x="0" y="23813"/>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sp>
              <p:nvSpPr>
                <p:cNvPr id="330" name="Freeform 488">
                  <a:extLst>
                    <a:ext uri="{FF2B5EF4-FFF2-40B4-BE49-F238E27FC236}">
                      <a16:creationId xmlns:a16="http://schemas.microsoft.com/office/drawing/2014/main" id="{99710B9E-D321-39C4-97AF-4907DA10D6B2}"/>
                    </a:ext>
                  </a:extLst>
                </p:cNvPr>
                <p:cNvSpPr/>
                <p:nvPr/>
              </p:nvSpPr>
              <p:spPr bwMode="auto">
                <a:xfrm>
                  <a:off x="2921000" y="4398963"/>
                  <a:ext cx="200025" cy="88900"/>
                </a:xfrm>
                <a:custGeom>
                  <a:avLst/>
                  <a:gdLst>
                    <a:gd name="connsiteX0" fmla="*/ 245269 w 246856"/>
                    <a:gd name="connsiteY0" fmla="*/ 85725 h 109538"/>
                    <a:gd name="connsiteX1" fmla="*/ 204788 w 246856"/>
                    <a:gd name="connsiteY1" fmla="*/ 107156 h 109538"/>
                    <a:gd name="connsiteX2" fmla="*/ 42863 w 246856"/>
                    <a:gd name="connsiteY2" fmla="*/ 109538 h 109538"/>
                    <a:gd name="connsiteX3" fmla="*/ 2382 w 246856"/>
                    <a:gd name="connsiteY3" fmla="*/ 100013 h 109538"/>
                    <a:gd name="connsiteX4" fmla="*/ 0 w 246856"/>
                    <a:gd name="connsiteY4" fmla="*/ 19050 h 109538"/>
                    <a:gd name="connsiteX5" fmla="*/ 26194 w 246856"/>
                    <a:gd name="connsiteY5" fmla="*/ 4763 h 109538"/>
                    <a:gd name="connsiteX6" fmla="*/ 228600 w 246856"/>
                    <a:gd name="connsiteY6" fmla="*/ 0 h 109538"/>
                    <a:gd name="connsiteX7" fmla="*/ 245269 w 246856"/>
                    <a:gd name="connsiteY7" fmla="*/ 23813 h 109538"/>
                    <a:gd name="connsiteX8" fmla="*/ 245269 w 246856"/>
                    <a:gd name="connsiteY8" fmla="*/ 857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56" h="109538">
                      <a:moveTo>
                        <a:pt x="245269" y="85725"/>
                      </a:moveTo>
                      <a:lnTo>
                        <a:pt x="204788" y="107156"/>
                      </a:lnTo>
                      <a:lnTo>
                        <a:pt x="42863" y="109538"/>
                      </a:lnTo>
                      <a:lnTo>
                        <a:pt x="2382" y="100013"/>
                      </a:lnTo>
                      <a:lnTo>
                        <a:pt x="0" y="19050"/>
                      </a:lnTo>
                      <a:lnTo>
                        <a:pt x="26194" y="4763"/>
                      </a:lnTo>
                      <a:lnTo>
                        <a:pt x="228600" y="0"/>
                      </a:lnTo>
                      <a:lnTo>
                        <a:pt x="245269" y="23813"/>
                      </a:lnTo>
                      <a:cubicBezTo>
                        <a:pt x="246063" y="46038"/>
                        <a:pt x="246856" y="68263"/>
                        <a:pt x="245269" y="85725"/>
                      </a:cubicBezTo>
                      <a:close/>
                    </a:path>
                  </a:pathLst>
                </a:cu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31" name="Parallelogram 330">
                  <a:extLst>
                    <a:ext uri="{FF2B5EF4-FFF2-40B4-BE49-F238E27FC236}">
                      <a16:creationId xmlns:a16="http://schemas.microsoft.com/office/drawing/2014/main" id="{CFAE9650-62F8-540C-B418-5579E9FCFF1F}"/>
                    </a:ext>
                  </a:extLst>
                </p:cNvPr>
                <p:cNvSpPr/>
                <p:nvPr/>
              </p:nvSpPr>
              <p:spPr bwMode="auto">
                <a:xfrm rot="20545172">
                  <a:off x="3268290" y="3222017"/>
                  <a:ext cx="65935" cy="1676148"/>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nvGrpSpPr>
                <p:cNvPr id="332" name="Group 586">
                  <a:extLst>
                    <a:ext uri="{FF2B5EF4-FFF2-40B4-BE49-F238E27FC236}">
                      <a16:creationId xmlns:a16="http://schemas.microsoft.com/office/drawing/2014/main" id="{A278DC61-51E6-2AD9-15A3-7E5FF9AADCB1}"/>
                    </a:ext>
                  </a:extLst>
                </p:cNvPr>
                <p:cNvGrpSpPr>
                  <a:grpSpLocks/>
                </p:cNvGrpSpPr>
                <p:nvPr/>
              </p:nvGrpSpPr>
              <p:grpSpPr bwMode="auto">
                <a:xfrm>
                  <a:off x="2764505" y="3081340"/>
                  <a:ext cx="395623" cy="233362"/>
                  <a:chOff x="2197121" y="2711675"/>
                  <a:chExt cx="485775" cy="286576"/>
                </a:xfrm>
              </p:grpSpPr>
              <p:sp>
                <p:nvSpPr>
                  <p:cNvPr id="336" name="Freeform 494">
                    <a:extLst>
                      <a:ext uri="{FF2B5EF4-FFF2-40B4-BE49-F238E27FC236}">
                        <a16:creationId xmlns:a16="http://schemas.microsoft.com/office/drawing/2014/main" id="{F9D6CD28-27FF-45DB-6D2B-F7072E014D9F}"/>
                      </a:ext>
                    </a:extLst>
                  </p:cNvPr>
                  <p:cNvSpPr/>
                  <p:nvPr/>
                </p:nvSpPr>
                <p:spPr>
                  <a:xfrm>
                    <a:off x="2350292" y="2814998"/>
                    <a:ext cx="230011" cy="183253"/>
                  </a:xfrm>
                  <a:custGeom>
                    <a:avLst/>
                    <a:gdLst>
                      <a:gd name="connsiteX0" fmla="*/ 0 w 195262"/>
                      <a:gd name="connsiteY0" fmla="*/ 183356 h 183356"/>
                      <a:gd name="connsiteX1" fmla="*/ 195262 w 195262"/>
                      <a:gd name="connsiteY1" fmla="*/ 180975 h 183356"/>
                      <a:gd name="connsiteX2" fmla="*/ 185737 w 195262"/>
                      <a:gd name="connsiteY2" fmla="*/ 0 h 183356"/>
                      <a:gd name="connsiteX3" fmla="*/ 4762 w 195262"/>
                      <a:gd name="connsiteY3" fmla="*/ 4762 h 183356"/>
                      <a:gd name="connsiteX4" fmla="*/ 0 w 195262"/>
                      <a:gd name="connsiteY4" fmla="*/ 183356 h 18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 h="183356">
                        <a:moveTo>
                          <a:pt x="0" y="183356"/>
                        </a:moveTo>
                        <a:lnTo>
                          <a:pt x="195262" y="180975"/>
                        </a:lnTo>
                        <a:lnTo>
                          <a:pt x="185737" y="0"/>
                        </a:lnTo>
                        <a:lnTo>
                          <a:pt x="4762" y="4762"/>
                        </a:lnTo>
                        <a:lnTo>
                          <a:pt x="0" y="183356"/>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nvGrpSpPr>
                  <p:cNvPr id="337" name="Group 584">
                    <a:extLst>
                      <a:ext uri="{FF2B5EF4-FFF2-40B4-BE49-F238E27FC236}">
                        <a16:creationId xmlns:a16="http://schemas.microsoft.com/office/drawing/2014/main" id="{D00C9141-3E30-BBDE-B9B3-B9D424C32E7C}"/>
                      </a:ext>
                    </a:extLst>
                  </p:cNvPr>
                  <p:cNvGrpSpPr>
                    <a:grpSpLocks/>
                  </p:cNvGrpSpPr>
                  <p:nvPr/>
                </p:nvGrpSpPr>
                <p:grpSpPr bwMode="auto">
                  <a:xfrm>
                    <a:off x="2427161" y="2830599"/>
                    <a:ext cx="68258" cy="146781"/>
                    <a:chOff x="2957874" y="2589485"/>
                    <a:chExt cx="71851" cy="163090"/>
                  </a:xfrm>
                </p:grpSpPr>
                <p:sp>
                  <p:nvSpPr>
                    <p:cNvPr id="343" name="Rectangle 342">
                      <a:extLst>
                        <a:ext uri="{FF2B5EF4-FFF2-40B4-BE49-F238E27FC236}">
                          <a16:creationId xmlns:a16="http://schemas.microsoft.com/office/drawing/2014/main" id="{36402E9E-69A5-BE69-8647-2D2360D444E0}"/>
                        </a:ext>
                      </a:extLst>
                    </p:cNvPr>
                    <p:cNvSpPr/>
                    <p:nvPr/>
                  </p:nvSpPr>
                  <p:spPr>
                    <a:xfrm>
                      <a:off x="2964581" y="2589485"/>
                      <a:ext cx="59504" cy="110472"/>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sp>
                  <p:nvSpPr>
                    <p:cNvPr id="344" name="Rectangle 343">
                      <a:extLst>
                        <a:ext uri="{FF2B5EF4-FFF2-40B4-BE49-F238E27FC236}">
                          <a16:creationId xmlns:a16="http://schemas.microsoft.com/office/drawing/2014/main" id="{D72847D1-EB4D-724E-A456-96FA45BE6A66}"/>
                        </a:ext>
                      </a:extLst>
                    </p:cNvPr>
                    <p:cNvSpPr/>
                    <p:nvPr/>
                  </p:nvSpPr>
                  <p:spPr>
                    <a:xfrm>
                      <a:off x="2957874" y="2653072"/>
                      <a:ext cx="71851" cy="9950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grpSp>
                <p:nvGrpSpPr>
                  <p:cNvPr id="338" name="Group 554">
                    <a:extLst>
                      <a:ext uri="{FF2B5EF4-FFF2-40B4-BE49-F238E27FC236}">
                        <a16:creationId xmlns:a16="http://schemas.microsoft.com/office/drawing/2014/main" id="{93F1AE15-CB7B-0940-5585-07A6DB9C0468}"/>
                      </a:ext>
                    </a:extLst>
                  </p:cNvPr>
                  <p:cNvGrpSpPr/>
                  <p:nvPr/>
                </p:nvGrpSpPr>
                <p:grpSpPr>
                  <a:xfrm>
                    <a:off x="2197121" y="2711675"/>
                    <a:ext cx="485775" cy="259556"/>
                    <a:chOff x="2016919" y="2702719"/>
                    <a:chExt cx="485775" cy="259556"/>
                  </a:xfr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p:grpSpPr>
                <p:sp>
                  <p:nvSpPr>
                    <p:cNvPr id="339" name="Rectangle 338">
                      <a:extLst>
                        <a:ext uri="{FF2B5EF4-FFF2-40B4-BE49-F238E27FC236}">
                          <a16:creationId xmlns:a16="http://schemas.microsoft.com/office/drawing/2014/main" id="{ECAC0F6C-889F-DC3A-88BB-C44C1D1EEEEF}"/>
                        </a:ext>
                      </a:extLst>
                    </p:cNvPr>
                    <p:cNvSpPr/>
                    <p:nvPr/>
                  </p:nvSpPr>
                  <p:spPr>
                    <a:xfrm>
                      <a:off x="2124075" y="2762250"/>
                      <a:ext cx="250031" cy="59531"/>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40" name="Rectangle 339">
                      <a:extLst>
                        <a:ext uri="{FF2B5EF4-FFF2-40B4-BE49-F238E27FC236}">
                          <a16:creationId xmlns:a16="http://schemas.microsoft.com/office/drawing/2014/main" id="{3C8CEFAD-343D-4B14-F3D5-7E9657A51EE9}"/>
                        </a:ext>
                      </a:extLst>
                    </p:cNvPr>
                    <p:cNvSpPr/>
                    <p:nvPr/>
                  </p:nvSpPr>
                  <p:spPr>
                    <a:xfrm>
                      <a:off x="2083594" y="2702719"/>
                      <a:ext cx="352425" cy="85725"/>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41" name="Freeform 499">
                      <a:extLst>
                        <a:ext uri="{FF2B5EF4-FFF2-40B4-BE49-F238E27FC236}">
                          <a16:creationId xmlns:a16="http://schemas.microsoft.com/office/drawing/2014/main" id="{3A2B383F-7808-A513-7EDB-C0F760170782}"/>
                        </a:ext>
                      </a:extLst>
                    </p:cNvPr>
                    <p:cNvSpPr/>
                    <p:nvPr/>
                  </p:nvSpPr>
                  <p:spPr>
                    <a:xfrm>
                      <a:off x="2312194" y="2755106"/>
                      <a:ext cx="190500" cy="204788"/>
                    </a:xfrm>
                    <a:custGeom>
                      <a:avLst/>
                      <a:gdLst>
                        <a:gd name="connsiteX0" fmla="*/ 33337 w 190500"/>
                        <a:gd name="connsiteY0" fmla="*/ 204788 h 204788"/>
                        <a:gd name="connsiteX1" fmla="*/ 80962 w 190500"/>
                        <a:gd name="connsiteY1" fmla="*/ 180975 h 204788"/>
                        <a:gd name="connsiteX2" fmla="*/ 190500 w 190500"/>
                        <a:gd name="connsiteY2" fmla="*/ 188119 h 204788"/>
                        <a:gd name="connsiteX3" fmla="*/ 159544 w 190500"/>
                        <a:gd name="connsiteY3" fmla="*/ 66675 h 204788"/>
                        <a:gd name="connsiteX4" fmla="*/ 102394 w 190500"/>
                        <a:gd name="connsiteY4" fmla="*/ 0 h 204788"/>
                        <a:gd name="connsiteX5" fmla="*/ 16669 w 190500"/>
                        <a:gd name="connsiteY5" fmla="*/ 14288 h 204788"/>
                        <a:gd name="connsiteX6" fmla="*/ 30956 w 190500"/>
                        <a:gd name="connsiteY6" fmla="*/ 57150 h 204788"/>
                        <a:gd name="connsiteX7" fmla="*/ 0 w 190500"/>
                        <a:gd name="connsiteY7" fmla="*/ 78582 h 204788"/>
                        <a:gd name="connsiteX8" fmla="*/ 33337 w 190500"/>
                        <a:gd name="connsiteY8" fmla="*/ 204788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04788">
                          <a:moveTo>
                            <a:pt x="33337" y="204788"/>
                          </a:moveTo>
                          <a:lnTo>
                            <a:pt x="80962" y="180975"/>
                          </a:lnTo>
                          <a:lnTo>
                            <a:pt x="190500" y="188119"/>
                          </a:lnTo>
                          <a:lnTo>
                            <a:pt x="159544" y="66675"/>
                          </a:lnTo>
                          <a:lnTo>
                            <a:pt x="102394" y="0"/>
                          </a:lnTo>
                          <a:lnTo>
                            <a:pt x="16669" y="14288"/>
                          </a:lnTo>
                          <a:lnTo>
                            <a:pt x="30956" y="57150"/>
                          </a:lnTo>
                          <a:lnTo>
                            <a:pt x="0" y="78582"/>
                          </a:lnTo>
                          <a:lnTo>
                            <a:pt x="33337" y="204788"/>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42" name="Freeform 500">
                      <a:extLst>
                        <a:ext uri="{FF2B5EF4-FFF2-40B4-BE49-F238E27FC236}">
                          <a16:creationId xmlns:a16="http://schemas.microsoft.com/office/drawing/2014/main" id="{14D1D44B-B5B9-C4B5-4F09-3BC060A0055B}"/>
                        </a:ext>
                      </a:extLst>
                    </p:cNvPr>
                    <p:cNvSpPr/>
                    <p:nvPr/>
                  </p:nvSpPr>
                  <p:spPr>
                    <a:xfrm>
                      <a:off x="2016919" y="2774156"/>
                      <a:ext cx="195262" cy="188119"/>
                    </a:xfrm>
                    <a:custGeom>
                      <a:avLst/>
                      <a:gdLst>
                        <a:gd name="connsiteX0" fmla="*/ 0 w 195262"/>
                        <a:gd name="connsiteY0" fmla="*/ 171450 h 188119"/>
                        <a:gd name="connsiteX1" fmla="*/ 35719 w 195262"/>
                        <a:gd name="connsiteY1" fmla="*/ 59532 h 188119"/>
                        <a:gd name="connsiteX2" fmla="*/ 102394 w 195262"/>
                        <a:gd name="connsiteY2" fmla="*/ 0 h 188119"/>
                        <a:gd name="connsiteX3" fmla="*/ 195262 w 195262"/>
                        <a:gd name="connsiteY3" fmla="*/ 0 h 188119"/>
                        <a:gd name="connsiteX4" fmla="*/ 192881 w 195262"/>
                        <a:gd name="connsiteY4" fmla="*/ 52388 h 188119"/>
                        <a:gd name="connsiteX5" fmla="*/ 161925 w 195262"/>
                        <a:gd name="connsiteY5" fmla="*/ 188119 h 188119"/>
                        <a:gd name="connsiteX6" fmla="*/ 107156 w 195262"/>
                        <a:gd name="connsiteY6" fmla="*/ 164307 h 188119"/>
                        <a:gd name="connsiteX7" fmla="*/ 0 w 195262"/>
                        <a:gd name="connsiteY7" fmla="*/ 171450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2" h="188119">
                          <a:moveTo>
                            <a:pt x="0" y="171450"/>
                          </a:moveTo>
                          <a:lnTo>
                            <a:pt x="35719" y="59532"/>
                          </a:lnTo>
                          <a:lnTo>
                            <a:pt x="102394" y="0"/>
                          </a:lnTo>
                          <a:lnTo>
                            <a:pt x="195262" y="0"/>
                          </a:lnTo>
                          <a:lnTo>
                            <a:pt x="192881" y="52388"/>
                          </a:lnTo>
                          <a:lnTo>
                            <a:pt x="161925" y="188119"/>
                          </a:lnTo>
                          <a:lnTo>
                            <a:pt x="107156" y="164307"/>
                          </a:lnTo>
                          <a:lnTo>
                            <a:pt x="0" y="17145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grpSp>
            <p:grpSp>
              <p:nvGrpSpPr>
                <p:cNvPr id="333" name="Group 546">
                  <a:extLst>
                    <a:ext uri="{FF2B5EF4-FFF2-40B4-BE49-F238E27FC236}">
                      <a16:creationId xmlns:a16="http://schemas.microsoft.com/office/drawing/2014/main" id="{691DE405-9184-CC6C-1A5B-0FD25AB3DF01}"/>
                    </a:ext>
                  </a:extLst>
                </p:cNvPr>
                <p:cNvGrpSpPr/>
                <p:nvPr/>
              </p:nvGrpSpPr>
              <p:grpSpPr bwMode="auto">
                <a:xfrm>
                  <a:off x="3500769" y="4794899"/>
                  <a:ext cx="201690" cy="176456"/>
                  <a:chOff x="2836069" y="2767013"/>
                  <a:chExt cx="247650" cy="216693"/>
                </a:xfrm>
                <a:solidFill>
                  <a:schemeClr val="tx1">
                    <a:lumMod val="65000"/>
                    <a:lumOff val="35000"/>
                  </a:schemeClr>
                </a:solidFill>
              </p:grpSpPr>
              <p:sp>
                <p:nvSpPr>
                  <p:cNvPr id="334" name="Freeform 492">
                    <a:extLst>
                      <a:ext uri="{FF2B5EF4-FFF2-40B4-BE49-F238E27FC236}">
                        <a16:creationId xmlns:a16="http://schemas.microsoft.com/office/drawing/2014/main" id="{D40ADB93-E6C0-D3B1-43AB-87506A0A7EFA}"/>
                      </a:ext>
                    </a:extLst>
                  </p:cNvPr>
                  <p:cNvSpPr/>
                  <p:nvPr/>
                </p:nvSpPr>
                <p:spPr>
                  <a:xfrm>
                    <a:off x="2836069" y="2767013"/>
                    <a:ext cx="204787" cy="128587"/>
                  </a:xfrm>
                  <a:custGeom>
                    <a:avLst/>
                    <a:gdLst>
                      <a:gd name="connsiteX0" fmla="*/ 0 w 204787"/>
                      <a:gd name="connsiteY0" fmla="*/ 35718 h 128587"/>
                      <a:gd name="connsiteX1" fmla="*/ 57150 w 204787"/>
                      <a:gd name="connsiteY1" fmla="*/ 9525 h 128587"/>
                      <a:gd name="connsiteX2" fmla="*/ 164306 w 204787"/>
                      <a:gd name="connsiteY2" fmla="*/ 0 h 128587"/>
                      <a:gd name="connsiteX3" fmla="*/ 204787 w 204787"/>
                      <a:gd name="connsiteY3" fmla="*/ 95250 h 128587"/>
                      <a:gd name="connsiteX4" fmla="*/ 88106 w 204787"/>
                      <a:gd name="connsiteY4" fmla="*/ 111918 h 128587"/>
                      <a:gd name="connsiteX5" fmla="*/ 30956 w 204787"/>
                      <a:gd name="connsiteY5" fmla="*/ 128587 h 128587"/>
                      <a:gd name="connsiteX6" fmla="*/ 0 w 204787"/>
                      <a:gd name="connsiteY6" fmla="*/ 3571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128587">
                        <a:moveTo>
                          <a:pt x="0" y="35718"/>
                        </a:moveTo>
                        <a:lnTo>
                          <a:pt x="57150" y="9525"/>
                        </a:lnTo>
                        <a:lnTo>
                          <a:pt x="164306" y="0"/>
                        </a:lnTo>
                        <a:lnTo>
                          <a:pt x="204787" y="95250"/>
                        </a:lnTo>
                        <a:lnTo>
                          <a:pt x="88106" y="111918"/>
                        </a:lnTo>
                        <a:lnTo>
                          <a:pt x="30956" y="128587"/>
                        </a:lnTo>
                        <a:lnTo>
                          <a:pt x="0" y="35718"/>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35" name="Freeform 493">
                    <a:extLst>
                      <a:ext uri="{FF2B5EF4-FFF2-40B4-BE49-F238E27FC236}">
                        <a16:creationId xmlns:a16="http://schemas.microsoft.com/office/drawing/2014/main" id="{16B3C27A-935A-F966-9F48-BAB44921BA7F}"/>
                      </a:ext>
                    </a:extLst>
                  </p:cNvPr>
                  <p:cNvSpPr/>
                  <p:nvPr/>
                </p:nvSpPr>
                <p:spPr>
                  <a:xfrm>
                    <a:off x="2990850" y="2781300"/>
                    <a:ext cx="92869" cy="202406"/>
                  </a:xfrm>
                  <a:custGeom>
                    <a:avLst/>
                    <a:gdLst>
                      <a:gd name="connsiteX0" fmla="*/ 0 w 92869"/>
                      <a:gd name="connsiteY0" fmla="*/ 0 h 202406"/>
                      <a:gd name="connsiteX1" fmla="*/ 47625 w 92869"/>
                      <a:gd name="connsiteY1" fmla="*/ 19050 h 202406"/>
                      <a:gd name="connsiteX2" fmla="*/ 92869 w 92869"/>
                      <a:gd name="connsiteY2" fmla="*/ 178594 h 202406"/>
                      <a:gd name="connsiteX3" fmla="*/ 45244 w 92869"/>
                      <a:gd name="connsiteY3" fmla="*/ 202406 h 202406"/>
                      <a:gd name="connsiteX4" fmla="*/ 35719 w 92869"/>
                      <a:gd name="connsiteY4" fmla="*/ 185738 h 202406"/>
                      <a:gd name="connsiteX5" fmla="*/ 42863 w 92869"/>
                      <a:gd name="connsiteY5" fmla="*/ 147638 h 202406"/>
                      <a:gd name="connsiteX6" fmla="*/ 7144 w 92869"/>
                      <a:gd name="connsiteY6" fmla="*/ 78581 h 202406"/>
                      <a:gd name="connsiteX7" fmla="*/ 0 w 92869"/>
                      <a:gd name="connsiteY7" fmla="*/ 0 h 2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69" h="202406">
                        <a:moveTo>
                          <a:pt x="0" y="0"/>
                        </a:moveTo>
                        <a:lnTo>
                          <a:pt x="47625" y="19050"/>
                        </a:lnTo>
                        <a:lnTo>
                          <a:pt x="92869" y="178594"/>
                        </a:lnTo>
                        <a:lnTo>
                          <a:pt x="45244" y="202406"/>
                        </a:lnTo>
                        <a:lnTo>
                          <a:pt x="35719" y="185738"/>
                        </a:lnTo>
                        <a:lnTo>
                          <a:pt x="42863" y="147638"/>
                        </a:lnTo>
                        <a:lnTo>
                          <a:pt x="7144" y="78581"/>
                        </a:lnTo>
                        <a:lnTo>
                          <a:pt x="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grpSp>
        </p:grpSp>
      </p:grpSp>
    </p:spTree>
    <p:extLst>
      <p:ext uri="{BB962C8B-B14F-4D97-AF65-F5344CB8AC3E}">
        <p14:creationId xmlns:p14="http://schemas.microsoft.com/office/powerpoint/2010/main" val="28276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2F597-0668-0161-3ADA-CD8C1E7BDC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B8A01-B8A1-B1CA-0B51-0913732B77F8}"/>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CFFE222F-719B-4A41-9C02-2D5CF9913679}"/>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endParaRPr lang="en-US" dirty="0"/>
          </a:p>
        </p:txBody>
      </p:sp>
      <p:graphicFrame>
        <p:nvGraphicFramePr>
          <p:cNvPr id="4" name="Table 3">
            <a:extLst>
              <a:ext uri="{FF2B5EF4-FFF2-40B4-BE49-F238E27FC236}">
                <a16:creationId xmlns:a16="http://schemas.microsoft.com/office/drawing/2014/main" id="{56695BB1-9FB4-CBF0-4788-082900D5781B}"/>
              </a:ext>
            </a:extLst>
          </p:cNvPr>
          <p:cNvGraphicFramePr>
            <a:graphicFrameLocks noGrp="1"/>
          </p:cNvGraphicFramePr>
          <p:nvPr>
            <p:extLst>
              <p:ext uri="{D42A27DB-BD31-4B8C-83A1-F6EECF244321}">
                <p14:modId xmlns:p14="http://schemas.microsoft.com/office/powerpoint/2010/main" val="2683079432"/>
              </p:ext>
            </p:extLst>
          </p:nvPr>
        </p:nvGraphicFramePr>
        <p:xfrm>
          <a:off x="2286000" y="2091518"/>
          <a:ext cx="7203265" cy="1005840"/>
        </p:xfrm>
        <a:graphic>
          <a:graphicData uri="http://schemas.openxmlformats.org/drawingml/2006/table">
            <a:tbl>
              <a:tblPr firstRow="1" bandRow="1">
                <a:tableStyleId>{9D7B26C5-4107-4FEC-AEDC-1716B250A1EF}</a:tableStyleId>
              </a:tblPr>
              <a:tblGrid>
                <a:gridCol w="1378329">
                  <a:extLst>
                    <a:ext uri="{9D8B030D-6E8A-4147-A177-3AD203B41FA5}">
                      <a16:colId xmlns:a16="http://schemas.microsoft.com/office/drawing/2014/main" val="339995862"/>
                    </a:ext>
                  </a:extLst>
                </a:gridCol>
                <a:gridCol w="5824936">
                  <a:extLst>
                    <a:ext uri="{9D8B030D-6E8A-4147-A177-3AD203B41FA5}">
                      <a16:colId xmlns:a16="http://schemas.microsoft.com/office/drawing/2014/main" val="4109546485"/>
                    </a:ext>
                  </a:extLst>
                </a:gridCol>
              </a:tblGrid>
              <a:tr h="370840">
                <a:tc>
                  <a:txBody>
                    <a:bodyPr/>
                    <a:lstStyle/>
                    <a:p>
                      <a:r>
                        <a:rPr lang="en-US" sz="2000" b="0" dirty="0">
                          <a:solidFill>
                            <a:srgbClr val="336699"/>
                          </a:solidFill>
                        </a:rPr>
                        <a:t>Systematic</a:t>
                      </a:r>
                    </a:p>
                  </a:txBody>
                  <a:tcPr>
                    <a:lnB w="12700" cap="flat" cmpd="sng" algn="ctr">
                      <a:solidFill>
                        <a:schemeClr val="tx1"/>
                      </a:solidFill>
                      <a:prstDash val="solid"/>
                      <a:round/>
                      <a:headEnd type="none" w="med" len="med"/>
                      <a:tailEnd type="none" w="med" len="med"/>
                    </a:lnB>
                    <a:noFill/>
                  </a:tcPr>
                </a:tc>
                <a:tc>
                  <a:txBody>
                    <a:bodyPr/>
                    <a:lstStyle/>
                    <a:p>
                      <a:r>
                        <a:rPr lang="en-US" sz="2000" b="0" dirty="0">
                          <a:solidFill>
                            <a:srgbClr val="336699"/>
                          </a:solidFill>
                        </a:rPr>
                        <a:t>Conforms to a mathematical or physical law</a:t>
                      </a:r>
                    </a:p>
                    <a:p>
                      <a:r>
                        <a:rPr lang="en-US" sz="2000" b="0" dirty="0">
                          <a:solidFill>
                            <a:srgbClr val="336699"/>
                          </a:solidFill>
                        </a:rPr>
                        <a:t>Ex: Curvature &amp; refraction; Bubble run</a:t>
                      </a:r>
                    </a:p>
                    <a:p>
                      <a:r>
                        <a:rPr lang="en-US" sz="2000" b="0" dirty="0">
                          <a:solidFill>
                            <a:srgbClr val="336699"/>
                          </a:solidFill>
                        </a:rPr>
                        <a:t>Comp: Mathematical corr'n or procedure </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8327127"/>
                  </a:ext>
                </a:extLst>
              </a:tr>
            </a:tbl>
          </a:graphicData>
        </a:graphic>
      </p:graphicFrame>
      <p:grpSp>
        <p:nvGrpSpPr>
          <p:cNvPr id="290" name="Group 289">
            <a:extLst>
              <a:ext uri="{FF2B5EF4-FFF2-40B4-BE49-F238E27FC236}">
                <a16:creationId xmlns:a16="http://schemas.microsoft.com/office/drawing/2014/main" id="{023A2ECE-299C-C124-3DE8-522BDE5DA4DC}"/>
              </a:ext>
            </a:extLst>
          </p:cNvPr>
          <p:cNvGrpSpPr/>
          <p:nvPr/>
        </p:nvGrpSpPr>
        <p:grpSpPr>
          <a:xfrm>
            <a:off x="8412524" y="3756237"/>
            <a:ext cx="3541342" cy="2897046"/>
            <a:chOff x="8412524" y="3756237"/>
            <a:chExt cx="3541342" cy="2897046"/>
          </a:xfrm>
        </p:grpSpPr>
        <p:grpSp>
          <p:nvGrpSpPr>
            <p:cNvPr id="84" name="Group 83">
              <a:extLst>
                <a:ext uri="{FF2B5EF4-FFF2-40B4-BE49-F238E27FC236}">
                  <a16:creationId xmlns:a16="http://schemas.microsoft.com/office/drawing/2014/main" id="{4506A4E0-FEAA-2F39-C407-466973C1E99D}"/>
                </a:ext>
              </a:extLst>
            </p:cNvPr>
            <p:cNvGrpSpPr/>
            <p:nvPr/>
          </p:nvGrpSpPr>
          <p:grpSpPr>
            <a:xfrm rot="268614">
              <a:off x="9548143" y="4338099"/>
              <a:ext cx="1063337" cy="420891"/>
              <a:chOff x="4975592" y="3110550"/>
              <a:chExt cx="1699026" cy="651030"/>
            </a:xfrm>
          </p:grpSpPr>
          <p:grpSp>
            <p:nvGrpSpPr>
              <p:cNvPr id="85" name="Group 84">
                <a:extLst>
                  <a:ext uri="{FF2B5EF4-FFF2-40B4-BE49-F238E27FC236}">
                    <a16:creationId xmlns:a16="http://schemas.microsoft.com/office/drawing/2014/main" id="{D729628B-7655-0F75-17AC-BD417C3C59BD}"/>
                  </a:ext>
                </a:extLst>
              </p:cNvPr>
              <p:cNvGrpSpPr/>
              <p:nvPr/>
            </p:nvGrpSpPr>
            <p:grpSpPr>
              <a:xfrm>
                <a:off x="4975592" y="3110550"/>
                <a:ext cx="1691490" cy="651030"/>
                <a:chOff x="4975592" y="3110550"/>
                <a:chExt cx="1691490" cy="651030"/>
              </a:xfrm>
            </p:grpSpPr>
            <p:sp>
              <p:nvSpPr>
                <p:cNvPr id="87" name="Freeform: Shape 86">
                  <a:extLst>
                    <a:ext uri="{FF2B5EF4-FFF2-40B4-BE49-F238E27FC236}">
                      <a16:creationId xmlns:a16="http://schemas.microsoft.com/office/drawing/2014/main" id="{30000773-B65A-FBAE-6E50-986ED0AA6102}"/>
                    </a:ext>
                  </a:extLst>
                </p:cNvPr>
                <p:cNvSpPr/>
                <p:nvPr/>
              </p:nvSpPr>
              <p:spPr>
                <a:xfrm>
                  <a:off x="4978959" y="3112477"/>
                  <a:ext cx="1688123" cy="648119"/>
                </a:xfrm>
                <a:custGeom>
                  <a:avLst/>
                  <a:gdLst>
                    <a:gd name="connsiteX0" fmla="*/ 0 w 1688123"/>
                    <a:gd name="connsiteY0" fmla="*/ 283866 h 648119"/>
                    <a:gd name="connsiteX1" fmla="*/ 339131 w 1688123"/>
                    <a:gd name="connsiteY1" fmla="*/ 128117 h 648119"/>
                    <a:gd name="connsiteX2" fmla="*/ 650630 w 1688123"/>
                    <a:gd name="connsiteY2" fmla="*/ 25121 h 648119"/>
                    <a:gd name="connsiteX3" fmla="*/ 839037 w 1688123"/>
                    <a:gd name="connsiteY3" fmla="*/ 0 h 648119"/>
                    <a:gd name="connsiteX4" fmla="*/ 972178 w 1688123"/>
                    <a:gd name="connsiteY4" fmla="*/ 2513 h 648119"/>
                    <a:gd name="connsiteX5" fmla="*/ 1143000 w 1688123"/>
                    <a:gd name="connsiteY5" fmla="*/ 40194 h 648119"/>
                    <a:gd name="connsiteX6" fmla="*/ 1341455 w 1688123"/>
                    <a:gd name="connsiteY6" fmla="*/ 138165 h 648119"/>
                    <a:gd name="connsiteX7" fmla="*/ 1688123 w 1688123"/>
                    <a:gd name="connsiteY7" fmla="*/ 371789 h 648119"/>
                    <a:gd name="connsiteX8" fmla="*/ 1462035 w 1688123"/>
                    <a:gd name="connsiteY8" fmla="*/ 246185 h 648119"/>
                    <a:gd name="connsiteX9" fmla="*/ 1281164 w 1688123"/>
                    <a:gd name="connsiteY9" fmla="*/ 178359 h 648119"/>
                    <a:gd name="connsiteX10" fmla="*/ 1117879 w 1688123"/>
                    <a:gd name="connsiteY10" fmla="*/ 133141 h 648119"/>
                    <a:gd name="connsiteX11" fmla="*/ 921936 w 1688123"/>
                    <a:gd name="connsiteY11" fmla="*/ 158262 h 648119"/>
                    <a:gd name="connsiteX12" fmla="*/ 741066 w 1688123"/>
                    <a:gd name="connsiteY12" fmla="*/ 221064 h 648119"/>
                    <a:gd name="connsiteX13" fmla="*/ 469760 w 1688123"/>
                    <a:gd name="connsiteY13" fmla="*/ 364253 h 648119"/>
                    <a:gd name="connsiteX14" fmla="*/ 251208 w 1688123"/>
                    <a:gd name="connsiteY14" fmla="*/ 502418 h 648119"/>
                    <a:gd name="connsiteX15" fmla="*/ 42705 w 1688123"/>
                    <a:gd name="connsiteY15" fmla="*/ 648119 h 648119"/>
                    <a:gd name="connsiteX16" fmla="*/ 85411 w 1688123"/>
                    <a:gd name="connsiteY16" fmla="*/ 517491 h 648119"/>
                    <a:gd name="connsiteX17" fmla="*/ 130628 w 1688123"/>
                    <a:gd name="connsiteY17" fmla="*/ 354205 h 648119"/>
                    <a:gd name="connsiteX18" fmla="*/ 0 w 1688123"/>
                    <a:gd name="connsiteY18" fmla="*/ 283866 h 64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88123" h="648119">
                      <a:moveTo>
                        <a:pt x="0" y="283866"/>
                      </a:moveTo>
                      <a:lnTo>
                        <a:pt x="339131" y="128117"/>
                      </a:lnTo>
                      <a:lnTo>
                        <a:pt x="650630" y="25121"/>
                      </a:lnTo>
                      <a:lnTo>
                        <a:pt x="839037" y="0"/>
                      </a:lnTo>
                      <a:lnTo>
                        <a:pt x="972178" y="2513"/>
                      </a:lnTo>
                      <a:lnTo>
                        <a:pt x="1143000" y="40194"/>
                      </a:lnTo>
                      <a:lnTo>
                        <a:pt x="1341455" y="138165"/>
                      </a:lnTo>
                      <a:lnTo>
                        <a:pt x="1688123" y="371789"/>
                      </a:lnTo>
                      <a:lnTo>
                        <a:pt x="1462035" y="246185"/>
                      </a:lnTo>
                      <a:lnTo>
                        <a:pt x="1281164" y="178359"/>
                      </a:lnTo>
                      <a:lnTo>
                        <a:pt x="1117879" y="133141"/>
                      </a:lnTo>
                      <a:lnTo>
                        <a:pt x="921936" y="158262"/>
                      </a:lnTo>
                      <a:lnTo>
                        <a:pt x="741066" y="221064"/>
                      </a:lnTo>
                      <a:lnTo>
                        <a:pt x="469760" y="364253"/>
                      </a:lnTo>
                      <a:lnTo>
                        <a:pt x="251208" y="502418"/>
                      </a:lnTo>
                      <a:lnTo>
                        <a:pt x="42705" y="648119"/>
                      </a:lnTo>
                      <a:lnTo>
                        <a:pt x="85411" y="517491"/>
                      </a:lnTo>
                      <a:lnTo>
                        <a:pt x="130628" y="354205"/>
                      </a:lnTo>
                      <a:lnTo>
                        <a:pt x="0" y="283866"/>
                      </a:lnTo>
                      <a:close/>
                    </a:path>
                  </a:pathLst>
                </a:custGeom>
                <a:gradFill flip="none" rotWithShape="1">
                  <a:gsLst>
                    <a:gs pos="0">
                      <a:schemeClr val="accent6">
                        <a:lumMod val="5000"/>
                        <a:lumOff val="95000"/>
                      </a:schemeClr>
                    </a:gs>
                    <a:gs pos="35000">
                      <a:schemeClr val="accent6">
                        <a:lumMod val="45000"/>
                        <a:lumOff val="55000"/>
                      </a:schemeClr>
                    </a:gs>
                    <a:gs pos="100000">
                      <a:schemeClr val="accent6">
                        <a:lumMod val="75000"/>
                      </a:schemeClr>
                    </a:gs>
                  </a:gsLst>
                  <a:lin ang="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8" name="Freeform: Shape 87">
                  <a:extLst>
                    <a:ext uri="{FF2B5EF4-FFF2-40B4-BE49-F238E27FC236}">
                      <a16:creationId xmlns:a16="http://schemas.microsoft.com/office/drawing/2014/main" id="{98F2DE7B-4BE0-40D0-C6A3-07271D3C56B8}"/>
                    </a:ext>
                  </a:extLst>
                </p:cNvPr>
                <p:cNvSpPr/>
                <p:nvPr/>
              </p:nvSpPr>
              <p:spPr>
                <a:xfrm>
                  <a:off x="5032153" y="3260624"/>
                  <a:ext cx="1621410" cy="500956"/>
                </a:xfrm>
                <a:custGeom>
                  <a:avLst/>
                  <a:gdLst>
                    <a:gd name="connsiteX0" fmla="*/ 0 w 1621410"/>
                    <a:gd name="connsiteY0" fmla="*/ 500956 h 500956"/>
                    <a:gd name="connsiteX1" fmla="*/ 914400 w 1621410"/>
                    <a:gd name="connsiteY1" fmla="*/ 10762 h 500956"/>
                    <a:gd name="connsiteX2" fmla="*/ 1621410 w 1621410"/>
                    <a:gd name="connsiteY2" fmla="*/ 218152 h 500956"/>
                  </a:gdLst>
                  <a:ahLst/>
                  <a:cxnLst>
                    <a:cxn ang="0">
                      <a:pos x="connsiteX0" y="connsiteY0"/>
                    </a:cxn>
                    <a:cxn ang="0">
                      <a:pos x="connsiteX1" y="connsiteY1"/>
                    </a:cxn>
                    <a:cxn ang="0">
                      <a:pos x="connsiteX2" y="connsiteY2"/>
                    </a:cxn>
                  </a:cxnLst>
                  <a:rect l="l" t="t" r="r" b="b"/>
                  <a:pathLst>
                    <a:path w="1621410" h="500956">
                      <a:moveTo>
                        <a:pt x="0" y="500956"/>
                      </a:moveTo>
                      <a:cubicBezTo>
                        <a:pt x="322082" y="279426"/>
                        <a:pt x="644165" y="57896"/>
                        <a:pt x="914400" y="10762"/>
                      </a:cubicBezTo>
                      <a:cubicBezTo>
                        <a:pt x="1184635" y="-36372"/>
                        <a:pt x="1362173" y="78321"/>
                        <a:pt x="1621410" y="218152"/>
                      </a:cubicBezTo>
                    </a:path>
                  </a:pathLst>
                </a:custGeom>
                <a:no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9" name="Freeform: Shape 88">
                  <a:extLst>
                    <a:ext uri="{FF2B5EF4-FFF2-40B4-BE49-F238E27FC236}">
                      <a16:creationId xmlns:a16="http://schemas.microsoft.com/office/drawing/2014/main" id="{9BB7545E-90D2-6733-316E-3887DE3F6F93}"/>
                    </a:ext>
                  </a:extLst>
                </p:cNvPr>
                <p:cNvSpPr/>
                <p:nvPr/>
              </p:nvSpPr>
              <p:spPr>
                <a:xfrm>
                  <a:off x="4975592" y="3110550"/>
                  <a:ext cx="1649691" cy="349373"/>
                </a:xfrm>
                <a:custGeom>
                  <a:avLst/>
                  <a:gdLst>
                    <a:gd name="connsiteX0" fmla="*/ 0 w 1649691"/>
                    <a:gd name="connsiteY0" fmla="*/ 283385 h 349373"/>
                    <a:gd name="connsiteX1" fmla="*/ 923827 w 1649691"/>
                    <a:gd name="connsiteY1" fmla="*/ 581 h 349373"/>
                    <a:gd name="connsiteX2" fmla="*/ 1649691 w 1649691"/>
                    <a:gd name="connsiteY2" fmla="*/ 349373 h 349373"/>
                  </a:gdLst>
                  <a:ahLst/>
                  <a:cxnLst>
                    <a:cxn ang="0">
                      <a:pos x="connsiteX0" y="connsiteY0"/>
                    </a:cxn>
                    <a:cxn ang="0">
                      <a:pos x="connsiteX1" y="connsiteY1"/>
                    </a:cxn>
                    <a:cxn ang="0">
                      <a:pos x="connsiteX2" y="connsiteY2"/>
                    </a:cxn>
                  </a:cxnLst>
                  <a:rect l="l" t="t" r="r" b="b"/>
                  <a:pathLst>
                    <a:path w="1649691" h="349373">
                      <a:moveTo>
                        <a:pt x="0" y="283385"/>
                      </a:moveTo>
                      <a:cubicBezTo>
                        <a:pt x="324439" y="136484"/>
                        <a:pt x="648879" y="-10417"/>
                        <a:pt x="923827" y="581"/>
                      </a:cubicBezTo>
                      <a:cubicBezTo>
                        <a:pt x="1198775" y="11579"/>
                        <a:pt x="1424233" y="180476"/>
                        <a:pt x="1649691" y="349373"/>
                      </a:cubicBezTo>
                    </a:path>
                  </a:pathLst>
                </a:custGeom>
                <a:no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86" name="Freeform: Shape 85">
                <a:extLst>
                  <a:ext uri="{FF2B5EF4-FFF2-40B4-BE49-F238E27FC236}">
                    <a16:creationId xmlns:a16="http://schemas.microsoft.com/office/drawing/2014/main" id="{11675888-1EEE-D766-BAA4-1375B06EB30F}"/>
                  </a:ext>
                </a:extLst>
              </p:cNvPr>
              <p:cNvSpPr/>
              <p:nvPr/>
            </p:nvSpPr>
            <p:spPr>
              <a:xfrm>
                <a:off x="6413360" y="3260691"/>
                <a:ext cx="261258" cy="226087"/>
              </a:xfrm>
              <a:custGeom>
                <a:avLst/>
                <a:gdLst>
                  <a:gd name="connsiteX0" fmla="*/ 163286 w 346668"/>
                  <a:gd name="connsiteY0" fmla="*/ 0 h 339131"/>
                  <a:gd name="connsiteX1" fmla="*/ 346668 w 346668"/>
                  <a:gd name="connsiteY1" fmla="*/ 339131 h 339131"/>
                  <a:gd name="connsiteX2" fmla="*/ 0 w 346668"/>
                  <a:gd name="connsiteY2" fmla="*/ 334107 h 339131"/>
                  <a:gd name="connsiteX3" fmla="*/ 226088 w 346668"/>
                  <a:gd name="connsiteY3" fmla="*/ 251208 h 339131"/>
                  <a:gd name="connsiteX4" fmla="*/ 163286 w 346668"/>
                  <a:gd name="connsiteY4" fmla="*/ 0 h 33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68" h="339131">
                    <a:moveTo>
                      <a:pt x="163286" y="0"/>
                    </a:moveTo>
                    <a:lnTo>
                      <a:pt x="346668" y="339131"/>
                    </a:lnTo>
                    <a:lnTo>
                      <a:pt x="0" y="334107"/>
                    </a:lnTo>
                    <a:lnTo>
                      <a:pt x="226088" y="251208"/>
                    </a:lnTo>
                    <a:lnTo>
                      <a:pt x="163286" y="0"/>
                    </a:lnTo>
                    <a:close/>
                  </a:path>
                </a:pathLst>
              </a:custGeom>
              <a:gradFill>
                <a:gsLst>
                  <a:gs pos="0">
                    <a:schemeClr val="accent6">
                      <a:lumMod val="5000"/>
                      <a:lumOff val="95000"/>
                    </a:schemeClr>
                  </a:gs>
                  <a:gs pos="35000">
                    <a:schemeClr val="accent6">
                      <a:lumMod val="45000"/>
                      <a:lumOff val="55000"/>
                    </a:schemeClr>
                  </a:gs>
                  <a:gs pos="100000">
                    <a:schemeClr val="accent6">
                      <a:lumMod val="75000"/>
                    </a:schemeClr>
                  </a:gs>
                </a:gsLst>
                <a:lin ang="0" scaled="0"/>
              </a:gra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74" name="Group 173">
              <a:extLst>
                <a:ext uri="{FF2B5EF4-FFF2-40B4-BE49-F238E27FC236}">
                  <a16:creationId xmlns:a16="http://schemas.microsoft.com/office/drawing/2014/main" id="{F210FCCA-76D4-0977-A3E7-7C2B746B0978}"/>
                </a:ext>
              </a:extLst>
            </p:cNvPr>
            <p:cNvGrpSpPr/>
            <p:nvPr/>
          </p:nvGrpSpPr>
          <p:grpSpPr>
            <a:xfrm>
              <a:off x="10133669" y="4166389"/>
              <a:ext cx="1820197" cy="1907854"/>
              <a:chOff x="10242851" y="4439344"/>
              <a:chExt cx="1820197" cy="1907854"/>
            </a:xfrm>
          </p:grpSpPr>
          <p:cxnSp>
            <p:nvCxnSpPr>
              <p:cNvPr id="140" name="Straight Connector 139">
                <a:extLst>
                  <a:ext uri="{FF2B5EF4-FFF2-40B4-BE49-F238E27FC236}">
                    <a16:creationId xmlns:a16="http://schemas.microsoft.com/office/drawing/2014/main" id="{AFEA85A3-E2DD-0B67-7D6A-0B610254E2CD}"/>
                  </a:ext>
                </a:extLst>
              </p:cNvPr>
              <p:cNvCxnSpPr>
                <a:cxnSpLocks/>
              </p:cNvCxnSpPr>
              <p:nvPr/>
            </p:nvCxnSpPr>
            <p:spPr>
              <a:xfrm>
                <a:off x="10242851" y="5244898"/>
                <a:ext cx="1820197" cy="0"/>
              </a:xfrm>
              <a:prstGeom prst="line">
                <a:avLst/>
              </a:prstGeom>
              <a:ln w="3175">
                <a:solidFill>
                  <a:srgbClr val="387000"/>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1A09766E-98C1-D681-F686-0ADA44547CA7}"/>
                  </a:ext>
                </a:extLst>
              </p:cNvPr>
              <p:cNvGrpSpPr/>
              <p:nvPr/>
            </p:nvGrpSpPr>
            <p:grpSpPr>
              <a:xfrm>
                <a:off x="10408377" y="5246678"/>
                <a:ext cx="1464475" cy="292506"/>
                <a:chOff x="1047244" y="1000032"/>
                <a:chExt cx="2339975" cy="467374"/>
              </a:xfrm>
            </p:grpSpPr>
            <p:sp>
              <p:nvSpPr>
                <p:cNvPr id="155" name="Freeform 32">
                  <a:extLst>
                    <a:ext uri="{FF2B5EF4-FFF2-40B4-BE49-F238E27FC236}">
                      <a16:creationId xmlns:a16="http://schemas.microsoft.com/office/drawing/2014/main" id="{282A20F8-071E-1D6C-9267-ACD309B15B11}"/>
                    </a:ext>
                  </a:extLst>
                </p:cNvPr>
                <p:cNvSpPr>
                  <a:spLocks/>
                </p:cNvSpPr>
                <p:nvPr/>
              </p:nvSpPr>
              <p:spPr bwMode="auto">
                <a:xfrm>
                  <a:off x="1437769" y="1039719"/>
                  <a:ext cx="1558925" cy="165100"/>
                </a:xfrm>
                <a:custGeom>
                  <a:avLst/>
                  <a:gdLst/>
                  <a:ahLst/>
                  <a:cxnLst>
                    <a:cxn ang="0">
                      <a:pos x="933" y="104"/>
                    </a:cxn>
                    <a:cxn ang="0">
                      <a:pos x="939" y="103"/>
                    </a:cxn>
                    <a:cxn ang="0">
                      <a:pos x="945" y="102"/>
                    </a:cxn>
                    <a:cxn ang="0">
                      <a:pos x="951" y="101"/>
                    </a:cxn>
                    <a:cxn ang="0">
                      <a:pos x="957" y="98"/>
                    </a:cxn>
                    <a:cxn ang="0">
                      <a:pos x="962" y="95"/>
                    </a:cxn>
                    <a:cxn ang="0">
                      <a:pos x="967" y="92"/>
                    </a:cxn>
                    <a:cxn ang="0">
                      <a:pos x="971" y="88"/>
                    </a:cxn>
                    <a:cxn ang="0">
                      <a:pos x="974" y="84"/>
                    </a:cxn>
                    <a:cxn ang="0">
                      <a:pos x="977" y="79"/>
                    </a:cxn>
                    <a:cxn ang="0">
                      <a:pos x="980" y="74"/>
                    </a:cxn>
                    <a:cxn ang="0">
                      <a:pos x="981" y="69"/>
                    </a:cxn>
                    <a:cxn ang="0">
                      <a:pos x="982" y="63"/>
                    </a:cxn>
                    <a:cxn ang="0">
                      <a:pos x="982" y="18"/>
                    </a:cxn>
                    <a:cxn ang="0">
                      <a:pos x="907" y="6"/>
                    </a:cxn>
                    <a:cxn ang="0">
                      <a:pos x="870" y="2"/>
                    </a:cxn>
                    <a:cxn ang="0">
                      <a:pos x="870" y="5"/>
                    </a:cxn>
                    <a:cxn ang="0">
                      <a:pos x="870" y="7"/>
                    </a:cxn>
                    <a:cxn ang="0">
                      <a:pos x="869" y="10"/>
                    </a:cxn>
                    <a:cxn ang="0">
                      <a:pos x="868" y="13"/>
                    </a:cxn>
                    <a:cxn ang="0">
                      <a:pos x="867" y="15"/>
                    </a:cxn>
                    <a:cxn ang="0">
                      <a:pos x="865" y="17"/>
                    </a:cxn>
                    <a:cxn ang="0">
                      <a:pos x="863" y="19"/>
                    </a:cxn>
                    <a:cxn ang="0">
                      <a:pos x="861" y="21"/>
                    </a:cxn>
                    <a:cxn ang="0">
                      <a:pos x="858" y="23"/>
                    </a:cxn>
                    <a:cxn ang="0">
                      <a:pos x="856" y="24"/>
                    </a:cxn>
                    <a:cxn ang="0">
                      <a:pos x="853" y="25"/>
                    </a:cxn>
                    <a:cxn ang="0">
                      <a:pos x="850" y="26"/>
                    </a:cxn>
                    <a:cxn ang="0">
                      <a:pos x="847" y="26"/>
                    </a:cxn>
                    <a:cxn ang="0">
                      <a:pos x="806" y="26"/>
                    </a:cxn>
                    <a:cxn ang="0">
                      <a:pos x="261" y="26"/>
                    </a:cxn>
                    <a:cxn ang="0">
                      <a:pos x="137" y="26"/>
                    </a:cxn>
                    <a:cxn ang="0">
                      <a:pos x="134" y="26"/>
                    </a:cxn>
                    <a:cxn ang="0">
                      <a:pos x="130" y="26"/>
                    </a:cxn>
                    <a:cxn ang="0">
                      <a:pos x="127" y="25"/>
                    </a:cxn>
                    <a:cxn ang="0">
                      <a:pos x="125" y="23"/>
                    </a:cxn>
                    <a:cxn ang="0">
                      <a:pos x="122" y="22"/>
                    </a:cxn>
                    <a:cxn ang="0">
                      <a:pos x="120" y="20"/>
                    </a:cxn>
                    <a:cxn ang="0">
                      <a:pos x="117" y="18"/>
                    </a:cxn>
                    <a:cxn ang="0">
                      <a:pos x="116" y="16"/>
                    </a:cxn>
                    <a:cxn ang="0">
                      <a:pos x="114" y="14"/>
                    </a:cxn>
                    <a:cxn ang="0">
                      <a:pos x="113" y="11"/>
                    </a:cxn>
                    <a:cxn ang="0">
                      <a:pos x="112" y="8"/>
                    </a:cxn>
                    <a:cxn ang="0">
                      <a:pos x="112" y="6"/>
                    </a:cxn>
                    <a:cxn ang="0">
                      <a:pos x="112" y="3"/>
                    </a:cxn>
                    <a:cxn ang="0">
                      <a:pos x="112" y="0"/>
                    </a:cxn>
                    <a:cxn ang="0">
                      <a:pos x="37" y="11"/>
                    </a:cxn>
                    <a:cxn ang="0">
                      <a:pos x="0" y="61"/>
                    </a:cxn>
                    <a:cxn ang="0">
                      <a:pos x="0" y="66"/>
                    </a:cxn>
                    <a:cxn ang="0">
                      <a:pos x="1" y="71"/>
                    </a:cxn>
                    <a:cxn ang="0">
                      <a:pos x="3" y="76"/>
                    </a:cxn>
                    <a:cxn ang="0">
                      <a:pos x="6" y="81"/>
                    </a:cxn>
                    <a:cxn ang="0">
                      <a:pos x="9" y="86"/>
                    </a:cxn>
                    <a:cxn ang="0">
                      <a:pos x="13" y="90"/>
                    </a:cxn>
                    <a:cxn ang="0">
                      <a:pos x="18" y="94"/>
                    </a:cxn>
                    <a:cxn ang="0">
                      <a:pos x="23" y="97"/>
                    </a:cxn>
                    <a:cxn ang="0">
                      <a:pos x="28" y="100"/>
                    </a:cxn>
                    <a:cxn ang="0">
                      <a:pos x="34" y="102"/>
                    </a:cxn>
                    <a:cxn ang="0">
                      <a:pos x="40" y="103"/>
                    </a:cxn>
                    <a:cxn ang="0">
                      <a:pos x="46" y="103"/>
                    </a:cxn>
                  </a:cxnLst>
                  <a:rect l="0" t="0" r="r" b="b"/>
                  <a:pathLst>
                    <a:path w="982" h="104">
                      <a:moveTo>
                        <a:pt x="49" y="104"/>
                      </a:moveTo>
                      <a:lnTo>
                        <a:pt x="933" y="104"/>
                      </a:lnTo>
                      <a:lnTo>
                        <a:pt x="936" y="103"/>
                      </a:lnTo>
                      <a:lnTo>
                        <a:pt x="939" y="103"/>
                      </a:lnTo>
                      <a:lnTo>
                        <a:pt x="942" y="103"/>
                      </a:lnTo>
                      <a:lnTo>
                        <a:pt x="945" y="102"/>
                      </a:lnTo>
                      <a:lnTo>
                        <a:pt x="948" y="102"/>
                      </a:lnTo>
                      <a:lnTo>
                        <a:pt x="951" y="101"/>
                      </a:lnTo>
                      <a:lnTo>
                        <a:pt x="954" y="100"/>
                      </a:lnTo>
                      <a:lnTo>
                        <a:pt x="957" y="98"/>
                      </a:lnTo>
                      <a:lnTo>
                        <a:pt x="959" y="97"/>
                      </a:lnTo>
                      <a:lnTo>
                        <a:pt x="962" y="95"/>
                      </a:lnTo>
                      <a:lnTo>
                        <a:pt x="964" y="94"/>
                      </a:lnTo>
                      <a:lnTo>
                        <a:pt x="967" y="92"/>
                      </a:lnTo>
                      <a:lnTo>
                        <a:pt x="969" y="90"/>
                      </a:lnTo>
                      <a:lnTo>
                        <a:pt x="971" y="88"/>
                      </a:lnTo>
                      <a:lnTo>
                        <a:pt x="973" y="86"/>
                      </a:lnTo>
                      <a:lnTo>
                        <a:pt x="974" y="84"/>
                      </a:lnTo>
                      <a:lnTo>
                        <a:pt x="976" y="81"/>
                      </a:lnTo>
                      <a:lnTo>
                        <a:pt x="977" y="79"/>
                      </a:lnTo>
                      <a:lnTo>
                        <a:pt x="979" y="76"/>
                      </a:lnTo>
                      <a:lnTo>
                        <a:pt x="980" y="74"/>
                      </a:lnTo>
                      <a:lnTo>
                        <a:pt x="980" y="71"/>
                      </a:lnTo>
                      <a:lnTo>
                        <a:pt x="981" y="69"/>
                      </a:lnTo>
                      <a:lnTo>
                        <a:pt x="982" y="66"/>
                      </a:lnTo>
                      <a:lnTo>
                        <a:pt x="982" y="63"/>
                      </a:lnTo>
                      <a:lnTo>
                        <a:pt x="982" y="61"/>
                      </a:lnTo>
                      <a:lnTo>
                        <a:pt x="982" y="18"/>
                      </a:lnTo>
                      <a:lnTo>
                        <a:pt x="945" y="12"/>
                      </a:lnTo>
                      <a:lnTo>
                        <a:pt x="907" y="6"/>
                      </a:lnTo>
                      <a:lnTo>
                        <a:pt x="869" y="1"/>
                      </a:lnTo>
                      <a:lnTo>
                        <a:pt x="870" y="2"/>
                      </a:lnTo>
                      <a:lnTo>
                        <a:pt x="870" y="3"/>
                      </a:lnTo>
                      <a:lnTo>
                        <a:pt x="870" y="5"/>
                      </a:lnTo>
                      <a:lnTo>
                        <a:pt x="870" y="6"/>
                      </a:lnTo>
                      <a:lnTo>
                        <a:pt x="870" y="7"/>
                      </a:lnTo>
                      <a:lnTo>
                        <a:pt x="869" y="9"/>
                      </a:lnTo>
                      <a:lnTo>
                        <a:pt x="869" y="10"/>
                      </a:lnTo>
                      <a:lnTo>
                        <a:pt x="869" y="11"/>
                      </a:lnTo>
                      <a:lnTo>
                        <a:pt x="868" y="13"/>
                      </a:lnTo>
                      <a:lnTo>
                        <a:pt x="868" y="14"/>
                      </a:lnTo>
                      <a:lnTo>
                        <a:pt x="867" y="15"/>
                      </a:lnTo>
                      <a:lnTo>
                        <a:pt x="866" y="16"/>
                      </a:lnTo>
                      <a:lnTo>
                        <a:pt x="865" y="17"/>
                      </a:lnTo>
                      <a:lnTo>
                        <a:pt x="864" y="18"/>
                      </a:lnTo>
                      <a:lnTo>
                        <a:pt x="863" y="19"/>
                      </a:lnTo>
                      <a:lnTo>
                        <a:pt x="862" y="20"/>
                      </a:lnTo>
                      <a:lnTo>
                        <a:pt x="861" y="21"/>
                      </a:lnTo>
                      <a:lnTo>
                        <a:pt x="860" y="22"/>
                      </a:lnTo>
                      <a:lnTo>
                        <a:pt x="858" y="23"/>
                      </a:lnTo>
                      <a:lnTo>
                        <a:pt x="857" y="24"/>
                      </a:lnTo>
                      <a:lnTo>
                        <a:pt x="856" y="24"/>
                      </a:lnTo>
                      <a:lnTo>
                        <a:pt x="854" y="25"/>
                      </a:lnTo>
                      <a:lnTo>
                        <a:pt x="853" y="25"/>
                      </a:lnTo>
                      <a:lnTo>
                        <a:pt x="851" y="26"/>
                      </a:lnTo>
                      <a:lnTo>
                        <a:pt x="850" y="26"/>
                      </a:lnTo>
                      <a:lnTo>
                        <a:pt x="848" y="26"/>
                      </a:lnTo>
                      <a:lnTo>
                        <a:pt x="847" y="26"/>
                      </a:lnTo>
                      <a:lnTo>
                        <a:pt x="845" y="26"/>
                      </a:lnTo>
                      <a:lnTo>
                        <a:pt x="806" y="26"/>
                      </a:lnTo>
                      <a:lnTo>
                        <a:pt x="721" y="26"/>
                      </a:lnTo>
                      <a:lnTo>
                        <a:pt x="261" y="26"/>
                      </a:lnTo>
                      <a:lnTo>
                        <a:pt x="176" y="26"/>
                      </a:lnTo>
                      <a:lnTo>
                        <a:pt x="137" y="26"/>
                      </a:lnTo>
                      <a:lnTo>
                        <a:pt x="135" y="26"/>
                      </a:lnTo>
                      <a:lnTo>
                        <a:pt x="134" y="26"/>
                      </a:lnTo>
                      <a:lnTo>
                        <a:pt x="132" y="26"/>
                      </a:lnTo>
                      <a:lnTo>
                        <a:pt x="130" y="26"/>
                      </a:lnTo>
                      <a:lnTo>
                        <a:pt x="129" y="25"/>
                      </a:lnTo>
                      <a:lnTo>
                        <a:pt x="127" y="25"/>
                      </a:lnTo>
                      <a:lnTo>
                        <a:pt x="126" y="24"/>
                      </a:lnTo>
                      <a:lnTo>
                        <a:pt x="125" y="23"/>
                      </a:lnTo>
                      <a:lnTo>
                        <a:pt x="123" y="23"/>
                      </a:lnTo>
                      <a:lnTo>
                        <a:pt x="122" y="22"/>
                      </a:lnTo>
                      <a:lnTo>
                        <a:pt x="121" y="21"/>
                      </a:lnTo>
                      <a:lnTo>
                        <a:pt x="120" y="20"/>
                      </a:lnTo>
                      <a:lnTo>
                        <a:pt x="118" y="19"/>
                      </a:lnTo>
                      <a:lnTo>
                        <a:pt x="117" y="18"/>
                      </a:lnTo>
                      <a:lnTo>
                        <a:pt x="117" y="17"/>
                      </a:lnTo>
                      <a:lnTo>
                        <a:pt x="116" y="16"/>
                      </a:lnTo>
                      <a:lnTo>
                        <a:pt x="115" y="15"/>
                      </a:lnTo>
                      <a:lnTo>
                        <a:pt x="114" y="14"/>
                      </a:lnTo>
                      <a:lnTo>
                        <a:pt x="114" y="12"/>
                      </a:lnTo>
                      <a:lnTo>
                        <a:pt x="113" y="11"/>
                      </a:lnTo>
                      <a:lnTo>
                        <a:pt x="113" y="10"/>
                      </a:lnTo>
                      <a:lnTo>
                        <a:pt x="112" y="8"/>
                      </a:lnTo>
                      <a:lnTo>
                        <a:pt x="112" y="7"/>
                      </a:lnTo>
                      <a:lnTo>
                        <a:pt x="112" y="6"/>
                      </a:lnTo>
                      <a:lnTo>
                        <a:pt x="112" y="4"/>
                      </a:lnTo>
                      <a:lnTo>
                        <a:pt x="112" y="3"/>
                      </a:lnTo>
                      <a:lnTo>
                        <a:pt x="112" y="1"/>
                      </a:lnTo>
                      <a:lnTo>
                        <a:pt x="112" y="0"/>
                      </a:lnTo>
                      <a:lnTo>
                        <a:pt x="75" y="5"/>
                      </a:lnTo>
                      <a:lnTo>
                        <a:pt x="37" y="11"/>
                      </a:lnTo>
                      <a:lnTo>
                        <a:pt x="0" y="18"/>
                      </a:lnTo>
                      <a:lnTo>
                        <a:pt x="0" y="61"/>
                      </a:lnTo>
                      <a:lnTo>
                        <a:pt x="0" y="63"/>
                      </a:lnTo>
                      <a:lnTo>
                        <a:pt x="0" y="66"/>
                      </a:lnTo>
                      <a:lnTo>
                        <a:pt x="1" y="69"/>
                      </a:lnTo>
                      <a:lnTo>
                        <a:pt x="1" y="71"/>
                      </a:lnTo>
                      <a:lnTo>
                        <a:pt x="2" y="74"/>
                      </a:lnTo>
                      <a:lnTo>
                        <a:pt x="3" y="76"/>
                      </a:lnTo>
                      <a:lnTo>
                        <a:pt x="5" y="79"/>
                      </a:lnTo>
                      <a:lnTo>
                        <a:pt x="6" y="81"/>
                      </a:lnTo>
                      <a:lnTo>
                        <a:pt x="7" y="84"/>
                      </a:lnTo>
                      <a:lnTo>
                        <a:pt x="9" y="86"/>
                      </a:lnTo>
                      <a:lnTo>
                        <a:pt x="11" y="88"/>
                      </a:lnTo>
                      <a:lnTo>
                        <a:pt x="13" y="90"/>
                      </a:lnTo>
                      <a:lnTo>
                        <a:pt x="15" y="92"/>
                      </a:lnTo>
                      <a:lnTo>
                        <a:pt x="18" y="94"/>
                      </a:lnTo>
                      <a:lnTo>
                        <a:pt x="20" y="95"/>
                      </a:lnTo>
                      <a:lnTo>
                        <a:pt x="23" y="97"/>
                      </a:lnTo>
                      <a:lnTo>
                        <a:pt x="25" y="98"/>
                      </a:lnTo>
                      <a:lnTo>
                        <a:pt x="28" y="100"/>
                      </a:lnTo>
                      <a:lnTo>
                        <a:pt x="31" y="101"/>
                      </a:lnTo>
                      <a:lnTo>
                        <a:pt x="34" y="102"/>
                      </a:lnTo>
                      <a:lnTo>
                        <a:pt x="37" y="102"/>
                      </a:lnTo>
                      <a:lnTo>
                        <a:pt x="40" y="103"/>
                      </a:lnTo>
                      <a:lnTo>
                        <a:pt x="43" y="103"/>
                      </a:lnTo>
                      <a:lnTo>
                        <a:pt x="46" y="103"/>
                      </a:lnTo>
                      <a:lnTo>
                        <a:pt x="49" y="104"/>
                      </a:lnTo>
                      <a:close/>
                    </a:path>
                  </a:pathLst>
                </a:custGeom>
                <a:solidFill>
                  <a:srgbClr val="E7F6FF"/>
                </a:solidFill>
                <a:ln w="0">
                  <a:noFill/>
                  <a:prstDash val="solid"/>
                  <a:round/>
                  <a:headEnd/>
                  <a:tailEnd/>
                </a:ln>
                <a:effectLst>
                  <a:innerShdw blurRad="63500" dist="50800" dir="54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1600"/>
                </a:p>
              </p:txBody>
            </p:sp>
            <p:sp>
              <p:nvSpPr>
                <p:cNvPr id="156" name="Freeform 16">
                  <a:extLst>
                    <a:ext uri="{FF2B5EF4-FFF2-40B4-BE49-F238E27FC236}">
                      <a16:creationId xmlns:a16="http://schemas.microsoft.com/office/drawing/2014/main" id="{9725270C-4485-3340-6787-89698F66B2AA}"/>
                    </a:ext>
                  </a:extLst>
                </p:cNvPr>
                <p:cNvSpPr>
                  <a:spLocks/>
                </p:cNvSpPr>
                <p:nvPr/>
              </p:nvSpPr>
              <p:spPr bwMode="auto">
                <a:xfrm>
                  <a:off x="1437769" y="1000032"/>
                  <a:ext cx="1558925" cy="68262"/>
                </a:xfrm>
                <a:custGeom>
                  <a:avLst/>
                  <a:gdLst/>
                  <a:ahLst/>
                  <a:cxnLst>
                    <a:cxn ang="0">
                      <a:pos x="5078" y="254"/>
                    </a:cxn>
                    <a:cxn ang="0">
                      <a:pos x="4238" y="113"/>
                    </a:cxn>
                    <a:cxn ang="0">
                      <a:pos x="3390" y="29"/>
                    </a:cxn>
                    <a:cxn ang="0">
                      <a:pos x="2539" y="0"/>
                    </a:cxn>
                    <a:cxn ang="0">
                      <a:pos x="1688" y="29"/>
                    </a:cxn>
                    <a:cxn ang="0">
                      <a:pos x="840" y="113"/>
                    </a:cxn>
                    <a:cxn ang="0">
                      <a:pos x="0" y="254"/>
                    </a:cxn>
                  </a:cxnLst>
                  <a:rect l="0" t="0" r="r" b="b"/>
                  <a:pathLst>
                    <a:path w="5078" h="254">
                      <a:moveTo>
                        <a:pt x="5078" y="254"/>
                      </a:moveTo>
                      <a:lnTo>
                        <a:pt x="4238" y="113"/>
                      </a:lnTo>
                      <a:lnTo>
                        <a:pt x="3390" y="29"/>
                      </a:lnTo>
                      <a:lnTo>
                        <a:pt x="2539" y="0"/>
                      </a:lnTo>
                      <a:lnTo>
                        <a:pt x="1688" y="29"/>
                      </a:lnTo>
                      <a:lnTo>
                        <a:pt x="840" y="113"/>
                      </a:lnTo>
                      <a:lnTo>
                        <a:pt x="0" y="254"/>
                      </a:lnTo>
                    </a:path>
                  </a:pathLst>
                </a:cu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57" name="Line 22">
                  <a:extLst>
                    <a:ext uri="{FF2B5EF4-FFF2-40B4-BE49-F238E27FC236}">
                      <a16:creationId xmlns:a16="http://schemas.microsoft.com/office/drawing/2014/main" id="{1EFD1A3F-94F2-E3A0-DD49-2DEBBABA5F66}"/>
                    </a:ext>
                  </a:extLst>
                </p:cNvPr>
                <p:cNvSpPr>
                  <a:spLocks noChangeShapeType="1"/>
                </p:cNvSpPr>
                <p:nvPr/>
              </p:nvSpPr>
              <p:spPr bwMode="auto">
                <a:xfrm flipH="1" flipV="1">
                  <a:off x="1572707" y="1046069"/>
                  <a:ext cx="12700" cy="66675"/>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58" name="Line 23">
                  <a:extLst>
                    <a:ext uri="{FF2B5EF4-FFF2-40B4-BE49-F238E27FC236}">
                      <a16:creationId xmlns:a16="http://schemas.microsoft.com/office/drawing/2014/main" id="{F85AB944-3FF5-CB59-CA21-2B2A4F6C501A}"/>
                    </a:ext>
                  </a:extLst>
                </p:cNvPr>
                <p:cNvSpPr>
                  <a:spLocks noChangeShapeType="1"/>
                </p:cNvSpPr>
                <p:nvPr/>
              </p:nvSpPr>
              <p:spPr bwMode="auto">
                <a:xfrm flipH="1" flipV="1">
                  <a:off x="1709232" y="1028607"/>
                  <a:ext cx="9525" cy="66675"/>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59" name="Line 24">
                  <a:extLst>
                    <a:ext uri="{FF2B5EF4-FFF2-40B4-BE49-F238E27FC236}">
                      <a16:creationId xmlns:a16="http://schemas.microsoft.com/office/drawing/2014/main" id="{B4F60146-614B-D77C-A77A-B9B90910536A}"/>
                    </a:ext>
                  </a:extLst>
                </p:cNvPr>
                <p:cNvSpPr>
                  <a:spLocks noChangeShapeType="1"/>
                </p:cNvSpPr>
                <p:nvPr/>
              </p:nvSpPr>
              <p:spPr bwMode="auto">
                <a:xfrm flipH="1" flipV="1">
                  <a:off x="1845757" y="1014319"/>
                  <a:ext cx="6350" cy="68262"/>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60" name="Line 25">
                  <a:extLst>
                    <a:ext uri="{FF2B5EF4-FFF2-40B4-BE49-F238E27FC236}">
                      <a16:creationId xmlns:a16="http://schemas.microsoft.com/office/drawing/2014/main" id="{1E40BAE5-CEE8-3526-848F-551CBAC48C83}"/>
                    </a:ext>
                  </a:extLst>
                </p:cNvPr>
                <p:cNvSpPr>
                  <a:spLocks noChangeShapeType="1"/>
                </p:cNvSpPr>
                <p:nvPr/>
              </p:nvSpPr>
              <p:spPr bwMode="auto">
                <a:xfrm flipH="1">
                  <a:off x="2849057" y="1046069"/>
                  <a:ext cx="12700" cy="66675"/>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61" name="Line 26">
                  <a:extLst>
                    <a:ext uri="{FF2B5EF4-FFF2-40B4-BE49-F238E27FC236}">
                      <a16:creationId xmlns:a16="http://schemas.microsoft.com/office/drawing/2014/main" id="{5BAC83CF-4677-AA0B-6146-B7B5D5AB52DA}"/>
                    </a:ext>
                  </a:extLst>
                </p:cNvPr>
                <p:cNvSpPr>
                  <a:spLocks noChangeShapeType="1"/>
                </p:cNvSpPr>
                <p:nvPr/>
              </p:nvSpPr>
              <p:spPr bwMode="auto">
                <a:xfrm flipH="1">
                  <a:off x="2715707" y="1028607"/>
                  <a:ext cx="9525" cy="66675"/>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62" name="Line 27">
                  <a:extLst>
                    <a:ext uri="{FF2B5EF4-FFF2-40B4-BE49-F238E27FC236}">
                      <a16:creationId xmlns:a16="http://schemas.microsoft.com/office/drawing/2014/main" id="{0CB105AD-43CA-AD13-813E-C4F2B8952BE9}"/>
                    </a:ext>
                  </a:extLst>
                </p:cNvPr>
                <p:cNvSpPr>
                  <a:spLocks noChangeShapeType="1"/>
                </p:cNvSpPr>
                <p:nvPr/>
              </p:nvSpPr>
              <p:spPr bwMode="auto">
                <a:xfrm flipH="1">
                  <a:off x="2582357" y="1014319"/>
                  <a:ext cx="6350" cy="68262"/>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63" name="Line 28">
                  <a:extLst>
                    <a:ext uri="{FF2B5EF4-FFF2-40B4-BE49-F238E27FC236}">
                      <a16:creationId xmlns:a16="http://schemas.microsoft.com/office/drawing/2014/main" id="{3520705E-559D-8AA1-C6A2-9719BAA698FD}"/>
                    </a:ext>
                  </a:extLst>
                </p:cNvPr>
                <p:cNvSpPr>
                  <a:spLocks noChangeShapeType="1"/>
                </p:cNvSpPr>
                <p:nvPr/>
              </p:nvSpPr>
              <p:spPr bwMode="auto">
                <a:xfrm flipH="1">
                  <a:off x="1655257" y="1080994"/>
                  <a:ext cx="1123950" cy="1587"/>
                </a:xfrm>
                <a:prstGeom prst="line">
                  <a:avLst/>
                </a:prstGeom>
                <a:noFill/>
                <a:ln w="3175">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64" name="Freeform 29">
                  <a:extLst>
                    <a:ext uri="{FF2B5EF4-FFF2-40B4-BE49-F238E27FC236}">
                      <a16:creationId xmlns:a16="http://schemas.microsoft.com/office/drawing/2014/main" id="{741B24B0-DF23-FE27-D2A6-8C8390A148BE}"/>
                    </a:ext>
                  </a:extLst>
                </p:cNvPr>
                <p:cNvSpPr>
                  <a:spLocks/>
                </p:cNvSpPr>
                <p:nvPr/>
              </p:nvSpPr>
              <p:spPr bwMode="auto">
                <a:xfrm>
                  <a:off x="1617157" y="1039719"/>
                  <a:ext cx="38100" cy="41275"/>
                </a:xfrm>
                <a:custGeom>
                  <a:avLst/>
                  <a:gdLst/>
                  <a:ahLst/>
                  <a:cxnLst>
                    <a:cxn ang="0">
                      <a:pos x="0" y="0"/>
                    </a:cxn>
                    <a:cxn ang="0">
                      <a:pos x="0" y="57"/>
                    </a:cxn>
                    <a:cxn ang="0">
                      <a:pos x="25" y="107"/>
                    </a:cxn>
                    <a:cxn ang="0">
                      <a:pos x="69" y="142"/>
                    </a:cxn>
                    <a:cxn ang="0">
                      <a:pos x="124" y="155"/>
                    </a:cxn>
                  </a:cxnLst>
                  <a:rect l="0" t="0" r="r" b="b"/>
                  <a:pathLst>
                    <a:path w="124" h="155">
                      <a:moveTo>
                        <a:pt x="0" y="0"/>
                      </a:moveTo>
                      <a:lnTo>
                        <a:pt x="0" y="57"/>
                      </a:lnTo>
                      <a:lnTo>
                        <a:pt x="25" y="107"/>
                      </a:lnTo>
                      <a:lnTo>
                        <a:pt x="69" y="142"/>
                      </a:lnTo>
                      <a:lnTo>
                        <a:pt x="124" y="155"/>
                      </a:lnTo>
                    </a:path>
                  </a:pathLst>
                </a:custGeom>
                <a:noFill/>
                <a:ln w="3175">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65" name="Freeform 30">
                  <a:extLst>
                    <a:ext uri="{FF2B5EF4-FFF2-40B4-BE49-F238E27FC236}">
                      <a16:creationId xmlns:a16="http://schemas.microsoft.com/office/drawing/2014/main" id="{32BB074F-A3FB-119D-CEA6-C8F97F6F05FE}"/>
                    </a:ext>
                  </a:extLst>
                </p:cNvPr>
                <p:cNvSpPr>
                  <a:spLocks/>
                </p:cNvSpPr>
                <p:nvPr/>
              </p:nvSpPr>
              <p:spPr bwMode="auto">
                <a:xfrm>
                  <a:off x="2779207" y="1039719"/>
                  <a:ext cx="38100" cy="41275"/>
                </a:xfrm>
                <a:custGeom>
                  <a:avLst/>
                  <a:gdLst/>
                  <a:ahLst/>
                  <a:cxnLst>
                    <a:cxn ang="0">
                      <a:pos x="0" y="155"/>
                    </a:cxn>
                    <a:cxn ang="0">
                      <a:pos x="55" y="142"/>
                    </a:cxn>
                    <a:cxn ang="0">
                      <a:pos x="99" y="107"/>
                    </a:cxn>
                    <a:cxn ang="0">
                      <a:pos x="124" y="57"/>
                    </a:cxn>
                    <a:cxn ang="0">
                      <a:pos x="124" y="0"/>
                    </a:cxn>
                  </a:cxnLst>
                  <a:rect l="0" t="0" r="r" b="b"/>
                  <a:pathLst>
                    <a:path w="124" h="155">
                      <a:moveTo>
                        <a:pt x="0" y="155"/>
                      </a:moveTo>
                      <a:lnTo>
                        <a:pt x="55" y="142"/>
                      </a:lnTo>
                      <a:lnTo>
                        <a:pt x="99" y="107"/>
                      </a:lnTo>
                      <a:lnTo>
                        <a:pt x="124" y="57"/>
                      </a:lnTo>
                      <a:lnTo>
                        <a:pt x="124" y="0"/>
                      </a:lnTo>
                    </a:path>
                  </a:pathLst>
                </a:custGeom>
                <a:noFill/>
                <a:ln w="3175">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endParaRPr lang="en-US" sz="1600"/>
                </a:p>
              </p:txBody>
            </p:sp>
            <p:sp>
              <p:nvSpPr>
                <p:cNvPr id="166" name="Rounded Rectangle 57">
                  <a:extLst>
                    <a:ext uri="{FF2B5EF4-FFF2-40B4-BE49-F238E27FC236}">
                      <a16:creationId xmlns:a16="http://schemas.microsoft.com/office/drawing/2014/main" id="{DFBCEA4C-0161-380D-8C10-D5E6651E8419}"/>
                    </a:ext>
                  </a:extLst>
                </p:cNvPr>
                <p:cNvSpPr/>
                <p:nvPr/>
              </p:nvSpPr>
              <p:spPr>
                <a:xfrm>
                  <a:off x="1139659" y="1011046"/>
                  <a:ext cx="111450" cy="53193"/>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7" name="Oval 166">
                  <a:extLst>
                    <a:ext uri="{FF2B5EF4-FFF2-40B4-BE49-F238E27FC236}">
                      <a16:creationId xmlns:a16="http://schemas.microsoft.com/office/drawing/2014/main" id="{853237C2-9903-4C30-163F-2542839B917A}"/>
                    </a:ext>
                  </a:extLst>
                </p:cNvPr>
                <p:cNvSpPr/>
                <p:nvPr/>
              </p:nvSpPr>
              <p:spPr>
                <a:xfrm>
                  <a:off x="1190318" y="1031310"/>
                  <a:ext cx="18288" cy="18288"/>
                </a:xfrm>
                <a:prstGeom prst="ellipse">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8" name="Rounded Rectangle 59">
                  <a:extLst>
                    <a:ext uri="{FF2B5EF4-FFF2-40B4-BE49-F238E27FC236}">
                      <a16:creationId xmlns:a16="http://schemas.microsoft.com/office/drawing/2014/main" id="{62F7D766-603C-A354-B884-7A885048C26B}"/>
                    </a:ext>
                  </a:extLst>
                </p:cNvPr>
                <p:cNvSpPr/>
                <p:nvPr/>
              </p:nvSpPr>
              <p:spPr>
                <a:xfrm>
                  <a:off x="1137546" y="1414213"/>
                  <a:ext cx="111450" cy="53193"/>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9" name="Oval 168">
                  <a:extLst>
                    <a:ext uri="{FF2B5EF4-FFF2-40B4-BE49-F238E27FC236}">
                      <a16:creationId xmlns:a16="http://schemas.microsoft.com/office/drawing/2014/main" id="{933B18BE-B2E8-6C71-8064-8B2B1BCA4B16}"/>
                    </a:ext>
                  </a:extLst>
                </p:cNvPr>
                <p:cNvSpPr/>
                <p:nvPr/>
              </p:nvSpPr>
              <p:spPr>
                <a:xfrm>
                  <a:off x="1188205" y="1434477"/>
                  <a:ext cx="18288" cy="18288"/>
                </a:xfrm>
                <a:prstGeom prst="ellipse">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0" name="Freeform 31">
                  <a:extLst>
                    <a:ext uri="{FF2B5EF4-FFF2-40B4-BE49-F238E27FC236}">
                      <a16:creationId xmlns:a16="http://schemas.microsoft.com/office/drawing/2014/main" id="{E512B309-7AF0-CF2F-8A1A-30AB5B0A8B96}"/>
                    </a:ext>
                  </a:extLst>
                </p:cNvPr>
                <p:cNvSpPr>
                  <a:spLocks/>
                </p:cNvSpPr>
                <p:nvPr/>
              </p:nvSpPr>
              <p:spPr bwMode="auto">
                <a:xfrm>
                  <a:off x="1047244" y="1068294"/>
                  <a:ext cx="2339975" cy="341312"/>
                </a:xfrm>
                <a:custGeom>
                  <a:avLst/>
                  <a:gdLst/>
                  <a:ahLst/>
                  <a:cxnLst>
                    <a:cxn ang="0">
                      <a:pos x="1428" y="214"/>
                    </a:cxn>
                    <a:cxn ang="0">
                      <a:pos x="1437" y="213"/>
                    </a:cxn>
                    <a:cxn ang="0">
                      <a:pos x="1445" y="210"/>
                    </a:cxn>
                    <a:cxn ang="0">
                      <a:pos x="1453" y="206"/>
                    </a:cxn>
                    <a:cxn ang="0">
                      <a:pos x="1460" y="201"/>
                    </a:cxn>
                    <a:cxn ang="0">
                      <a:pos x="1466" y="195"/>
                    </a:cxn>
                    <a:cxn ang="0">
                      <a:pos x="1470" y="187"/>
                    </a:cxn>
                    <a:cxn ang="0">
                      <a:pos x="1473" y="179"/>
                    </a:cxn>
                    <a:cxn ang="0">
                      <a:pos x="1474" y="172"/>
                    </a:cxn>
                    <a:cxn ang="0">
                      <a:pos x="1473" y="37"/>
                    </a:cxn>
                    <a:cxn ang="0">
                      <a:pos x="1471" y="29"/>
                    </a:cxn>
                    <a:cxn ang="0">
                      <a:pos x="1468" y="22"/>
                    </a:cxn>
                    <a:cxn ang="0">
                      <a:pos x="1462" y="15"/>
                    </a:cxn>
                    <a:cxn ang="0">
                      <a:pos x="1456" y="9"/>
                    </a:cxn>
                    <a:cxn ang="0">
                      <a:pos x="1448" y="5"/>
                    </a:cxn>
                    <a:cxn ang="0">
                      <a:pos x="1440" y="2"/>
                    </a:cxn>
                    <a:cxn ang="0">
                      <a:pos x="1431" y="0"/>
                    </a:cxn>
                    <a:cxn ang="0">
                      <a:pos x="1228" y="0"/>
                    </a:cxn>
                    <a:cxn ang="0">
                      <a:pos x="1228" y="48"/>
                    </a:cxn>
                    <a:cxn ang="0">
                      <a:pos x="1226" y="56"/>
                    </a:cxn>
                    <a:cxn ang="0">
                      <a:pos x="1222" y="63"/>
                    </a:cxn>
                    <a:cxn ang="0">
                      <a:pos x="1217" y="70"/>
                    </a:cxn>
                    <a:cxn ang="0">
                      <a:pos x="1210" y="76"/>
                    </a:cxn>
                    <a:cxn ang="0">
                      <a:pos x="1203" y="80"/>
                    </a:cxn>
                    <a:cxn ang="0">
                      <a:pos x="1194" y="84"/>
                    </a:cxn>
                    <a:cxn ang="0">
                      <a:pos x="1185" y="85"/>
                    </a:cxn>
                    <a:cxn ang="0">
                      <a:pos x="295" y="86"/>
                    </a:cxn>
                    <a:cxn ang="0">
                      <a:pos x="286" y="85"/>
                    </a:cxn>
                    <a:cxn ang="0">
                      <a:pos x="277" y="83"/>
                    </a:cxn>
                    <a:cxn ang="0">
                      <a:pos x="269" y="79"/>
                    </a:cxn>
                    <a:cxn ang="0">
                      <a:pos x="261" y="74"/>
                    </a:cxn>
                    <a:cxn ang="0">
                      <a:pos x="255" y="68"/>
                    </a:cxn>
                    <a:cxn ang="0">
                      <a:pos x="251" y="61"/>
                    </a:cxn>
                    <a:cxn ang="0">
                      <a:pos x="247" y="53"/>
                    </a:cxn>
                    <a:cxn ang="0">
                      <a:pos x="246" y="45"/>
                    </a:cxn>
                    <a:cxn ang="0">
                      <a:pos x="49" y="0"/>
                    </a:cxn>
                    <a:cxn ang="0">
                      <a:pos x="40" y="0"/>
                    </a:cxn>
                    <a:cxn ang="0">
                      <a:pos x="31" y="3"/>
                    </a:cxn>
                    <a:cxn ang="0">
                      <a:pos x="23" y="6"/>
                    </a:cxn>
                    <a:cxn ang="0">
                      <a:pos x="16" y="11"/>
                    </a:cxn>
                    <a:cxn ang="0">
                      <a:pos x="10" y="17"/>
                    </a:cxn>
                    <a:cxn ang="0">
                      <a:pos x="5" y="24"/>
                    </a:cxn>
                    <a:cxn ang="0">
                      <a:pos x="2" y="32"/>
                    </a:cxn>
                    <a:cxn ang="0">
                      <a:pos x="0" y="40"/>
                    </a:cxn>
                    <a:cxn ang="0">
                      <a:pos x="0" y="174"/>
                    </a:cxn>
                    <a:cxn ang="0">
                      <a:pos x="2" y="182"/>
                    </a:cxn>
                    <a:cxn ang="0">
                      <a:pos x="5" y="190"/>
                    </a:cxn>
                    <a:cxn ang="0">
                      <a:pos x="10" y="197"/>
                    </a:cxn>
                    <a:cxn ang="0">
                      <a:pos x="16" y="203"/>
                    </a:cxn>
                    <a:cxn ang="0">
                      <a:pos x="23" y="208"/>
                    </a:cxn>
                    <a:cxn ang="0">
                      <a:pos x="31" y="211"/>
                    </a:cxn>
                    <a:cxn ang="0">
                      <a:pos x="40" y="214"/>
                    </a:cxn>
                    <a:cxn ang="0">
                      <a:pos x="49" y="215"/>
                    </a:cxn>
                  </a:cxnLst>
                  <a:rect l="0" t="0" r="r" b="b"/>
                  <a:pathLst>
                    <a:path w="1474" h="215">
                      <a:moveTo>
                        <a:pt x="49" y="215"/>
                      </a:moveTo>
                      <a:lnTo>
                        <a:pt x="1424" y="215"/>
                      </a:lnTo>
                      <a:lnTo>
                        <a:pt x="1428" y="214"/>
                      </a:lnTo>
                      <a:lnTo>
                        <a:pt x="1431" y="214"/>
                      </a:lnTo>
                      <a:lnTo>
                        <a:pt x="1434" y="214"/>
                      </a:lnTo>
                      <a:lnTo>
                        <a:pt x="1437" y="213"/>
                      </a:lnTo>
                      <a:lnTo>
                        <a:pt x="1440" y="212"/>
                      </a:lnTo>
                      <a:lnTo>
                        <a:pt x="1443" y="211"/>
                      </a:lnTo>
                      <a:lnTo>
                        <a:pt x="1445" y="210"/>
                      </a:lnTo>
                      <a:lnTo>
                        <a:pt x="1448" y="209"/>
                      </a:lnTo>
                      <a:lnTo>
                        <a:pt x="1451" y="208"/>
                      </a:lnTo>
                      <a:lnTo>
                        <a:pt x="1453" y="206"/>
                      </a:lnTo>
                      <a:lnTo>
                        <a:pt x="1456" y="205"/>
                      </a:lnTo>
                      <a:lnTo>
                        <a:pt x="1458" y="203"/>
                      </a:lnTo>
                      <a:lnTo>
                        <a:pt x="1460" y="201"/>
                      </a:lnTo>
                      <a:lnTo>
                        <a:pt x="1462" y="199"/>
                      </a:lnTo>
                      <a:lnTo>
                        <a:pt x="1464" y="197"/>
                      </a:lnTo>
                      <a:lnTo>
                        <a:pt x="1466" y="195"/>
                      </a:lnTo>
                      <a:lnTo>
                        <a:pt x="1468" y="192"/>
                      </a:lnTo>
                      <a:lnTo>
                        <a:pt x="1469" y="190"/>
                      </a:lnTo>
                      <a:lnTo>
                        <a:pt x="1470" y="187"/>
                      </a:lnTo>
                      <a:lnTo>
                        <a:pt x="1471" y="185"/>
                      </a:lnTo>
                      <a:lnTo>
                        <a:pt x="1472" y="182"/>
                      </a:lnTo>
                      <a:lnTo>
                        <a:pt x="1473" y="179"/>
                      </a:lnTo>
                      <a:lnTo>
                        <a:pt x="1473" y="177"/>
                      </a:lnTo>
                      <a:lnTo>
                        <a:pt x="1473" y="174"/>
                      </a:lnTo>
                      <a:lnTo>
                        <a:pt x="1474" y="172"/>
                      </a:lnTo>
                      <a:lnTo>
                        <a:pt x="1474" y="43"/>
                      </a:lnTo>
                      <a:lnTo>
                        <a:pt x="1473" y="40"/>
                      </a:lnTo>
                      <a:lnTo>
                        <a:pt x="1473" y="37"/>
                      </a:lnTo>
                      <a:lnTo>
                        <a:pt x="1473" y="34"/>
                      </a:lnTo>
                      <a:lnTo>
                        <a:pt x="1472" y="32"/>
                      </a:lnTo>
                      <a:lnTo>
                        <a:pt x="1471" y="29"/>
                      </a:lnTo>
                      <a:lnTo>
                        <a:pt x="1470" y="27"/>
                      </a:lnTo>
                      <a:lnTo>
                        <a:pt x="1469" y="24"/>
                      </a:lnTo>
                      <a:lnTo>
                        <a:pt x="1468" y="22"/>
                      </a:lnTo>
                      <a:lnTo>
                        <a:pt x="1466" y="20"/>
                      </a:lnTo>
                      <a:lnTo>
                        <a:pt x="1464" y="17"/>
                      </a:lnTo>
                      <a:lnTo>
                        <a:pt x="1462" y="15"/>
                      </a:lnTo>
                      <a:lnTo>
                        <a:pt x="1460" y="13"/>
                      </a:lnTo>
                      <a:lnTo>
                        <a:pt x="1458" y="11"/>
                      </a:lnTo>
                      <a:lnTo>
                        <a:pt x="1456" y="9"/>
                      </a:lnTo>
                      <a:lnTo>
                        <a:pt x="1453" y="8"/>
                      </a:lnTo>
                      <a:lnTo>
                        <a:pt x="1451" y="6"/>
                      </a:lnTo>
                      <a:lnTo>
                        <a:pt x="1448" y="5"/>
                      </a:lnTo>
                      <a:lnTo>
                        <a:pt x="1445" y="4"/>
                      </a:lnTo>
                      <a:lnTo>
                        <a:pt x="1443" y="3"/>
                      </a:lnTo>
                      <a:lnTo>
                        <a:pt x="1440" y="2"/>
                      </a:lnTo>
                      <a:lnTo>
                        <a:pt x="1437" y="1"/>
                      </a:lnTo>
                      <a:lnTo>
                        <a:pt x="1434" y="0"/>
                      </a:lnTo>
                      <a:lnTo>
                        <a:pt x="1431" y="0"/>
                      </a:lnTo>
                      <a:lnTo>
                        <a:pt x="1428" y="0"/>
                      </a:lnTo>
                      <a:lnTo>
                        <a:pt x="1424" y="0"/>
                      </a:lnTo>
                      <a:lnTo>
                        <a:pt x="1228" y="0"/>
                      </a:lnTo>
                      <a:lnTo>
                        <a:pt x="1228" y="43"/>
                      </a:lnTo>
                      <a:lnTo>
                        <a:pt x="1228" y="45"/>
                      </a:lnTo>
                      <a:lnTo>
                        <a:pt x="1228" y="48"/>
                      </a:lnTo>
                      <a:lnTo>
                        <a:pt x="1227" y="51"/>
                      </a:lnTo>
                      <a:lnTo>
                        <a:pt x="1226" y="53"/>
                      </a:lnTo>
                      <a:lnTo>
                        <a:pt x="1226" y="56"/>
                      </a:lnTo>
                      <a:lnTo>
                        <a:pt x="1225" y="58"/>
                      </a:lnTo>
                      <a:lnTo>
                        <a:pt x="1223" y="61"/>
                      </a:lnTo>
                      <a:lnTo>
                        <a:pt x="1222" y="63"/>
                      </a:lnTo>
                      <a:lnTo>
                        <a:pt x="1220" y="66"/>
                      </a:lnTo>
                      <a:lnTo>
                        <a:pt x="1219" y="68"/>
                      </a:lnTo>
                      <a:lnTo>
                        <a:pt x="1217" y="70"/>
                      </a:lnTo>
                      <a:lnTo>
                        <a:pt x="1215" y="72"/>
                      </a:lnTo>
                      <a:lnTo>
                        <a:pt x="1213" y="74"/>
                      </a:lnTo>
                      <a:lnTo>
                        <a:pt x="1210" y="76"/>
                      </a:lnTo>
                      <a:lnTo>
                        <a:pt x="1208" y="77"/>
                      </a:lnTo>
                      <a:lnTo>
                        <a:pt x="1205" y="79"/>
                      </a:lnTo>
                      <a:lnTo>
                        <a:pt x="1203" y="80"/>
                      </a:lnTo>
                      <a:lnTo>
                        <a:pt x="1200" y="82"/>
                      </a:lnTo>
                      <a:lnTo>
                        <a:pt x="1197" y="83"/>
                      </a:lnTo>
                      <a:lnTo>
                        <a:pt x="1194" y="84"/>
                      </a:lnTo>
                      <a:lnTo>
                        <a:pt x="1191" y="84"/>
                      </a:lnTo>
                      <a:lnTo>
                        <a:pt x="1188" y="85"/>
                      </a:lnTo>
                      <a:lnTo>
                        <a:pt x="1185" y="85"/>
                      </a:lnTo>
                      <a:lnTo>
                        <a:pt x="1182" y="85"/>
                      </a:lnTo>
                      <a:lnTo>
                        <a:pt x="1179" y="86"/>
                      </a:lnTo>
                      <a:lnTo>
                        <a:pt x="295" y="86"/>
                      </a:lnTo>
                      <a:lnTo>
                        <a:pt x="292" y="85"/>
                      </a:lnTo>
                      <a:lnTo>
                        <a:pt x="289" y="85"/>
                      </a:lnTo>
                      <a:lnTo>
                        <a:pt x="286" y="85"/>
                      </a:lnTo>
                      <a:lnTo>
                        <a:pt x="283" y="84"/>
                      </a:lnTo>
                      <a:lnTo>
                        <a:pt x="280" y="84"/>
                      </a:lnTo>
                      <a:lnTo>
                        <a:pt x="277" y="83"/>
                      </a:lnTo>
                      <a:lnTo>
                        <a:pt x="274" y="82"/>
                      </a:lnTo>
                      <a:lnTo>
                        <a:pt x="271" y="80"/>
                      </a:lnTo>
                      <a:lnTo>
                        <a:pt x="269" y="79"/>
                      </a:lnTo>
                      <a:lnTo>
                        <a:pt x="266" y="77"/>
                      </a:lnTo>
                      <a:lnTo>
                        <a:pt x="264" y="76"/>
                      </a:lnTo>
                      <a:lnTo>
                        <a:pt x="261" y="74"/>
                      </a:lnTo>
                      <a:lnTo>
                        <a:pt x="259" y="72"/>
                      </a:lnTo>
                      <a:lnTo>
                        <a:pt x="257" y="70"/>
                      </a:lnTo>
                      <a:lnTo>
                        <a:pt x="255" y="68"/>
                      </a:lnTo>
                      <a:lnTo>
                        <a:pt x="253" y="66"/>
                      </a:lnTo>
                      <a:lnTo>
                        <a:pt x="252" y="63"/>
                      </a:lnTo>
                      <a:lnTo>
                        <a:pt x="251" y="61"/>
                      </a:lnTo>
                      <a:lnTo>
                        <a:pt x="249" y="58"/>
                      </a:lnTo>
                      <a:lnTo>
                        <a:pt x="248" y="56"/>
                      </a:lnTo>
                      <a:lnTo>
                        <a:pt x="247" y="53"/>
                      </a:lnTo>
                      <a:lnTo>
                        <a:pt x="247" y="51"/>
                      </a:lnTo>
                      <a:lnTo>
                        <a:pt x="246" y="48"/>
                      </a:lnTo>
                      <a:lnTo>
                        <a:pt x="246" y="45"/>
                      </a:lnTo>
                      <a:lnTo>
                        <a:pt x="246" y="43"/>
                      </a:lnTo>
                      <a:lnTo>
                        <a:pt x="246" y="0"/>
                      </a:lnTo>
                      <a:lnTo>
                        <a:pt x="49" y="0"/>
                      </a:lnTo>
                      <a:lnTo>
                        <a:pt x="46" y="0"/>
                      </a:lnTo>
                      <a:lnTo>
                        <a:pt x="43" y="0"/>
                      </a:lnTo>
                      <a:lnTo>
                        <a:pt x="40" y="0"/>
                      </a:lnTo>
                      <a:lnTo>
                        <a:pt x="37" y="1"/>
                      </a:lnTo>
                      <a:lnTo>
                        <a:pt x="34" y="2"/>
                      </a:lnTo>
                      <a:lnTo>
                        <a:pt x="31" y="3"/>
                      </a:lnTo>
                      <a:lnTo>
                        <a:pt x="29" y="4"/>
                      </a:lnTo>
                      <a:lnTo>
                        <a:pt x="26" y="5"/>
                      </a:lnTo>
                      <a:lnTo>
                        <a:pt x="23" y="6"/>
                      </a:lnTo>
                      <a:lnTo>
                        <a:pt x="21" y="8"/>
                      </a:lnTo>
                      <a:lnTo>
                        <a:pt x="18" y="9"/>
                      </a:lnTo>
                      <a:lnTo>
                        <a:pt x="16" y="11"/>
                      </a:lnTo>
                      <a:lnTo>
                        <a:pt x="14" y="13"/>
                      </a:lnTo>
                      <a:lnTo>
                        <a:pt x="12" y="15"/>
                      </a:lnTo>
                      <a:lnTo>
                        <a:pt x="10" y="17"/>
                      </a:lnTo>
                      <a:lnTo>
                        <a:pt x="8" y="20"/>
                      </a:lnTo>
                      <a:lnTo>
                        <a:pt x="6" y="22"/>
                      </a:lnTo>
                      <a:lnTo>
                        <a:pt x="5" y="24"/>
                      </a:lnTo>
                      <a:lnTo>
                        <a:pt x="4" y="27"/>
                      </a:lnTo>
                      <a:lnTo>
                        <a:pt x="3" y="29"/>
                      </a:lnTo>
                      <a:lnTo>
                        <a:pt x="2" y="32"/>
                      </a:lnTo>
                      <a:lnTo>
                        <a:pt x="1" y="34"/>
                      </a:lnTo>
                      <a:lnTo>
                        <a:pt x="1" y="37"/>
                      </a:lnTo>
                      <a:lnTo>
                        <a:pt x="0" y="40"/>
                      </a:lnTo>
                      <a:lnTo>
                        <a:pt x="0" y="43"/>
                      </a:lnTo>
                      <a:lnTo>
                        <a:pt x="0" y="172"/>
                      </a:lnTo>
                      <a:lnTo>
                        <a:pt x="0" y="174"/>
                      </a:lnTo>
                      <a:lnTo>
                        <a:pt x="1" y="177"/>
                      </a:lnTo>
                      <a:lnTo>
                        <a:pt x="1" y="179"/>
                      </a:lnTo>
                      <a:lnTo>
                        <a:pt x="2" y="182"/>
                      </a:lnTo>
                      <a:lnTo>
                        <a:pt x="3" y="185"/>
                      </a:lnTo>
                      <a:lnTo>
                        <a:pt x="4" y="187"/>
                      </a:lnTo>
                      <a:lnTo>
                        <a:pt x="5" y="190"/>
                      </a:lnTo>
                      <a:lnTo>
                        <a:pt x="6" y="192"/>
                      </a:lnTo>
                      <a:lnTo>
                        <a:pt x="8" y="195"/>
                      </a:lnTo>
                      <a:lnTo>
                        <a:pt x="10" y="197"/>
                      </a:lnTo>
                      <a:lnTo>
                        <a:pt x="12" y="199"/>
                      </a:lnTo>
                      <a:lnTo>
                        <a:pt x="14" y="201"/>
                      </a:lnTo>
                      <a:lnTo>
                        <a:pt x="16" y="203"/>
                      </a:lnTo>
                      <a:lnTo>
                        <a:pt x="18" y="205"/>
                      </a:lnTo>
                      <a:lnTo>
                        <a:pt x="21" y="206"/>
                      </a:lnTo>
                      <a:lnTo>
                        <a:pt x="23" y="208"/>
                      </a:lnTo>
                      <a:lnTo>
                        <a:pt x="26" y="209"/>
                      </a:lnTo>
                      <a:lnTo>
                        <a:pt x="29" y="210"/>
                      </a:lnTo>
                      <a:lnTo>
                        <a:pt x="31" y="211"/>
                      </a:lnTo>
                      <a:lnTo>
                        <a:pt x="34" y="212"/>
                      </a:lnTo>
                      <a:lnTo>
                        <a:pt x="37" y="213"/>
                      </a:lnTo>
                      <a:lnTo>
                        <a:pt x="40" y="214"/>
                      </a:lnTo>
                      <a:lnTo>
                        <a:pt x="43" y="214"/>
                      </a:lnTo>
                      <a:lnTo>
                        <a:pt x="46" y="214"/>
                      </a:lnTo>
                      <a:lnTo>
                        <a:pt x="49" y="215"/>
                      </a:lnTo>
                      <a:close/>
                    </a:path>
                  </a:pathLst>
                </a:custGeom>
                <a:gradFill flip="none" rotWithShape="1">
                  <a:gsLst>
                    <a:gs pos="0">
                      <a:schemeClr val="accent5">
                        <a:lumMod val="40000"/>
                        <a:lumOff val="60000"/>
                      </a:schemeClr>
                    </a:gs>
                    <a:gs pos="100000">
                      <a:srgbClr val="50C498"/>
                    </a:gs>
                  </a:gsLst>
                  <a:lin ang="5400000" scaled="0"/>
                  <a:tileRect/>
                </a:gradFill>
                <a:ln w="12700">
                  <a:solidFill>
                    <a:schemeClr val="tx1"/>
                  </a:solidFill>
                  <a:prstDash val="solid"/>
                  <a:round/>
                  <a:headEnd/>
                  <a:tailEnd/>
                </a:ln>
                <a:effectLst>
                  <a:innerShdw blurRad="63500" dist="50800" dir="54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sz="1600"/>
                </a:p>
              </p:txBody>
            </p:sp>
          </p:grpSp>
          <p:sp>
            <p:nvSpPr>
              <p:cNvPr id="143" name="TextBox 142">
                <a:extLst>
                  <a:ext uri="{FF2B5EF4-FFF2-40B4-BE49-F238E27FC236}">
                    <a16:creationId xmlns:a16="http://schemas.microsoft.com/office/drawing/2014/main" id="{127001A2-A9BF-3554-EBFB-C9B81FFF33D8}"/>
                  </a:ext>
                </a:extLst>
              </p:cNvPr>
              <p:cNvSpPr txBox="1"/>
              <p:nvPr/>
            </p:nvSpPr>
            <p:spPr bwMode="auto">
              <a:xfrm>
                <a:off x="11091868" y="4535038"/>
                <a:ext cx="460767" cy="338554"/>
              </a:xfrm>
              <a:prstGeom prst="rect">
                <a:avLst/>
              </a:prstGeom>
              <a:noFill/>
              <a:ln w="9525">
                <a:noFill/>
                <a:miter lim="800000"/>
                <a:headEnd/>
                <a:tailEnd/>
              </a:ln>
              <a:effectLst/>
            </p:spPr>
            <p:txBody>
              <a:bodyPr wrap="none" rtlCol="0">
                <a:spAutoFit/>
              </a:bodyPr>
              <a:lstStyle/>
              <a:p>
                <a:pPr algn="l"/>
                <a:r>
                  <a:rPr lang="en-US" sz="1600" dirty="0">
                    <a:solidFill>
                      <a:srgbClr val="0033CC"/>
                    </a:solidFill>
                    <a:latin typeface="Verdana" pitchFamily="34" charset="0"/>
                    <a:ea typeface="Verdana" pitchFamily="34" charset="0"/>
                    <a:cs typeface="Verdana" pitchFamily="34" charset="0"/>
                  </a:rPr>
                  <a:t>VA</a:t>
                </a:r>
              </a:p>
            </p:txBody>
          </p:sp>
          <p:grpSp>
            <p:nvGrpSpPr>
              <p:cNvPr id="144" name="Group 143">
                <a:extLst>
                  <a:ext uri="{FF2B5EF4-FFF2-40B4-BE49-F238E27FC236}">
                    <a16:creationId xmlns:a16="http://schemas.microsoft.com/office/drawing/2014/main" id="{B3088CDD-F05A-71E6-9311-7A4CCA530714}"/>
                  </a:ext>
                </a:extLst>
              </p:cNvPr>
              <p:cNvGrpSpPr/>
              <p:nvPr/>
            </p:nvGrpSpPr>
            <p:grpSpPr>
              <a:xfrm>
                <a:off x="11103178" y="5489502"/>
                <a:ext cx="109389" cy="857696"/>
                <a:chOff x="6526214" y="4128940"/>
                <a:chExt cx="174785" cy="1370448"/>
              </a:xfrm>
            </p:grpSpPr>
            <p:grpSp>
              <p:nvGrpSpPr>
                <p:cNvPr id="147" name="Group 146">
                  <a:extLst>
                    <a:ext uri="{FF2B5EF4-FFF2-40B4-BE49-F238E27FC236}">
                      <a16:creationId xmlns:a16="http://schemas.microsoft.com/office/drawing/2014/main" id="{467B5FD6-9F6C-2345-35DA-21C5867A1AD8}"/>
                    </a:ext>
                  </a:extLst>
                </p:cNvPr>
                <p:cNvGrpSpPr>
                  <a:grpSpLocks noChangeAspect="1"/>
                </p:cNvGrpSpPr>
                <p:nvPr/>
              </p:nvGrpSpPr>
              <p:grpSpPr>
                <a:xfrm>
                  <a:off x="6526214" y="4813588"/>
                  <a:ext cx="174785" cy="685800"/>
                  <a:chOff x="1649413" y="5229225"/>
                  <a:chExt cx="207962" cy="815975"/>
                </a:xfrm>
              </p:grpSpPr>
              <p:sp>
                <p:nvSpPr>
                  <p:cNvPr id="149" name="Rectangle 148">
                    <a:extLst>
                      <a:ext uri="{FF2B5EF4-FFF2-40B4-BE49-F238E27FC236}">
                        <a16:creationId xmlns:a16="http://schemas.microsoft.com/office/drawing/2014/main" id="{07622FF8-FCB6-0818-96CE-E6EF58E01FBB}"/>
                      </a:ext>
                    </a:extLst>
                  </p:cNvPr>
                  <p:cNvSpPr/>
                  <p:nvPr/>
                </p:nvSpPr>
                <p:spPr bwMode="auto">
                  <a:xfrm>
                    <a:off x="1706563" y="5305425"/>
                    <a:ext cx="95250" cy="112713"/>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54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150" name="Trapezoid 149">
                    <a:extLst>
                      <a:ext uri="{FF2B5EF4-FFF2-40B4-BE49-F238E27FC236}">
                        <a16:creationId xmlns:a16="http://schemas.microsoft.com/office/drawing/2014/main" id="{5CBCE2AA-7734-C783-3CEF-5FEC8A47A981}"/>
                      </a:ext>
                    </a:extLst>
                  </p:cNvPr>
                  <p:cNvSpPr/>
                  <p:nvPr/>
                </p:nvSpPr>
                <p:spPr bwMode="auto">
                  <a:xfrm rot="10800000">
                    <a:off x="1649413" y="5449888"/>
                    <a:ext cx="207962" cy="434975"/>
                  </a:xfrm>
                  <a:prstGeom prst="trapezoid">
                    <a:avLst>
                      <a:gd name="adj" fmla="val 34823"/>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35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151" name="Round Same Side Corner Rectangle 206">
                    <a:extLst>
                      <a:ext uri="{FF2B5EF4-FFF2-40B4-BE49-F238E27FC236}">
                        <a16:creationId xmlns:a16="http://schemas.microsoft.com/office/drawing/2014/main" id="{02F77389-AC71-E0A3-9604-51217A37CD7C}"/>
                      </a:ext>
                    </a:extLst>
                  </p:cNvPr>
                  <p:cNvSpPr/>
                  <p:nvPr/>
                </p:nvSpPr>
                <p:spPr bwMode="auto">
                  <a:xfrm>
                    <a:off x="1709738" y="5229225"/>
                    <a:ext cx="88900" cy="57150"/>
                  </a:xfrm>
                  <a:prstGeom prst="round2Same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152" name="Chord 151">
                    <a:extLst>
                      <a:ext uri="{FF2B5EF4-FFF2-40B4-BE49-F238E27FC236}">
                        <a16:creationId xmlns:a16="http://schemas.microsoft.com/office/drawing/2014/main" id="{80F56089-A473-C9BD-B69F-0F9BD8D9306F}"/>
                      </a:ext>
                    </a:extLst>
                  </p:cNvPr>
                  <p:cNvSpPr/>
                  <p:nvPr/>
                </p:nvSpPr>
                <p:spPr bwMode="auto">
                  <a:xfrm>
                    <a:off x="1649413" y="5402263"/>
                    <a:ext cx="207962" cy="96837"/>
                  </a:xfrm>
                  <a:prstGeom prst="chord">
                    <a:avLst>
                      <a:gd name="adj1" fmla="val 10809699"/>
                      <a:gd name="adj2" fmla="val 21538066"/>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153" name="Rounded Rectangle 208">
                    <a:extLst>
                      <a:ext uri="{FF2B5EF4-FFF2-40B4-BE49-F238E27FC236}">
                        <a16:creationId xmlns:a16="http://schemas.microsoft.com/office/drawing/2014/main" id="{5B0ABAD7-C616-8239-DD58-091D6B79AFB3}"/>
                      </a:ext>
                    </a:extLst>
                  </p:cNvPr>
                  <p:cNvSpPr/>
                  <p:nvPr/>
                </p:nvSpPr>
                <p:spPr bwMode="auto">
                  <a:xfrm>
                    <a:off x="1695450" y="5284788"/>
                    <a:ext cx="117475" cy="23812"/>
                  </a:xfrm>
                  <a:prstGeom prst="roundRect">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154" name="Isosceles Triangle 153">
                    <a:extLst>
                      <a:ext uri="{FF2B5EF4-FFF2-40B4-BE49-F238E27FC236}">
                        <a16:creationId xmlns:a16="http://schemas.microsoft.com/office/drawing/2014/main" id="{B593B4DA-1346-C2ED-EEB4-902B4A652729}"/>
                      </a:ext>
                    </a:extLst>
                  </p:cNvPr>
                  <p:cNvSpPr/>
                  <p:nvPr/>
                </p:nvSpPr>
                <p:spPr bwMode="auto">
                  <a:xfrm rot="10800000">
                    <a:off x="1720850" y="5884863"/>
                    <a:ext cx="63500" cy="160337"/>
                  </a:xfrm>
                  <a:prstGeom prst="triangle">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grpSp>
            <p:cxnSp>
              <p:nvCxnSpPr>
                <p:cNvPr id="148" name="Straight Connector 147">
                  <a:extLst>
                    <a:ext uri="{FF2B5EF4-FFF2-40B4-BE49-F238E27FC236}">
                      <a16:creationId xmlns:a16="http://schemas.microsoft.com/office/drawing/2014/main" id="{C9A5E124-FC0C-CEE7-D087-FAEDD3C9B44D}"/>
                    </a:ext>
                  </a:extLst>
                </p:cNvPr>
                <p:cNvCxnSpPr>
                  <a:cxnSpLocks/>
                </p:cNvCxnSpPr>
                <p:nvPr/>
              </p:nvCxnSpPr>
              <p:spPr>
                <a:xfrm>
                  <a:off x="6617268" y="4128940"/>
                  <a:ext cx="0" cy="657678"/>
                </a:xfrm>
                <a:prstGeom prst="line">
                  <a:avLst/>
                </a:prstGeom>
                <a:ln w="3175">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cxnSp>
            <p:nvCxnSpPr>
              <p:cNvPr id="145" name="Straight Connector 144">
                <a:extLst>
                  <a:ext uri="{FF2B5EF4-FFF2-40B4-BE49-F238E27FC236}">
                    <a16:creationId xmlns:a16="http://schemas.microsoft.com/office/drawing/2014/main" id="{A35CD394-CCCA-4B9F-DA5F-9AFE4EE755CD}"/>
                  </a:ext>
                </a:extLst>
              </p:cNvPr>
              <p:cNvCxnSpPr>
                <a:cxnSpLocks/>
              </p:cNvCxnSpPr>
              <p:nvPr/>
            </p:nvCxnSpPr>
            <p:spPr>
              <a:xfrm>
                <a:off x="11100148" y="4439344"/>
                <a:ext cx="118082" cy="1688653"/>
              </a:xfrm>
              <a:prstGeom prst="line">
                <a:avLst/>
              </a:prstGeom>
              <a:ln w="3175">
                <a:solidFill>
                  <a:srgbClr val="0033CC"/>
                </a:solidFill>
              </a:ln>
            </p:spPr>
            <p:style>
              <a:lnRef idx="1">
                <a:schemeClr val="accent1"/>
              </a:lnRef>
              <a:fillRef idx="0">
                <a:schemeClr val="accent1"/>
              </a:fillRef>
              <a:effectRef idx="0">
                <a:schemeClr val="accent1"/>
              </a:effectRef>
              <a:fontRef idx="minor">
                <a:schemeClr val="tx1"/>
              </a:fontRef>
            </p:style>
          </p:cxnSp>
          <p:sp>
            <p:nvSpPr>
              <p:cNvPr id="146" name="Arc 145">
                <a:extLst>
                  <a:ext uri="{FF2B5EF4-FFF2-40B4-BE49-F238E27FC236}">
                    <a16:creationId xmlns:a16="http://schemas.microsoft.com/office/drawing/2014/main" id="{A1937D42-A2C6-DF16-05B7-69D886FF5BA2}"/>
                  </a:ext>
                </a:extLst>
              </p:cNvPr>
              <p:cNvSpPr/>
              <p:nvPr/>
            </p:nvSpPr>
            <p:spPr>
              <a:xfrm>
                <a:off x="11024686" y="5094812"/>
                <a:ext cx="286139" cy="286139"/>
              </a:xfrm>
              <a:prstGeom prst="arc">
                <a:avLst>
                  <a:gd name="adj1" fmla="val 10823222"/>
                  <a:gd name="adj2" fmla="val 15662659"/>
                </a:avLst>
              </a:prstGeom>
              <a:ln w="31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173" name="Group 172">
                <a:extLst>
                  <a:ext uri="{FF2B5EF4-FFF2-40B4-BE49-F238E27FC236}">
                    <a16:creationId xmlns:a16="http://schemas.microsoft.com/office/drawing/2014/main" id="{C8835FA5-903D-65DA-47C3-880EAAC0E501}"/>
                  </a:ext>
                </a:extLst>
              </p:cNvPr>
              <p:cNvGrpSpPr/>
              <p:nvPr/>
            </p:nvGrpSpPr>
            <p:grpSpPr>
              <a:xfrm>
                <a:off x="10446691" y="4955407"/>
                <a:ext cx="723275" cy="338554"/>
                <a:chOff x="10446691" y="4955407"/>
                <a:chExt cx="723275" cy="338554"/>
              </a:xfrm>
            </p:grpSpPr>
            <p:sp>
              <p:nvSpPr>
                <p:cNvPr id="139" name="TextBox 138">
                  <a:extLst>
                    <a:ext uri="{FF2B5EF4-FFF2-40B4-BE49-F238E27FC236}">
                      <a16:creationId xmlns:a16="http://schemas.microsoft.com/office/drawing/2014/main" id="{8F6C35E1-69FC-9447-7389-8836F9260651}"/>
                    </a:ext>
                  </a:extLst>
                </p:cNvPr>
                <p:cNvSpPr txBox="1"/>
                <p:nvPr/>
              </p:nvSpPr>
              <p:spPr bwMode="auto">
                <a:xfrm>
                  <a:off x="10446691" y="4955407"/>
                  <a:ext cx="723275" cy="338554"/>
                </a:xfrm>
                <a:prstGeom prst="rect">
                  <a:avLst/>
                </a:prstGeom>
                <a:noFill/>
                <a:ln w="9525">
                  <a:noFill/>
                  <a:miter lim="800000"/>
                  <a:headEnd/>
                  <a:tailEnd/>
                </a:ln>
                <a:effectLst/>
              </p:spPr>
              <p:txBody>
                <a:bodyPr wrap="none" rtlCol="0">
                  <a:spAutoFit/>
                </a:bodyPr>
                <a:lstStyle/>
                <a:p>
                  <a:pPr algn="l"/>
                  <a:r>
                    <a:rPr lang="en-US" sz="1600" dirty="0">
                      <a:solidFill>
                        <a:srgbClr val="FF0000"/>
                      </a:solidFill>
                      <a:latin typeface="Verdana" pitchFamily="34" charset="0"/>
                      <a:ea typeface="Verdana" pitchFamily="34" charset="0"/>
                      <a:cs typeface="Verdana" pitchFamily="34" charset="0"/>
                    </a:rPr>
                    <a:t>=90°</a:t>
                  </a:r>
                  <a:endParaRPr lang="en-US" sz="1600" dirty="0">
                    <a:solidFill>
                      <a:srgbClr val="FF0000"/>
                    </a:solidFill>
                    <a:latin typeface="GreekC" panose="00000400000000000000" pitchFamily="2" charset="0"/>
                    <a:ea typeface="Verdana" pitchFamily="34" charset="0"/>
                    <a:cs typeface="GreekC" panose="00000400000000000000" pitchFamily="2" charset="0"/>
                  </a:endParaRPr>
                </a:p>
              </p:txBody>
            </p:sp>
            <p:cxnSp>
              <p:nvCxnSpPr>
                <p:cNvPr id="172" name="Straight Connector 171">
                  <a:extLst>
                    <a:ext uri="{FF2B5EF4-FFF2-40B4-BE49-F238E27FC236}">
                      <a16:creationId xmlns:a16="http://schemas.microsoft.com/office/drawing/2014/main" id="{2E9BAC18-7107-FC1B-8F3D-62F9DFA236D3}"/>
                    </a:ext>
                  </a:extLst>
                </p:cNvPr>
                <p:cNvCxnSpPr/>
                <p:nvPr/>
              </p:nvCxnSpPr>
              <p:spPr>
                <a:xfrm flipH="1">
                  <a:off x="10559935" y="5045825"/>
                  <a:ext cx="119149" cy="1440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76" name="Group 175">
              <a:extLst>
                <a:ext uri="{FF2B5EF4-FFF2-40B4-BE49-F238E27FC236}">
                  <a16:creationId xmlns:a16="http://schemas.microsoft.com/office/drawing/2014/main" id="{7EAF182C-321D-3751-D7D7-4F9B6D12A764}"/>
                </a:ext>
              </a:extLst>
            </p:cNvPr>
            <p:cNvGrpSpPr/>
            <p:nvPr/>
          </p:nvGrpSpPr>
          <p:grpSpPr>
            <a:xfrm>
              <a:off x="8412524" y="3756237"/>
              <a:ext cx="1022294" cy="2897046"/>
              <a:chOff x="8441006" y="3870020"/>
              <a:chExt cx="1022294" cy="2897046"/>
            </a:xfrm>
          </p:grpSpPr>
          <p:grpSp>
            <p:nvGrpSpPr>
              <p:cNvPr id="79" name="Group 78">
                <a:extLst>
                  <a:ext uri="{FF2B5EF4-FFF2-40B4-BE49-F238E27FC236}">
                    <a16:creationId xmlns:a16="http://schemas.microsoft.com/office/drawing/2014/main" id="{651E10D4-8542-759C-A5F8-B0838F3AD592}"/>
                  </a:ext>
                </a:extLst>
              </p:cNvPr>
              <p:cNvGrpSpPr/>
              <p:nvPr/>
            </p:nvGrpSpPr>
            <p:grpSpPr>
              <a:xfrm rot="21420000">
                <a:off x="8441006" y="4195427"/>
                <a:ext cx="1022294" cy="1517317"/>
                <a:chOff x="2756902" y="658588"/>
                <a:chExt cx="1633447" cy="2424407"/>
              </a:xfrm>
            </p:grpSpPr>
            <p:sp>
              <p:nvSpPr>
                <p:cNvPr id="107" name="Oval 106">
                  <a:extLst>
                    <a:ext uri="{FF2B5EF4-FFF2-40B4-BE49-F238E27FC236}">
                      <a16:creationId xmlns:a16="http://schemas.microsoft.com/office/drawing/2014/main" id="{22C34E2A-653B-A800-7C5C-CDCB11ABF00F}"/>
                    </a:ext>
                  </a:extLst>
                </p:cNvPr>
                <p:cNvSpPr>
                  <a:spLocks noChangeAspect="1"/>
                </p:cNvSpPr>
                <p:nvPr/>
              </p:nvSpPr>
              <p:spPr>
                <a:xfrm>
                  <a:off x="3040167" y="2012181"/>
                  <a:ext cx="244909" cy="248432"/>
                </a:xfrm>
                <a:prstGeom prst="ellips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08" name="Oval 107">
                  <a:extLst>
                    <a:ext uri="{FF2B5EF4-FFF2-40B4-BE49-F238E27FC236}">
                      <a16:creationId xmlns:a16="http://schemas.microsoft.com/office/drawing/2014/main" id="{813D6A48-7C47-490F-9712-5711A25374FE}"/>
                    </a:ext>
                  </a:extLst>
                </p:cNvPr>
                <p:cNvSpPr/>
                <p:nvPr/>
              </p:nvSpPr>
              <p:spPr>
                <a:xfrm flipH="1">
                  <a:off x="3083570" y="2054260"/>
                  <a:ext cx="161809" cy="161225"/>
                </a:xfrm>
                <a:prstGeom prst="ellipse">
                  <a:avLst/>
                </a:prstGeom>
                <a:solidFill>
                  <a:schemeClr val="tx1"/>
                </a:solid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09" name="Trapezoid 108">
                  <a:extLst>
                    <a:ext uri="{FF2B5EF4-FFF2-40B4-BE49-F238E27FC236}">
                      <a16:creationId xmlns:a16="http://schemas.microsoft.com/office/drawing/2014/main" id="{C62D9429-2F7F-F487-9267-4B87B199420A}"/>
                    </a:ext>
                  </a:extLst>
                </p:cNvPr>
                <p:cNvSpPr/>
                <p:nvPr/>
              </p:nvSpPr>
              <p:spPr>
                <a:xfrm>
                  <a:off x="3934883" y="662940"/>
                  <a:ext cx="215918" cy="478349"/>
                </a:xfrm>
                <a:prstGeom prst="trapezoi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0" scaled="1"/>
                  <a:tileRect/>
                </a:gra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0" name="Trapezoid 109">
                  <a:extLst>
                    <a:ext uri="{FF2B5EF4-FFF2-40B4-BE49-F238E27FC236}">
                      <a16:creationId xmlns:a16="http://schemas.microsoft.com/office/drawing/2014/main" id="{BFDA96B5-2047-139C-FCC7-CA820FBE7B6A}"/>
                    </a:ext>
                  </a:extLst>
                </p:cNvPr>
                <p:cNvSpPr/>
                <p:nvPr/>
              </p:nvSpPr>
              <p:spPr>
                <a:xfrm>
                  <a:off x="2993517" y="662940"/>
                  <a:ext cx="215918" cy="478349"/>
                </a:xfrm>
                <a:prstGeom prst="trapezoid">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0" scaled="1"/>
                  <a:tileRect/>
                </a:gra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p:nvSpPr>
                <p:cNvPr id="111" name="Round Same Side Corner Rectangle 108">
                  <a:extLst>
                    <a:ext uri="{FF2B5EF4-FFF2-40B4-BE49-F238E27FC236}">
                      <a16:creationId xmlns:a16="http://schemas.microsoft.com/office/drawing/2014/main" id="{DC183F72-644A-3798-2DC4-D6BB50072592}"/>
                    </a:ext>
                  </a:extLst>
                </p:cNvPr>
                <p:cNvSpPr/>
                <p:nvPr/>
              </p:nvSpPr>
              <p:spPr>
                <a:xfrm rot="16200000">
                  <a:off x="2182795" y="1830237"/>
                  <a:ext cx="1579073" cy="169031"/>
                </a:xfrm>
                <a:prstGeom prst="round2SameRect">
                  <a:avLst/>
                </a:prstGeom>
                <a:solidFill>
                  <a:srgbClr val="00CC99"/>
                </a:solidFill>
                <a:ln>
                  <a:solidFill>
                    <a:srgbClr val="00C09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2" name="Rounded Rectangle 110">
                  <a:extLst>
                    <a:ext uri="{FF2B5EF4-FFF2-40B4-BE49-F238E27FC236}">
                      <a16:creationId xmlns:a16="http://schemas.microsoft.com/office/drawing/2014/main" id="{D279E9E3-900A-E8E3-9E39-34E196B66C6B}"/>
                    </a:ext>
                  </a:extLst>
                </p:cNvPr>
                <p:cNvSpPr/>
                <p:nvPr/>
              </p:nvSpPr>
              <p:spPr>
                <a:xfrm>
                  <a:off x="3013066" y="2372015"/>
                  <a:ext cx="1160103" cy="598077"/>
                </a:xfrm>
                <a:prstGeom prst="roundRect">
                  <a:avLst>
                    <a:gd name="adj" fmla="val 978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3" name="Rounded Rectangle 111">
                  <a:extLst>
                    <a:ext uri="{FF2B5EF4-FFF2-40B4-BE49-F238E27FC236}">
                      <a16:creationId xmlns:a16="http://schemas.microsoft.com/office/drawing/2014/main" id="{B63B3EB4-35A3-45A5-2337-8E0DB429A918}"/>
                    </a:ext>
                  </a:extLst>
                </p:cNvPr>
                <p:cNvSpPr/>
                <p:nvPr/>
              </p:nvSpPr>
              <p:spPr>
                <a:xfrm>
                  <a:off x="3100623" y="2497926"/>
                  <a:ext cx="561812" cy="246980"/>
                </a:xfrm>
                <a:prstGeom prst="roundRect">
                  <a:avLst>
                    <a:gd name="adj" fmla="val 882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4" name="Round Single Corner Rectangle 112">
                  <a:extLst>
                    <a:ext uri="{FF2B5EF4-FFF2-40B4-BE49-F238E27FC236}">
                      <a16:creationId xmlns:a16="http://schemas.microsoft.com/office/drawing/2014/main" id="{A020CABF-BCF4-B87B-F3F8-6D51445C3745}"/>
                    </a:ext>
                  </a:extLst>
                </p:cNvPr>
                <p:cNvSpPr/>
                <p:nvPr/>
              </p:nvSpPr>
              <p:spPr>
                <a:xfrm rot="16200000">
                  <a:off x="3387509" y="1631705"/>
                  <a:ext cx="1228725" cy="240107"/>
                </a:xfrm>
                <a:prstGeom prst="round1Rect">
                  <a:avLst/>
                </a:prstGeom>
                <a:solidFill>
                  <a:schemeClr val="bg1">
                    <a:lumMod val="75000"/>
                  </a:schemeClr>
                </a:solidFill>
                <a:ln>
                  <a:solidFill>
                    <a:schemeClr val="bg1">
                      <a:lumMod val="85000"/>
                    </a:schemeClr>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5" name="Round Single Corner Rectangle 113">
                  <a:extLst>
                    <a:ext uri="{FF2B5EF4-FFF2-40B4-BE49-F238E27FC236}">
                      <a16:creationId xmlns:a16="http://schemas.microsoft.com/office/drawing/2014/main" id="{84297488-9DF9-AA90-9CE1-B119BD57FE24}"/>
                    </a:ext>
                  </a:extLst>
                </p:cNvPr>
                <p:cNvSpPr/>
                <p:nvPr/>
              </p:nvSpPr>
              <p:spPr>
                <a:xfrm rot="16200000" flipV="1">
                  <a:off x="2552326" y="1630728"/>
                  <a:ext cx="1244197" cy="236364"/>
                </a:xfrm>
                <a:prstGeom prst="round1Rect">
                  <a:avLst/>
                </a:prstGeom>
                <a:solidFill>
                  <a:schemeClr val="bg1">
                    <a:lumMod val="75000"/>
                  </a:schemeClr>
                </a:solidFill>
                <a:ln>
                  <a:solidFill>
                    <a:schemeClr val="tx1">
                      <a:lumMod val="50000"/>
                      <a:lumOff val="50000"/>
                    </a:schemeClr>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6" name="Round Same Side Corner Rectangle 114">
                  <a:extLst>
                    <a:ext uri="{FF2B5EF4-FFF2-40B4-BE49-F238E27FC236}">
                      <a16:creationId xmlns:a16="http://schemas.microsoft.com/office/drawing/2014/main" id="{6976D6C3-1E22-A28E-8B98-31009F6A2BC5}"/>
                    </a:ext>
                  </a:extLst>
                </p:cNvPr>
                <p:cNvSpPr/>
                <p:nvPr/>
              </p:nvSpPr>
              <p:spPr>
                <a:xfrm rot="16200000" flipV="1">
                  <a:off x="3407963" y="1856684"/>
                  <a:ext cx="1593732" cy="138439"/>
                </a:xfrm>
                <a:prstGeom prst="round2SameRect">
                  <a:avLst>
                    <a:gd name="adj1" fmla="val 50000"/>
                    <a:gd name="adj2" fmla="val 0"/>
                  </a:avLst>
                </a:prstGeom>
                <a:solidFill>
                  <a:srgbClr val="00CC99"/>
                </a:solidFill>
                <a:ln>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7" name="Rounded Rectangle 115">
                  <a:extLst>
                    <a:ext uri="{FF2B5EF4-FFF2-40B4-BE49-F238E27FC236}">
                      <a16:creationId xmlns:a16="http://schemas.microsoft.com/office/drawing/2014/main" id="{F92E5894-2C54-FB61-5CBF-701DD3F1FB58}"/>
                    </a:ext>
                  </a:extLst>
                </p:cNvPr>
                <p:cNvSpPr/>
                <p:nvPr/>
              </p:nvSpPr>
              <p:spPr>
                <a:xfrm>
                  <a:off x="3310812" y="1076908"/>
                  <a:ext cx="566884" cy="1042575"/>
                </a:xfrm>
                <a:prstGeom prst="roundRect">
                  <a:avLst>
                    <a:gd name="adj" fmla="val 22849"/>
                  </a:avLst>
                </a:prstGeom>
                <a:solidFill>
                  <a:srgbClr val="EEEEEE"/>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8" name="Round Same Side Corner Rectangle 116">
                  <a:extLst>
                    <a:ext uri="{FF2B5EF4-FFF2-40B4-BE49-F238E27FC236}">
                      <a16:creationId xmlns:a16="http://schemas.microsoft.com/office/drawing/2014/main" id="{13C317EC-B0CB-AE7B-F933-0CE46D43D2D2}"/>
                    </a:ext>
                  </a:extLst>
                </p:cNvPr>
                <p:cNvSpPr/>
                <p:nvPr/>
              </p:nvSpPr>
              <p:spPr>
                <a:xfrm>
                  <a:off x="3285291" y="2228255"/>
                  <a:ext cx="608112" cy="145714"/>
                </a:xfrm>
                <a:prstGeom prst="round2Same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19" name="Round Same Side Corner Rectangle 117">
                  <a:extLst>
                    <a:ext uri="{FF2B5EF4-FFF2-40B4-BE49-F238E27FC236}">
                      <a16:creationId xmlns:a16="http://schemas.microsoft.com/office/drawing/2014/main" id="{AE1332C7-F85E-2BD6-BCD6-666FC536D70B}"/>
                    </a:ext>
                  </a:extLst>
                </p:cNvPr>
                <p:cNvSpPr/>
                <p:nvPr/>
              </p:nvSpPr>
              <p:spPr>
                <a:xfrm rot="5400000">
                  <a:off x="3790491" y="1476529"/>
                  <a:ext cx="803822" cy="108567"/>
                </a:xfrm>
                <a:prstGeom prst="round2SameRect">
                  <a:avLst/>
                </a:prstGeom>
                <a:gradFill flip="none" rotWithShape="1">
                  <a:gsLst>
                    <a:gs pos="0">
                      <a:srgbClr val="00CC99">
                        <a:shade val="30000"/>
                        <a:satMod val="115000"/>
                      </a:srgbClr>
                    </a:gs>
                    <a:gs pos="50000">
                      <a:srgbClr val="00CC99">
                        <a:shade val="67500"/>
                        <a:satMod val="115000"/>
                      </a:srgbClr>
                    </a:gs>
                    <a:gs pos="100000">
                      <a:srgbClr val="00CC99">
                        <a:shade val="100000"/>
                        <a:satMod val="115000"/>
                      </a:srgbClr>
                    </a:gs>
                  </a:gsLst>
                  <a:lin ang="2700000" scaled="1"/>
                  <a:tileRect/>
                </a:gradFill>
                <a:ln>
                  <a:solidFill>
                    <a:srgbClr val="00CC99"/>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20" name="Round Same Side Corner Rectangle 121">
                  <a:extLst>
                    <a:ext uri="{FF2B5EF4-FFF2-40B4-BE49-F238E27FC236}">
                      <a16:creationId xmlns:a16="http://schemas.microsoft.com/office/drawing/2014/main" id="{EE25AF4D-6011-07C4-4CD2-FEF60CE84815}"/>
                    </a:ext>
                  </a:extLst>
                </p:cNvPr>
                <p:cNvSpPr/>
                <p:nvPr/>
              </p:nvSpPr>
              <p:spPr>
                <a:xfrm rot="5400000">
                  <a:off x="3831876" y="1429654"/>
                  <a:ext cx="719336" cy="114406"/>
                </a:xfrm>
                <a:prstGeom prst="round2SameRect">
                  <a:avLst/>
                </a:prstGeom>
                <a:gradFill flip="none" rotWithShape="1">
                  <a:gsLst>
                    <a:gs pos="0">
                      <a:srgbClr val="00CC99">
                        <a:tint val="66000"/>
                        <a:satMod val="160000"/>
                      </a:srgbClr>
                    </a:gs>
                    <a:gs pos="50000">
                      <a:srgbClr val="00CC99">
                        <a:tint val="44500"/>
                        <a:satMod val="160000"/>
                      </a:srgbClr>
                    </a:gs>
                    <a:gs pos="100000">
                      <a:srgbClr val="00CC99">
                        <a:tint val="23500"/>
                        <a:satMod val="160000"/>
                      </a:srgbClr>
                    </a:gs>
                  </a:gsLst>
                  <a:lin ang="16200000" scaled="1"/>
                  <a:tileRect/>
                </a:gradFill>
                <a:ln>
                  <a:no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p:nvSpPr>
                <p:cNvPr id="121" name="Rectangle 120">
                  <a:extLst>
                    <a:ext uri="{FF2B5EF4-FFF2-40B4-BE49-F238E27FC236}">
                      <a16:creationId xmlns:a16="http://schemas.microsoft.com/office/drawing/2014/main" id="{42B6FBC5-4996-DF52-1A82-17403A77AFB4}"/>
                    </a:ext>
                  </a:extLst>
                </p:cNvPr>
                <p:cNvSpPr/>
                <p:nvPr/>
              </p:nvSpPr>
              <p:spPr>
                <a:xfrm>
                  <a:off x="3308753" y="1333447"/>
                  <a:ext cx="554514" cy="597223"/>
                </a:xfrm>
                <a:prstGeom prst="rect">
                  <a:avLst/>
                </a:prstGeom>
                <a:solidFill>
                  <a:schemeClr val="bg1">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22" name="Oval 121">
                  <a:extLst>
                    <a:ext uri="{FF2B5EF4-FFF2-40B4-BE49-F238E27FC236}">
                      <a16:creationId xmlns:a16="http://schemas.microsoft.com/office/drawing/2014/main" id="{42298BA6-74BC-97D2-49BE-E3E7FCB06486}"/>
                    </a:ext>
                  </a:extLst>
                </p:cNvPr>
                <p:cNvSpPr>
                  <a:spLocks noChangeAspect="1"/>
                </p:cNvSpPr>
                <p:nvPr/>
              </p:nvSpPr>
              <p:spPr>
                <a:xfrm>
                  <a:off x="3314604" y="1352534"/>
                  <a:ext cx="554514" cy="552072"/>
                </a:xfrm>
                <a:prstGeom prst="ellipse">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23" name="Round Same Side Corner Rectangle 124">
                  <a:extLst>
                    <a:ext uri="{FF2B5EF4-FFF2-40B4-BE49-F238E27FC236}">
                      <a16:creationId xmlns:a16="http://schemas.microsoft.com/office/drawing/2014/main" id="{282B9107-5500-AC6F-3101-A0B10D3BAE5B}"/>
                    </a:ext>
                  </a:extLst>
                </p:cNvPr>
                <p:cNvSpPr/>
                <p:nvPr/>
              </p:nvSpPr>
              <p:spPr>
                <a:xfrm>
                  <a:off x="3047497" y="658588"/>
                  <a:ext cx="1045237" cy="170996"/>
                </a:xfrm>
                <a:prstGeom prst="round2SameRect">
                  <a:avLst>
                    <a:gd name="adj1" fmla="val 16667"/>
                    <a:gd name="adj2" fmla="val 50000"/>
                  </a:avLst>
                </a:pr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24" name="Trapezoid 183">
                  <a:extLst>
                    <a:ext uri="{FF2B5EF4-FFF2-40B4-BE49-F238E27FC236}">
                      <a16:creationId xmlns:a16="http://schemas.microsoft.com/office/drawing/2014/main" id="{275177D6-6E10-1DD8-89A1-0667EA8B25EC}"/>
                    </a:ext>
                  </a:extLst>
                </p:cNvPr>
                <p:cNvSpPr>
                  <a:spLocks/>
                </p:cNvSpPr>
                <p:nvPr>
                  <p:custDataLst>
                    <p:tags r:id="rId10"/>
                  </p:custDataLst>
                </p:nvPr>
              </p:nvSpPr>
              <p:spPr bwMode="auto">
                <a:xfrm rot="10800000" flipH="1">
                  <a:off x="3056826" y="2959859"/>
                  <a:ext cx="1050377" cy="123136"/>
                </a:xfrm>
                <a:custGeom>
                  <a:avLst/>
                  <a:gdLst>
                    <a:gd name="T0" fmla="*/ 319075 w 638150"/>
                    <a:gd name="T1" fmla="*/ 0 h 118649"/>
                    <a:gd name="T2" fmla="*/ 14831 w 638150"/>
                    <a:gd name="T3" fmla="*/ 59325 h 118649"/>
                    <a:gd name="T4" fmla="*/ 319075 w 638150"/>
                    <a:gd name="T5" fmla="*/ 118649 h 118649"/>
                    <a:gd name="T6" fmla="*/ 623319 w 638150"/>
                    <a:gd name="T7" fmla="*/ 59325 h 118649"/>
                    <a:gd name="T8" fmla="*/ 17694720 60000 65536"/>
                    <a:gd name="T9" fmla="*/ 11796480 60000 65536"/>
                    <a:gd name="T10" fmla="*/ 5898240 60000 65536"/>
                    <a:gd name="T11" fmla="*/ 0 60000 65536"/>
                    <a:gd name="T12" fmla="*/ 19775 w 638150"/>
                    <a:gd name="T13" fmla="*/ 3677 h 118649"/>
                    <a:gd name="T14" fmla="*/ 618375 w 638150"/>
                    <a:gd name="T15" fmla="*/ 118649 h 118649"/>
                  </a:gdLst>
                  <a:ahLst/>
                  <a:cxnLst>
                    <a:cxn ang="T8">
                      <a:pos x="T0" y="T1"/>
                    </a:cxn>
                    <a:cxn ang="T9">
                      <a:pos x="T2" y="T3"/>
                    </a:cxn>
                    <a:cxn ang="T10">
                      <a:pos x="T4" y="T5"/>
                    </a:cxn>
                    <a:cxn ang="T11">
                      <a:pos x="T6" y="T7"/>
                    </a:cxn>
                  </a:cxnLst>
                  <a:rect l="T12" t="T13" r="T14" b="T15"/>
                  <a:pathLst>
                    <a:path w="638150" h="118649">
                      <a:moveTo>
                        <a:pt x="0" y="118649"/>
                      </a:moveTo>
                      <a:lnTo>
                        <a:pt x="29662" y="0"/>
                      </a:lnTo>
                      <a:lnTo>
                        <a:pt x="608488" y="0"/>
                      </a:lnTo>
                      <a:lnTo>
                        <a:pt x="638150" y="118649"/>
                      </a:lnTo>
                      <a:close/>
                    </a:path>
                  </a:pathLst>
                </a:custGeom>
                <a:solidFill>
                  <a:srgbClr val="7F7F7F"/>
                </a:solidFill>
                <a:ln w="6350" cap="flat" cmpd="sng" algn="ctr">
                  <a:solidFill>
                    <a:schemeClr val="tx1"/>
                  </a:solidFill>
                  <a:prstDash val="solid"/>
                  <a:round/>
                  <a:headEnd/>
                  <a:tailEnd/>
                </a:ln>
              </p:spPr>
              <p:txBody>
                <a:bodyPr anchor="ctr"/>
                <a:lstStyle/>
                <a:p>
                  <a:endParaRPr lang="en-US" sz="1600"/>
                </a:p>
              </p:txBody>
            </p:sp>
            <p:pic>
              <p:nvPicPr>
                <p:cNvPr id="125" name="Picture 3">
                  <a:extLst>
                    <a:ext uri="{FF2B5EF4-FFF2-40B4-BE49-F238E27FC236}">
                      <a16:creationId xmlns:a16="http://schemas.microsoft.com/office/drawing/2014/main" id="{67D12ED5-285C-1430-888A-FCCCF31BE6AC}"/>
                    </a:ext>
                  </a:extLst>
                </p:cNvPr>
                <p:cNvPicPr>
                  <a:picLocks noChangeAspect="1" noChangeArrowheads="1"/>
                </p:cNvPicPr>
                <p:nvPr/>
              </p:nvPicPr>
              <p:blipFill>
                <a:blip r:embed="rId12" cstate="print">
                  <a:clrChange>
                    <a:clrFrom>
                      <a:srgbClr val="880015"/>
                    </a:clrFrom>
                    <a:clrTo>
                      <a:srgbClr val="880015">
                        <a:alpha val="0"/>
                      </a:srgbClr>
                    </a:clrTo>
                  </a:clrChange>
                </a:blip>
                <a:srcRect/>
                <a:stretch>
                  <a:fillRect/>
                </a:stretch>
              </p:blipFill>
              <p:spPr bwMode="auto">
                <a:xfrm flipH="1">
                  <a:off x="2979006" y="2360786"/>
                  <a:ext cx="1186171" cy="611149"/>
                </a:xfrm>
                <a:prstGeom prst="rect">
                  <a:avLst/>
                </a:prstGeom>
                <a:noFill/>
                <a:ln w="9525">
                  <a:noFill/>
                  <a:miter lim="800000"/>
                  <a:headEnd/>
                  <a:tailEnd/>
                </a:ln>
              </p:spPr>
            </p:pic>
            <p:grpSp>
              <p:nvGrpSpPr>
                <p:cNvPr id="126" name="Group 306">
                  <a:extLst>
                    <a:ext uri="{FF2B5EF4-FFF2-40B4-BE49-F238E27FC236}">
                      <a16:creationId xmlns:a16="http://schemas.microsoft.com/office/drawing/2014/main" id="{2787C5D8-1936-8F8C-A2CC-598F4B0983E0}"/>
                    </a:ext>
                  </a:extLst>
                </p:cNvPr>
                <p:cNvGrpSpPr/>
                <p:nvPr/>
              </p:nvGrpSpPr>
              <p:grpSpPr>
                <a:xfrm flipH="1">
                  <a:off x="3440868" y="1479975"/>
                  <a:ext cx="305014" cy="302091"/>
                  <a:chOff x="1964703" y="2581360"/>
                  <a:chExt cx="503368" cy="500357"/>
                </a:xfrm>
              </p:grpSpPr>
              <p:sp>
                <p:nvSpPr>
                  <p:cNvPr id="136" name="Oval 135">
                    <a:extLst>
                      <a:ext uri="{FF2B5EF4-FFF2-40B4-BE49-F238E27FC236}">
                        <a16:creationId xmlns:a16="http://schemas.microsoft.com/office/drawing/2014/main" id="{2898028C-2194-47A1-3BAF-883255A89976}"/>
                      </a:ext>
                    </a:extLst>
                  </p:cNvPr>
                  <p:cNvSpPr/>
                  <p:nvPr/>
                </p:nvSpPr>
                <p:spPr>
                  <a:xfrm flipH="1">
                    <a:off x="1964703" y="2581360"/>
                    <a:ext cx="503368" cy="500357"/>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p>
                </p:txBody>
              </p:sp>
              <p:sp>
                <p:nvSpPr>
                  <p:cNvPr id="137" name="Oval 136">
                    <a:extLst>
                      <a:ext uri="{FF2B5EF4-FFF2-40B4-BE49-F238E27FC236}">
                        <a16:creationId xmlns:a16="http://schemas.microsoft.com/office/drawing/2014/main" id="{5363B75A-5633-2EF5-B25B-DF6DC605D87D}"/>
                      </a:ext>
                    </a:extLst>
                  </p:cNvPr>
                  <p:cNvSpPr/>
                  <p:nvPr/>
                </p:nvSpPr>
                <p:spPr>
                  <a:xfrm>
                    <a:off x="2087745" y="2702740"/>
                    <a:ext cx="250853" cy="242761"/>
                  </a:xfrm>
                  <a:prstGeom prst="ellipse">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38" name="Oval 137">
                    <a:extLst>
                      <a:ext uri="{FF2B5EF4-FFF2-40B4-BE49-F238E27FC236}">
                        <a16:creationId xmlns:a16="http://schemas.microsoft.com/office/drawing/2014/main" id="{C9AAC2D2-F261-434C-DF21-39B5A99D8EFD}"/>
                      </a:ext>
                    </a:extLst>
                  </p:cNvPr>
                  <p:cNvSpPr/>
                  <p:nvPr/>
                </p:nvSpPr>
                <p:spPr>
                  <a:xfrm>
                    <a:off x="2158745" y="2768256"/>
                    <a:ext cx="109728" cy="109728"/>
                  </a:xfrm>
                  <a:prstGeom prst="ellipse">
                    <a:avLst/>
                  </a:prstGeom>
                  <a:solidFill>
                    <a:schemeClr val="bg1">
                      <a:lumMod val="8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127" name="Rectangle 126">
                  <a:extLst>
                    <a:ext uri="{FF2B5EF4-FFF2-40B4-BE49-F238E27FC236}">
                      <a16:creationId xmlns:a16="http://schemas.microsoft.com/office/drawing/2014/main" id="{18D4CBCC-C6E8-93DB-6DBC-22AFFBF231B5}"/>
                    </a:ext>
                  </a:extLst>
                </p:cNvPr>
                <p:cNvSpPr/>
                <p:nvPr/>
              </p:nvSpPr>
              <p:spPr>
                <a:xfrm flipH="1">
                  <a:off x="3906269" y="2108001"/>
                  <a:ext cx="182213" cy="112368"/>
                </a:xfrm>
                <a:prstGeom prst="rect">
                  <a:avLst/>
                </a:prstGeom>
                <a:solidFill>
                  <a:schemeClr val="bg1"/>
                </a:solid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nvGrpSpPr>
                <p:cNvPr id="128" name="Group 302">
                  <a:extLst>
                    <a:ext uri="{FF2B5EF4-FFF2-40B4-BE49-F238E27FC236}">
                      <a16:creationId xmlns:a16="http://schemas.microsoft.com/office/drawing/2014/main" id="{6EBE3925-447D-9B5F-571B-26AF5E6DE7D5}"/>
                    </a:ext>
                  </a:extLst>
                </p:cNvPr>
                <p:cNvGrpSpPr/>
                <p:nvPr/>
              </p:nvGrpSpPr>
              <p:grpSpPr>
                <a:xfrm flipH="1">
                  <a:off x="2756902" y="2561546"/>
                  <a:ext cx="260863" cy="214966"/>
                  <a:chOff x="3276699" y="4335982"/>
                  <a:chExt cx="430505" cy="356050"/>
                </a:xfrm>
              </p:grpSpPr>
              <p:sp>
                <p:nvSpPr>
                  <p:cNvPr id="133" name="Rectangle 132">
                    <a:extLst>
                      <a:ext uri="{FF2B5EF4-FFF2-40B4-BE49-F238E27FC236}">
                        <a16:creationId xmlns:a16="http://schemas.microsoft.com/office/drawing/2014/main" id="{73C9660F-629C-9E4D-CA43-1321008D2084}"/>
                      </a:ext>
                    </a:extLst>
                  </p:cNvPr>
                  <p:cNvSpPr/>
                  <p:nvPr/>
                </p:nvSpPr>
                <p:spPr>
                  <a:xfrm flipH="1">
                    <a:off x="3276699" y="4396565"/>
                    <a:ext cx="372312" cy="246853"/>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0800000" scaled="1"/>
                    <a:tileRect/>
                  </a:gra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34" name="Rounded Rectangle 146">
                    <a:extLst>
                      <a:ext uri="{FF2B5EF4-FFF2-40B4-BE49-F238E27FC236}">
                        <a16:creationId xmlns:a16="http://schemas.microsoft.com/office/drawing/2014/main" id="{AF50AD81-6C3B-5A83-AF49-01A3BCD3AC39}"/>
                      </a:ext>
                    </a:extLst>
                  </p:cNvPr>
                  <p:cNvSpPr/>
                  <p:nvPr/>
                </p:nvSpPr>
                <p:spPr>
                  <a:xfrm flipH="1">
                    <a:off x="3568981" y="4376442"/>
                    <a:ext cx="138223" cy="298267"/>
                  </a:xfrm>
                  <a:prstGeom prst="roundRect">
                    <a:avLst/>
                  </a:prstGeom>
                  <a:solidFill>
                    <a:schemeClr val="tx1">
                      <a:lumMod val="95000"/>
                      <a:lumOff val="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35" name="Rounded Rectangle 147">
                    <a:extLst>
                      <a:ext uri="{FF2B5EF4-FFF2-40B4-BE49-F238E27FC236}">
                        <a16:creationId xmlns:a16="http://schemas.microsoft.com/office/drawing/2014/main" id="{FA1A8713-EA7D-8328-FDAE-CEA28FE652DB}"/>
                      </a:ext>
                    </a:extLst>
                  </p:cNvPr>
                  <p:cNvSpPr/>
                  <p:nvPr/>
                </p:nvSpPr>
                <p:spPr>
                  <a:xfrm flipH="1">
                    <a:off x="3357621" y="4335982"/>
                    <a:ext cx="178166" cy="356050"/>
                  </a:xfrm>
                  <a:prstGeom prst="roundRect">
                    <a:avLst/>
                  </a:prstGeom>
                  <a:solidFill>
                    <a:schemeClr val="tx1">
                      <a:lumMod val="95000"/>
                      <a:lumOff val="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
              <p:nvSpPr>
                <p:cNvPr id="129" name="Oval 128">
                  <a:extLst>
                    <a:ext uri="{FF2B5EF4-FFF2-40B4-BE49-F238E27FC236}">
                      <a16:creationId xmlns:a16="http://schemas.microsoft.com/office/drawing/2014/main" id="{2CC8489D-2F24-8F96-BF2F-710B4617A125}"/>
                    </a:ext>
                  </a:extLst>
                </p:cNvPr>
                <p:cNvSpPr/>
                <p:nvPr/>
              </p:nvSpPr>
              <p:spPr>
                <a:xfrm rot="285818">
                  <a:off x="4328521" y="2349441"/>
                  <a:ext cx="61828" cy="148034"/>
                </a:xfrm>
                <a:prstGeom prst="ellips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30" name="Freeform 103">
                  <a:extLst>
                    <a:ext uri="{FF2B5EF4-FFF2-40B4-BE49-F238E27FC236}">
                      <a16:creationId xmlns:a16="http://schemas.microsoft.com/office/drawing/2014/main" id="{A7C23912-B3A1-5C45-44E4-E39843DEC88E}"/>
                    </a:ext>
                  </a:extLst>
                </p:cNvPr>
                <p:cNvSpPr/>
                <p:nvPr/>
              </p:nvSpPr>
              <p:spPr>
                <a:xfrm>
                  <a:off x="4197211" y="2283667"/>
                  <a:ext cx="111316" cy="275010"/>
                </a:xfrm>
                <a:custGeom>
                  <a:avLst/>
                  <a:gdLst>
                    <a:gd name="connsiteX0" fmla="*/ 183560 w 183560"/>
                    <a:gd name="connsiteY0" fmla="*/ 10198 h 455501"/>
                    <a:gd name="connsiteX1" fmla="*/ 118974 w 183560"/>
                    <a:gd name="connsiteY1" fmla="*/ 0 h 455501"/>
                    <a:gd name="connsiteX2" fmla="*/ 78183 w 183560"/>
                    <a:gd name="connsiteY2" fmla="*/ 27194 h 455501"/>
                    <a:gd name="connsiteX3" fmla="*/ 37392 w 183560"/>
                    <a:gd name="connsiteY3" fmla="*/ 91780 h 455501"/>
                    <a:gd name="connsiteX4" fmla="*/ 10198 w 183560"/>
                    <a:gd name="connsiteY4" fmla="*/ 169963 h 455501"/>
                    <a:gd name="connsiteX5" fmla="*/ 0 w 183560"/>
                    <a:gd name="connsiteY5" fmla="*/ 241347 h 455501"/>
                    <a:gd name="connsiteX6" fmla="*/ 6798 w 183560"/>
                    <a:gd name="connsiteY6" fmla="*/ 305933 h 455501"/>
                    <a:gd name="connsiteX7" fmla="*/ 30593 w 183560"/>
                    <a:gd name="connsiteY7" fmla="*/ 390915 h 455501"/>
                    <a:gd name="connsiteX8" fmla="*/ 54388 w 183560"/>
                    <a:gd name="connsiteY8" fmla="*/ 435105 h 455501"/>
                    <a:gd name="connsiteX9" fmla="*/ 71384 w 183560"/>
                    <a:gd name="connsiteY9" fmla="*/ 452101 h 455501"/>
                    <a:gd name="connsiteX10" fmla="*/ 156366 w 183560"/>
                    <a:gd name="connsiteY10" fmla="*/ 455501 h 455501"/>
                    <a:gd name="connsiteX11" fmla="*/ 122373 w 183560"/>
                    <a:gd name="connsiteY11" fmla="*/ 411310 h 455501"/>
                    <a:gd name="connsiteX12" fmla="*/ 101978 w 183560"/>
                    <a:gd name="connsiteY12" fmla="*/ 326329 h 455501"/>
                    <a:gd name="connsiteX13" fmla="*/ 91780 w 183560"/>
                    <a:gd name="connsiteY13" fmla="*/ 251545 h 455501"/>
                    <a:gd name="connsiteX14" fmla="*/ 108776 w 183560"/>
                    <a:gd name="connsiteY14" fmla="*/ 152967 h 455501"/>
                    <a:gd name="connsiteX15" fmla="*/ 146168 w 183560"/>
                    <a:gd name="connsiteY15" fmla="*/ 71385 h 455501"/>
                    <a:gd name="connsiteX16" fmla="*/ 183560 w 183560"/>
                    <a:gd name="connsiteY16" fmla="*/ 10198 h 45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560" h="455501">
                      <a:moveTo>
                        <a:pt x="183560" y="10198"/>
                      </a:moveTo>
                      <a:lnTo>
                        <a:pt x="118974" y="0"/>
                      </a:lnTo>
                      <a:lnTo>
                        <a:pt x="78183" y="27194"/>
                      </a:lnTo>
                      <a:lnTo>
                        <a:pt x="37392" y="91780"/>
                      </a:lnTo>
                      <a:lnTo>
                        <a:pt x="10198" y="169963"/>
                      </a:lnTo>
                      <a:lnTo>
                        <a:pt x="0" y="241347"/>
                      </a:lnTo>
                      <a:lnTo>
                        <a:pt x="6798" y="305933"/>
                      </a:lnTo>
                      <a:lnTo>
                        <a:pt x="30593" y="390915"/>
                      </a:lnTo>
                      <a:lnTo>
                        <a:pt x="54388" y="435105"/>
                      </a:lnTo>
                      <a:lnTo>
                        <a:pt x="71384" y="452101"/>
                      </a:lnTo>
                      <a:lnTo>
                        <a:pt x="156366" y="455501"/>
                      </a:lnTo>
                      <a:lnTo>
                        <a:pt x="122373" y="411310"/>
                      </a:lnTo>
                      <a:lnTo>
                        <a:pt x="101978" y="326329"/>
                      </a:lnTo>
                      <a:lnTo>
                        <a:pt x="91780" y="251545"/>
                      </a:lnTo>
                      <a:lnTo>
                        <a:pt x="108776" y="152967"/>
                      </a:lnTo>
                      <a:lnTo>
                        <a:pt x="146168" y="71385"/>
                      </a:lnTo>
                      <a:lnTo>
                        <a:pt x="183560" y="10198"/>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31" name="Freeform 105">
                  <a:extLst>
                    <a:ext uri="{FF2B5EF4-FFF2-40B4-BE49-F238E27FC236}">
                      <a16:creationId xmlns:a16="http://schemas.microsoft.com/office/drawing/2014/main" id="{BE57076F-B1B5-FD37-F72C-A2F9CC8397A6}"/>
                    </a:ext>
                  </a:extLst>
                </p:cNvPr>
                <p:cNvSpPr/>
                <p:nvPr/>
              </p:nvSpPr>
              <p:spPr>
                <a:xfrm>
                  <a:off x="4094142" y="2328818"/>
                  <a:ext cx="148420" cy="158029"/>
                </a:xfrm>
                <a:custGeom>
                  <a:avLst/>
                  <a:gdLst>
                    <a:gd name="connsiteX0" fmla="*/ 67985 w 244747"/>
                    <a:gd name="connsiteY0" fmla="*/ 0 h 261743"/>
                    <a:gd name="connsiteX1" fmla="*/ 244747 w 244747"/>
                    <a:gd name="connsiteY1" fmla="*/ 40791 h 261743"/>
                    <a:gd name="connsiteX2" fmla="*/ 200556 w 244747"/>
                    <a:gd name="connsiteY2" fmla="*/ 261743 h 261743"/>
                    <a:gd name="connsiteX3" fmla="*/ 0 w 244747"/>
                    <a:gd name="connsiteY3" fmla="*/ 224351 h 261743"/>
                    <a:gd name="connsiteX4" fmla="*/ 6799 w 244747"/>
                    <a:gd name="connsiteY4" fmla="*/ 57787 h 261743"/>
                    <a:gd name="connsiteX5" fmla="*/ 67985 w 244747"/>
                    <a:gd name="connsiteY5" fmla="*/ 0 h 26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47" h="261743">
                      <a:moveTo>
                        <a:pt x="67985" y="0"/>
                      </a:moveTo>
                      <a:lnTo>
                        <a:pt x="244747" y="40791"/>
                      </a:lnTo>
                      <a:lnTo>
                        <a:pt x="200556" y="261743"/>
                      </a:lnTo>
                      <a:lnTo>
                        <a:pt x="0" y="224351"/>
                      </a:lnTo>
                      <a:lnTo>
                        <a:pt x="6799" y="57787"/>
                      </a:lnTo>
                      <a:lnTo>
                        <a:pt x="67985" y="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32" name="Oval 131">
                  <a:extLst>
                    <a:ext uri="{FF2B5EF4-FFF2-40B4-BE49-F238E27FC236}">
                      <a16:creationId xmlns:a16="http://schemas.microsoft.com/office/drawing/2014/main" id="{8AB16EAA-5E94-0721-02AF-BDE7F083EA8E}"/>
                    </a:ext>
                  </a:extLst>
                </p:cNvPr>
                <p:cNvSpPr/>
                <p:nvPr/>
              </p:nvSpPr>
              <p:spPr>
                <a:xfrm rot="285818" flipH="1">
                  <a:off x="4251973" y="2300449"/>
                  <a:ext cx="109536" cy="270905"/>
                </a:xfrm>
                <a:prstGeom prst="ellips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grpSp>
            <p:nvGrpSpPr>
              <p:cNvPr id="80" name="Group 79">
                <a:extLst>
                  <a:ext uri="{FF2B5EF4-FFF2-40B4-BE49-F238E27FC236}">
                    <a16:creationId xmlns:a16="http://schemas.microsoft.com/office/drawing/2014/main" id="{B09804A0-DFF0-CBA8-9A31-EDAE80D6AB2A}"/>
                  </a:ext>
                </a:extLst>
              </p:cNvPr>
              <p:cNvGrpSpPr/>
              <p:nvPr/>
            </p:nvGrpSpPr>
            <p:grpSpPr>
              <a:xfrm>
                <a:off x="8687923" y="5751641"/>
                <a:ext cx="651997" cy="179538"/>
                <a:chOff x="3072410" y="3114917"/>
                <a:chExt cx="1041777" cy="286871"/>
              </a:xfrm>
            </p:grpSpPr>
            <p:sp>
              <p:nvSpPr>
                <p:cNvPr id="100" name="Rectangle 186">
                  <a:extLst>
                    <a:ext uri="{FF2B5EF4-FFF2-40B4-BE49-F238E27FC236}">
                      <a16:creationId xmlns:a16="http://schemas.microsoft.com/office/drawing/2014/main" id="{494753FB-E7FB-960B-7326-2CA0111028BB}"/>
                    </a:ext>
                  </a:extLst>
                </p:cNvPr>
                <p:cNvSpPr>
                  <a:spLocks noChangeArrowheads="1"/>
                </p:cNvSpPr>
                <p:nvPr>
                  <p:custDataLst>
                    <p:tags r:id="rId3"/>
                  </p:custDataLst>
                </p:nvPr>
              </p:nvSpPr>
              <p:spPr bwMode="auto">
                <a:xfrm>
                  <a:off x="3918579" y="3114917"/>
                  <a:ext cx="96705" cy="182070"/>
                </a:xfrm>
                <a:prstGeom prst="rect">
                  <a:avLst/>
                </a:prstGeom>
                <a:solidFill>
                  <a:srgbClr val="D9D9D9"/>
                </a:solidFill>
                <a:ln w="6350" algn="ctr">
                  <a:solidFill>
                    <a:schemeClr val="tx1"/>
                  </a:solidFill>
                  <a:miter lim="800000"/>
                  <a:headEnd/>
                  <a:tailEnd/>
                </a:ln>
              </p:spPr>
              <p:txBody>
                <a:bodyPr anchor="ctr"/>
                <a:lstStyle/>
                <a:p>
                  <a:pPr>
                    <a:defRPr/>
                  </a:pPr>
                  <a:endParaRPr lang="en-US" sz="1600">
                    <a:solidFill>
                      <a:schemeClr val="lt1"/>
                    </a:solidFill>
                    <a:latin typeface="+mn-lt"/>
                    <a:cs typeface="+mn-cs"/>
                  </a:endParaRPr>
                </a:p>
              </p:txBody>
            </p:sp>
            <p:sp>
              <p:nvSpPr>
                <p:cNvPr id="101" name="Rectangle 190">
                  <a:extLst>
                    <a:ext uri="{FF2B5EF4-FFF2-40B4-BE49-F238E27FC236}">
                      <a16:creationId xmlns:a16="http://schemas.microsoft.com/office/drawing/2014/main" id="{D405B7DF-ED05-64B4-74EC-CC945DBACAC4}"/>
                    </a:ext>
                  </a:extLst>
                </p:cNvPr>
                <p:cNvSpPr>
                  <a:spLocks noChangeArrowheads="1"/>
                </p:cNvSpPr>
                <p:nvPr>
                  <p:custDataLst>
                    <p:tags r:id="rId4"/>
                  </p:custDataLst>
                </p:nvPr>
              </p:nvSpPr>
              <p:spPr bwMode="auto">
                <a:xfrm>
                  <a:off x="3694400" y="3130120"/>
                  <a:ext cx="98903" cy="182070"/>
                </a:xfrm>
                <a:prstGeom prst="rect">
                  <a:avLst/>
                </a:prstGeom>
                <a:solidFill>
                  <a:srgbClr val="D9D9D9"/>
                </a:solidFill>
                <a:ln w="6350" algn="ctr">
                  <a:solidFill>
                    <a:schemeClr val="tx1"/>
                  </a:solidFill>
                  <a:miter lim="800000"/>
                  <a:headEnd/>
                  <a:tailEnd/>
                </a:ln>
              </p:spPr>
              <p:txBody>
                <a:bodyPr anchor="ctr"/>
                <a:lstStyle/>
                <a:p>
                  <a:pPr>
                    <a:defRPr/>
                  </a:pPr>
                  <a:endParaRPr lang="en-US" sz="1600">
                    <a:solidFill>
                      <a:schemeClr val="lt1"/>
                    </a:solidFill>
                    <a:latin typeface="+mn-lt"/>
                    <a:cs typeface="+mn-cs"/>
                  </a:endParaRPr>
                </a:p>
              </p:txBody>
            </p:sp>
            <p:sp>
              <p:nvSpPr>
                <p:cNvPr id="102" name="Rectangle 191">
                  <a:extLst>
                    <a:ext uri="{FF2B5EF4-FFF2-40B4-BE49-F238E27FC236}">
                      <a16:creationId xmlns:a16="http://schemas.microsoft.com/office/drawing/2014/main" id="{831521A0-0D67-5991-DCE3-42AF115DE6F9}"/>
                    </a:ext>
                  </a:extLst>
                </p:cNvPr>
                <p:cNvSpPr>
                  <a:spLocks noChangeArrowheads="1"/>
                </p:cNvSpPr>
                <p:nvPr>
                  <p:custDataLst>
                    <p:tags r:id="rId5"/>
                  </p:custDataLst>
                </p:nvPr>
              </p:nvSpPr>
              <p:spPr bwMode="auto">
                <a:xfrm>
                  <a:off x="3615277" y="3164901"/>
                  <a:ext cx="259345" cy="78310"/>
                </a:xfrm>
                <a:prstGeom prst="rect">
                  <a:avLst/>
                </a:prstGeom>
                <a:solidFill>
                  <a:schemeClr val="tx1"/>
                </a:solidFill>
                <a:ln w="6350" algn="ctr">
                  <a:solidFill>
                    <a:schemeClr val="tx1"/>
                  </a:solidFill>
                  <a:miter lim="800000"/>
                  <a:headEnd/>
                  <a:tailEnd/>
                </a:ln>
              </p:spPr>
              <p:txBody>
                <a:bodyPr anchor="ctr"/>
                <a:lstStyle/>
                <a:p>
                  <a:pPr>
                    <a:defRPr/>
                  </a:pPr>
                  <a:endParaRPr lang="en-US" sz="1600">
                    <a:solidFill>
                      <a:schemeClr val="lt1"/>
                    </a:solidFill>
                    <a:latin typeface="+mn-lt"/>
                    <a:cs typeface="+mn-cs"/>
                  </a:endParaRPr>
                </a:p>
              </p:txBody>
            </p:sp>
            <p:sp>
              <p:nvSpPr>
                <p:cNvPr id="103" name="Rectangle 188">
                  <a:extLst>
                    <a:ext uri="{FF2B5EF4-FFF2-40B4-BE49-F238E27FC236}">
                      <a16:creationId xmlns:a16="http://schemas.microsoft.com/office/drawing/2014/main" id="{B42F581D-9D9D-4F08-D995-760A2C4A3DD7}"/>
                    </a:ext>
                  </a:extLst>
                </p:cNvPr>
                <p:cNvSpPr>
                  <a:spLocks noChangeArrowheads="1"/>
                </p:cNvSpPr>
                <p:nvPr>
                  <p:custDataLst>
                    <p:tags r:id="rId6"/>
                  </p:custDataLst>
                </p:nvPr>
              </p:nvSpPr>
              <p:spPr bwMode="auto">
                <a:xfrm>
                  <a:off x="3175709" y="3139450"/>
                  <a:ext cx="98903" cy="182070"/>
                </a:xfrm>
                <a:prstGeom prst="rect">
                  <a:avLst/>
                </a:prstGeom>
                <a:solidFill>
                  <a:srgbClr val="D9D9D9"/>
                </a:solidFill>
                <a:ln w="6350" algn="ctr">
                  <a:solidFill>
                    <a:schemeClr val="tx1"/>
                  </a:solidFill>
                  <a:miter lim="800000"/>
                  <a:headEnd/>
                  <a:tailEnd/>
                </a:ln>
              </p:spPr>
              <p:txBody>
                <a:bodyPr anchor="ctr"/>
                <a:lstStyle/>
                <a:p>
                  <a:pPr>
                    <a:defRPr/>
                  </a:pPr>
                  <a:endParaRPr lang="en-US" sz="1600">
                    <a:solidFill>
                      <a:schemeClr val="lt1"/>
                    </a:solidFill>
                    <a:latin typeface="+mn-lt"/>
                    <a:cs typeface="+mn-cs"/>
                  </a:endParaRPr>
                </a:p>
              </p:txBody>
            </p:sp>
            <p:sp>
              <p:nvSpPr>
                <p:cNvPr id="104" name="Rectangle 189">
                  <a:extLst>
                    <a:ext uri="{FF2B5EF4-FFF2-40B4-BE49-F238E27FC236}">
                      <a16:creationId xmlns:a16="http://schemas.microsoft.com/office/drawing/2014/main" id="{2A9344D3-D4AF-562F-E1B3-39080E13B949}"/>
                    </a:ext>
                  </a:extLst>
                </p:cNvPr>
                <p:cNvSpPr>
                  <a:spLocks noChangeArrowheads="1"/>
                </p:cNvSpPr>
                <p:nvPr>
                  <p:custDataLst>
                    <p:tags r:id="rId7"/>
                  </p:custDataLst>
                </p:nvPr>
              </p:nvSpPr>
              <p:spPr bwMode="auto">
                <a:xfrm>
                  <a:off x="3096586" y="3178147"/>
                  <a:ext cx="259345" cy="78310"/>
                </a:xfrm>
                <a:prstGeom prst="rect">
                  <a:avLst/>
                </a:prstGeom>
                <a:solidFill>
                  <a:schemeClr val="tx1"/>
                </a:solidFill>
                <a:ln w="6350" algn="ctr">
                  <a:solidFill>
                    <a:schemeClr val="tx1"/>
                  </a:solidFill>
                  <a:miter lim="800000"/>
                  <a:headEnd/>
                  <a:tailEnd/>
                </a:ln>
              </p:spPr>
              <p:txBody>
                <a:bodyPr anchor="ctr"/>
                <a:lstStyle/>
                <a:p>
                  <a:pPr>
                    <a:defRPr/>
                  </a:pPr>
                  <a:endParaRPr lang="en-US" sz="1600">
                    <a:solidFill>
                      <a:schemeClr val="lt1"/>
                    </a:solidFill>
                    <a:latin typeface="+mn-lt"/>
                    <a:cs typeface="+mn-cs"/>
                  </a:endParaRPr>
                </a:p>
              </p:txBody>
            </p:sp>
            <p:sp>
              <p:nvSpPr>
                <p:cNvPr id="105" name="Rectangle 187">
                  <a:extLst>
                    <a:ext uri="{FF2B5EF4-FFF2-40B4-BE49-F238E27FC236}">
                      <a16:creationId xmlns:a16="http://schemas.microsoft.com/office/drawing/2014/main" id="{AD66C1C4-6C80-114D-3186-ED96F467E1A9}"/>
                    </a:ext>
                  </a:extLst>
                </p:cNvPr>
                <p:cNvSpPr>
                  <a:spLocks noChangeArrowheads="1"/>
                </p:cNvSpPr>
                <p:nvPr>
                  <p:custDataLst>
                    <p:tags r:id="rId8"/>
                  </p:custDataLst>
                </p:nvPr>
              </p:nvSpPr>
              <p:spPr bwMode="auto">
                <a:xfrm>
                  <a:off x="3837259" y="3154071"/>
                  <a:ext cx="261543" cy="78310"/>
                </a:xfrm>
                <a:prstGeom prst="rect">
                  <a:avLst/>
                </a:prstGeom>
                <a:solidFill>
                  <a:schemeClr val="tx1"/>
                </a:solidFill>
                <a:ln w="6350" algn="ctr">
                  <a:solidFill>
                    <a:schemeClr val="tx1"/>
                  </a:solidFill>
                  <a:miter lim="800000"/>
                  <a:headEnd/>
                  <a:tailEnd/>
                </a:ln>
              </p:spPr>
              <p:txBody>
                <a:bodyPr anchor="ctr"/>
                <a:lstStyle/>
                <a:p>
                  <a:pPr>
                    <a:defRPr/>
                  </a:pPr>
                  <a:endParaRPr lang="en-US" sz="1600">
                    <a:solidFill>
                      <a:schemeClr val="lt1"/>
                    </a:solidFill>
                    <a:latin typeface="+mn-lt"/>
                    <a:cs typeface="+mn-cs"/>
                  </a:endParaRPr>
                </a:p>
              </p:txBody>
            </p:sp>
            <p:sp>
              <p:nvSpPr>
                <p:cNvPr id="106" name="Rectangle 181">
                  <a:extLst>
                    <a:ext uri="{FF2B5EF4-FFF2-40B4-BE49-F238E27FC236}">
                      <a16:creationId xmlns:a16="http://schemas.microsoft.com/office/drawing/2014/main" id="{B4926CCD-FC18-FA34-F452-DD4BA226B928}"/>
                    </a:ext>
                  </a:extLst>
                </p:cNvPr>
                <p:cNvSpPr>
                  <a:spLocks noChangeArrowheads="1"/>
                </p:cNvSpPr>
                <p:nvPr>
                  <p:custDataLst>
                    <p:tags r:id="rId9"/>
                  </p:custDataLst>
                </p:nvPr>
              </p:nvSpPr>
              <p:spPr bwMode="auto">
                <a:xfrm>
                  <a:off x="3072410" y="3270619"/>
                  <a:ext cx="1041777" cy="131169"/>
                </a:xfrm>
                <a:prstGeom prst="rect">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6200000" scaled="1"/>
                  <a:tileRect/>
                </a:gradFill>
                <a:ln w="6350" algn="ctr">
                  <a:solidFill>
                    <a:schemeClr val="tx1"/>
                  </a:solidFill>
                  <a:miter lim="800000"/>
                  <a:headEnd/>
                  <a:tailEnd/>
                </a:ln>
              </p:spPr>
              <p:txBody>
                <a:bodyPr anchor="ctr"/>
                <a:lstStyle/>
                <a:p>
                  <a:pPr>
                    <a:defRPr/>
                  </a:pPr>
                  <a:endParaRPr lang="en-US" sz="1600">
                    <a:solidFill>
                      <a:schemeClr val="lt1"/>
                    </a:solidFill>
                    <a:latin typeface="+mn-lt"/>
                    <a:cs typeface="+mn-cs"/>
                  </a:endParaRPr>
                </a:p>
              </p:txBody>
            </p:sp>
          </p:grpSp>
          <p:grpSp>
            <p:nvGrpSpPr>
              <p:cNvPr id="81" name="Group 80">
                <a:extLst>
                  <a:ext uri="{FF2B5EF4-FFF2-40B4-BE49-F238E27FC236}">
                    <a16:creationId xmlns:a16="http://schemas.microsoft.com/office/drawing/2014/main" id="{A7FAB692-CEA9-340A-3726-43FB0AD6FD83}"/>
                  </a:ext>
                </a:extLst>
              </p:cNvPr>
              <p:cNvGrpSpPr/>
              <p:nvPr/>
            </p:nvGrpSpPr>
            <p:grpSpPr>
              <a:xfrm rot="21410599">
                <a:off x="8654910" y="5713371"/>
                <a:ext cx="697389" cy="79642"/>
                <a:chOff x="3019662" y="3065056"/>
                <a:chExt cx="1114306" cy="127254"/>
              </a:xfrm>
            </p:grpSpPr>
            <p:sp>
              <p:nvSpPr>
                <p:cNvPr id="98" name="Rectangle 184">
                  <a:extLst>
                    <a:ext uri="{FF2B5EF4-FFF2-40B4-BE49-F238E27FC236}">
                      <a16:creationId xmlns:a16="http://schemas.microsoft.com/office/drawing/2014/main" id="{9A481EAB-BE4D-8A4C-DD4B-D2A30F644CBE}"/>
                    </a:ext>
                  </a:extLst>
                </p:cNvPr>
                <p:cNvSpPr>
                  <a:spLocks noChangeArrowheads="1"/>
                </p:cNvSpPr>
                <p:nvPr>
                  <p:custDataLst>
                    <p:tags r:id="rId1"/>
                  </p:custDataLst>
                </p:nvPr>
              </p:nvSpPr>
              <p:spPr bwMode="auto">
                <a:xfrm>
                  <a:off x="3019662" y="3065056"/>
                  <a:ext cx="1114306" cy="84183"/>
                </a:xfrm>
                <a:prstGeom prst="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6350" algn="ctr">
                  <a:solidFill>
                    <a:schemeClr val="tx1"/>
                  </a:solidFill>
                  <a:miter lim="800000"/>
                  <a:headEnd/>
                  <a:tailEnd/>
                </a:ln>
              </p:spPr>
              <p:txBody>
                <a:bodyPr anchor="ctr"/>
                <a:lstStyle/>
                <a:p>
                  <a:pPr>
                    <a:defRPr/>
                  </a:pPr>
                  <a:endParaRPr lang="en-US" sz="1600">
                    <a:solidFill>
                      <a:schemeClr val="lt1"/>
                    </a:solidFill>
                    <a:latin typeface="+mn-lt"/>
                    <a:cs typeface="+mn-cs"/>
                  </a:endParaRPr>
                </a:p>
              </p:txBody>
            </p:sp>
            <p:sp>
              <p:nvSpPr>
                <p:cNvPr id="99" name="AutoShape 247">
                  <a:extLst>
                    <a:ext uri="{FF2B5EF4-FFF2-40B4-BE49-F238E27FC236}">
                      <a16:creationId xmlns:a16="http://schemas.microsoft.com/office/drawing/2014/main" id="{E42BC4FC-66CF-CE08-6321-4A90AAC091C4}"/>
                    </a:ext>
                  </a:extLst>
                </p:cNvPr>
                <p:cNvSpPr>
                  <a:spLocks noChangeArrowheads="1"/>
                </p:cNvSpPr>
                <p:nvPr>
                  <p:custDataLst>
                    <p:tags r:id="rId2"/>
                  </p:custDataLst>
                </p:nvPr>
              </p:nvSpPr>
              <p:spPr bwMode="auto">
                <a:xfrm flipH="1">
                  <a:off x="3399889" y="3129662"/>
                  <a:ext cx="210993" cy="62648"/>
                </a:xfrm>
                <a:prstGeom prst="octagon">
                  <a:avLst>
                    <a:gd name="adj" fmla="val 29287"/>
                  </a:avLst>
                </a:prstGeom>
                <a:solidFill>
                  <a:schemeClr val="tx1"/>
                </a:solidFill>
                <a:ln w="3175">
                  <a:solidFill>
                    <a:schemeClr val="tx1"/>
                  </a:solidFill>
                  <a:miter lim="800000"/>
                  <a:headEnd/>
                  <a:tailEnd/>
                </a:ln>
                <a:effectLst/>
              </p:spPr>
              <p:txBody>
                <a:bodyPr wrap="none" anchor="ctr"/>
                <a:lstStyle/>
                <a:p>
                  <a:endParaRPr lang="en-US" sz="1600"/>
                </a:p>
              </p:txBody>
            </p:sp>
          </p:grpSp>
          <p:grpSp>
            <p:nvGrpSpPr>
              <p:cNvPr id="82" name="Group 81">
                <a:extLst>
                  <a:ext uri="{FF2B5EF4-FFF2-40B4-BE49-F238E27FC236}">
                    <a16:creationId xmlns:a16="http://schemas.microsoft.com/office/drawing/2014/main" id="{A397305C-087E-6FB0-0A30-E91161927F21}"/>
                  </a:ext>
                </a:extLst>
              </p:cNvPr>
              <p:cNvGrpSpPr/>
              <p:nvPr/>
            </p:nvGrpSpPr>
            <p:grpSpPr>
              <a:xfrm>
                <a:off x="8944846" y="5400500"/>
                <a:ext cx="109389" cy="1366566"/>
                <a:chOff x="6526214" y="3315855"/>
                <a:chExt cx="174785" cy="2183533"/>
              </a:xfrm>
            </p:grpSpPr>
            <p:grpSp>
              <p:nvGrpSpPr>
                <p:cNvPr id="90" name="Group 89">
                  <a:extLst>
                    <a:ext uri="{FF2B5EF4-FFF2-40B4-BE49-F238E27FC236}">
                      <a16:creationId xmlns:a16="http://schemas.microsoft.com/office/drawing/2014/main" id="{EF78D3D1-F949-1679-25B6-0D03CFAD20D4}"/>
                    </a:ext>
                  </a:extLst>
                </p:cNvPr>
                <p:cNvGrpSpPr>
                  <a:grpSpLocks noChangeAspect="1"/>
                </p:cNvGrpSpPr>
                <p:nvPr/>
              </p:nvGrpSpPr>
              <p:grpSpPr>
                <a:xfrm>
                  <a:off x="6526214" y="4813588"/>
                  <a:ext cx="174785" cy="685800"/>
                  <a:chOff x="1649413" y="5229225"/>
                  <a:chExt cx="207962" cy="815975"/>
                </a:xfrm>
              </p:grpSpPr>
              <p:sp>
                <p:nvSpPr>
                  <p:cNvPr id="92" name="Rectangle 91">
                    <a:extLst>
                      <a:ext uri="{FF2B5EF4-FFF2-40B4-BE49-F238E27FC236}">
                        <a16:creationId xmlns:a16="http://schemas.microsoft.com/office/drawing/2014/main" id="{0C1EA6FB-CA41-178D-992F-4DB9409F3537}"/>
                      </a:ext>
                    </a:extLst>
                  </p:cNvPr>
                  <p:cNvSpPr/>
                  <p:nvPr/>
                </p:nvSpPr>
                <p:spPr bwMode="auto">
                  <a:xfrm>
                    <a:off x="1706563" y="5305425"/>
                    <a:ext cx="95250" cy="112713"/>
                  </a:xfrm>
                  <a:prstGeom prst="rect">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54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93" name="Trapezoid 92">
                    <a:extLst>
                      <a:ext uri="{FF2B5EF4-FFF2-40B4-BE49-F238E27FC236}">
                        <a16:creationId xmlns:a16="http://schemas.microsoft.com/office/drawing/2014/main" id="{87FCF98E-FCBE-7EC7-F7A0-E3C66AC63FDB}"/>
                      </a:ext>
                    </a:extLst>
                  </p:cNvPr>
                  <p:cNvSpPr/>
                  <p:nvPr/>
                </p:nvSpPr>
                <p:spPr bwMode="auto">
                  <a:xfrm rot="10800000">
                    <a:off x="1649413" y="5449888"/>
                    <a:ext cx="207962" cy="434975"/>
                  </a:xfrm>
                  <a:prstGeom prst="trapezoid">
                    <a:avLst>
                      <a:gd name="adj" fmla="val 34823"/>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35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94" name="Round Same Side Corner Rectangle 206">
                    <a:extLst>
                      <a:ext uri="{FF2B5EF4-FFF2-40B4-BE49-F238E27FC236}">
                        <a16:creationId xmlns:a16="http://schemas.microsoft.com/office/drawing/2014/main" id="{E5BD62A6-462F-1779-1F1B-86DCA3404128}"/>
                      </a:ext>
                    </a:extLst>
                  </p:cNvPr>
                  <p:cNvSpPr/>
                  <p:nvPr/>
                </p:nvSpPr>
                <p:spPr bwMode="auto">
                  <a:xfrm>
                    <a:off x="1709738" y="5229225"/>
                    <a:ext cx="88900" cy="57150"/>
                  </a:xfrm>
                  <a:prstGeom prst="round2SameRect">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95" name="Chord 94">
                    <a:extLst>
                      <a:ext uri="{FF2B5EF4-FFF2-40B4-BE49-F238E27FC236}">
                        <a16:creationId xmlns:a16="http://schemas.microsoft.com/office/drawing/2014/main" id="{B8E848EC-9678-0D0C-FCBE-DAC15AE3C258}"/>
                      </a:ext>
                    </a:extLst>
                  </p:cNvPr>
                  <p:cNvSpPr/>
                  <p:nvPr/>
                </p:nvSpPr>
                <p:spPr bwMode="auto">
                  <a:xfrm>
                    <a:off x="1649413" y="5402263"/>
                    <a:ext cx="207962" cy="96837"/>
                  </a:xfrm>
                  <a:prstGeom prst="chord">
                    <a:avLst>
                      <a:gd name="adj1" fmla="val 10809699"/>
                      <a:gd name="adj2" fmla="val 21538066"/>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ln w="63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96" name="Rounded Rectangle 208">
                    <a:extLst>
                      <a:ext uri="{FF2B5EF4-FFF2-40B4-BE49-F238E27FC236}">
                        <a16:creationId xmlns:a16="http://schemas.microsoft.com/office/drawing/2014/main" id="{4556522D-26B1-8F6F-037C-F65FCBCA5C7B}"/>
                      </a:ext>
                    </a:extLst>
                  </p:cNvPr>
                  <p:cNvSpPr/>
                  <p:nvPr/>
                </p:nvSpPr>
                <p:spPr bwMode="auto">
                  <a:xfrm>
                    <a:off x="1695450" y="5284788"/>
                    <a:ext cx="117475" cy="23812"/>
                  </a:xfrm>
                  <a:prstGeom prst="roundRect">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sp>
                <p:nvSpPr>
                  <p:cNvPr id="97" name="Isosceles Triangle 96">
                    <a:extLst>
                      <a:ext uri="{FF2B5EF4-FFF2-40B4-BE49-F238E27FC236}">
                        <a16:creationId xmlns:a16="http://schemas.microsoft.com/office/drawing/2014/main" id="{3DEFEA58-CDDD-658B-5572-5C1D1CB4DAF1}"/>
                      </a:ext>
                    </a:extLst>
                  </p:cNvPr>
                  <p:cNvSpPr/>
                  <p:nvPr/>
                </p:nvSpPr>
                <p:spPr bwMode="auto">
                  <a:xfrm rot="10800000">
                    <a:off x="1720850" y="5884863"/>
                    <a:ext cx="63500" cy="160337"/>
                  </a:xfrm>
                  <a:prstGeom prst="triangle">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a:p>
                </p:txBody>
              </p:sp>
            </p:grpSp>
            <p:cxnSp>
              <p:nvCxnSpPr>
                <p:cNvPr id="91" name="Straight Connector 90">
                  <a:extLst>
                    <a:ext uri="{FF2B5EF4-FFF2-40B4-BE49-F238E27FC236}">
                      <a16:creationId xmlns:a16="http://schemas.microsoft.com/office/drawing/2014/main" id="{6A6B04B4-DAF3-CB37-A07F-5BB2BD1C2F6C}"/>
                    </a:ext>
                  </a:extLst>
                </p:cNvPr>
                <p:cNvCxnSpPr>
                  <a:cxnSpLocks/>
                </p:cNvCxnSpPr>
                <p:nvPr/>
              </p:nvCxnSpPr>
              <p:spPr>
                <a:xfrm>
                  <a:off x="6617268" y="3315855"/>
                  <a:ext cx="0" cy="1470763"/>
                </a:xfrm>
                <a:prstGeom prst="line">
                  <a:avLst/>
                </a:prstGeom>
                <a:ln w="3175">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61B00F2D-A21F-5FCC-B9E2-B26216CA245C}"/>
                  </a:ext>
                </a:extLst>
              </p:cNvPr>
              <p:cNvCxnSpPr>
                <a:cxnSpLocks/>
              </p:cNvCxnSpPr>
              <p:nvPr/>
            </p:nvCxnSpPr>
            <p:spPr>
              <a:xfrm>
                <a:off x="8918470" y="4023866"/>
                <a:ext cx="141428" cy="2022517"/>
              </a:xfrm>
              <a:prstGeom prst="line">
                <a:avLst/>
              </a:prstGeom>
              <a:ln w="6350">
                <a:solidFill>
                  <a:srgbClr val="0033CC"/>
                </a:solidFill>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15A8E4BF-1967-35CF-7A77-D931AB07BEFB}"/>
                  </a:ext>
                </a:extLst>
              </p:cNvPr>
              <p:cNvSpPr txBox="1"/>
              <p:nvPr/>
            </p:nvSpPr>
            <p:spPr bwMode="auto">
              <a:xfrm>
                <a:off x="8856668" y="3870020"/>
                <a:ext cx="460767" cy="338554"/>
              </a:xfrm>
              <a:prstGeom prst="rect">
                <a:avLst/>
              </a:prstGeom>
              <a:noFill/>
              <a:ln w="9525">
                <a:noFill/>
                <a:miter lim="800000"/>
                <a:headEnd/>
                <a:tailEnd/>
              </a:ln>
              <a:effectLst/>
            </p:spPr>
            <p:txBody>
              <a:bodyPr wrap="none" rtlCol="0">
                <a:spAutoFit/>
              </a:bodyPr>
              <a:lstStyle/>
              <a:p>
                <a:pPr algn="l"/>
                <a:r>
                  <a:rPr lang="en-US" sz="1600" dirty="0">
                    <a:solidFill>
                      <a:srgbClr val="0033CC"/>
                    </a:solidFill>
                    <a:latin typeface="Verdana" pitchFamily="34" charset="0"/>
                    <a:ea typeface="Verdana" pitchFamily="34" charset="0"/>
                    <a:cs typeface="Verdana" pitchFamily="34" charset="0"/>
                  </a:rPr>
                  <a:t>VA</a:t>
                </a:r>
              </a:p>
            </p:txBody>
          </p:sp>
        </p:grpSp>
      </p:grpSp>
      <p:grpSp>
        <p:nvGrpSpPr>
          <p:cNvPr id="5" name="Group 4">
            <a:extLst>
              <a:ext uri="{FF2B5EF4-FFF2-40B4-BE49-F238E27FC236}">
                <a16:creationId xmlns:a16="http://schemas.microsoft.com/office/drawing/2014/main" id="{2066B499-A4F8-11BC-9BCC-BF7044F73984}"/>
              </a:ext>
            </a:extLst>
          </p:cNvPr>
          <p:cNvGrpSpPr/>
          <p:nvPr/>
        </p:nvGrpSpPr>
        <p:grpSpPr>
          <a:xfrm>
            <a:off x="1116818" y="4027725"/>
            <a:ext cx="4500562" cy="2147887"/>
            <a:chOff x="2522538" y="1979613"/>
            <a:chExt cx="4500562" cy="2147887"/>
          </a:xfrm>
        </p:grpSpPr>
        <p:sp>
          <p:nvSpPr>
            <p:cNvPr id="6" name="Freeform 71">
              <a:extLst>
                <a:ext uri="{FF2B5EF4-FFF2-40B4-BE49-F238E27FC236}">
                  <a16:creationId xmlns:a16="http://schemas.microsoft.com/office/drawing/2014/main" id="{906D34EF-1DAD-714A-9BD4-ED632AEDAF07}"/>
                </a:ext>
              </a:extLst>
            </p:cNvPr>
            <p:cNvSpPr>
              <a:spLocks/>
            </p:cNvSpPr>
            <p:nvPr/>
          </p:nvSpPr>
          <p:spPr bwMode="auto">
            <a:xfrm>
              <a:off x="2978150" y="2538413"/>
              <a:ext cx="1284287" cy="754062"/>
            </a:xfrm>
            <a:custGeom>
              <a:avLst/>
              <a:gdLst/>
              <a:ahLst/>
              <a:cxnLst>
                <a:cxn ang="0">
                  <a:pos x="1615" y="0"/>
                </a:cxn>
                <a:cxn ang="0">
                  <a:pos x="1615" y="0"/>
                </a:cxn>
                <a:cxn ang="0">
                  <a:pos x="1615" y="0"/>
                </a:cxn>
                <a:cxn ang="0">
                  <a:pos x="1616" y="0"/>
                </a:cxn>
                <a:cxn ang="0">
                  <a:pos x="1616" y="0"/>
                </a:cxn>
                <a:cxn ang="0">
                  <a:pos x="1616" y="0"/>
                </a:cxn>
                <a:cxn ang="0">
                  <a:pos x="1617" y="0"/>
                </a:cxn>
                <a:cxn ang="0">
                  <a:pos x="1617" y="0"/>
                </a:cxn>
                <a:cxn ang="0">
                  <a:pos x="1619" y="0"/>
                </a:cxn>
                <a:cxn ang="0">
                  <a:pos x="1619" y="2"/>
                </a:cxn>
                <a:cxn ang="0">
                  <a:pos x="1619" y="2"/>
                </a:cxn>
                <a:cxn ang="0">
                  <a:pos x="1619" y="2"/>
                </a:cxn>
                <a:cxn ang="0">
                  <a:pos x="1619" y="3"/>
                </a:cxn>
                <a:cxn ang="0">
                  <a:pos x="1619" y="3"/>
                </a:cxn>
                <a:cxn ang="0">
                  <a:pos x="1619" y="3"/>
                </a:cxn>
                <a:cxn ang="0">
                  <a:pos x="1619" y="5"/>
                </a:cxn>
                <a:cxn ang="0">
                  <a:pos x="1619" y="5"/>
                </a:cxn>
                <a:cxn ang="0">
                  <a:pos x="1619" y="6"/>
                </a:cxn>
                <a:cxn ang="0">
                  <a:pos x="1619" y="6"/>
                </a:cxn>
                <a:cxn ang="0">
                  <a:pos x="1617" y="6"/>
                </a:cxn>
                <a:cxn ang="0">
                  <a:pos x="1617" y="6"/>
                </a:cxn>
                <a:cxn ang="0">
                  <a:pos x="4" y="949"/>
                </a:cxn>
                <a:cxn ang="0">
                  <a:pos x="4" y="949"/>
                </a:cxn>
                <a:cxn ang="0">
                  <a:pos x="4" y="949"/>
                </a:cxn>
                <a:cxn ang="0">
                  <a:pos x="4" y="949"/>
                </a:cxn>
                <a:cxn ang="0">
                  <a:pos x="3" y="950"/>
                </a:cxn>
                <a:cxn ang="0">
                  <a:pos x="3" y="949"/>
                </a:cxn>
                <a:cxn ang="0">
                  <a:pos x="3" y="949"/>
                </a:cxn>
                <a:cxn ang="0">
                  <a:pos x="1" y="949"/>
                </a:cxn>
                <a:cxn ang="0">
                  <a:pos x="1" y="949"/>
                </a:cxn>
                <a:cxn ang="0">
                  <a:pos x="0" y="949"/>
                </a:cxn>
                <a:cxn ang="0">
                  <a:pos x="0" y="949"/>
                </a:cxn>
                <a:cxn ang="0">
                  <a:pos x="0" y="948"/>
                </a:cxn>
                <a:cxn ang="0">
                  <a:pos x="0" y="948"/>
                </a:cxn>
                <a:cxn ang="0">
                  <a:pos x="0" y="948"/>
                </a:cxn>
                <a:cxn ang="0">
                  <a:pos x="0" y="946"/>
                </a:cxn>
                <a:cxn ang="0">
                  <a:pos x="0" y="946"/>
                </a:cxn>
                <a:cxn ang="0">
                  <a:pos x="0" y="945"/>
                </a:cxn>
                <a:cxn ang="0">
                  <a:pos x="0" y="945"/>
                </a:cxn>
                <a:cxn ang="0">
                  <a:pos x="1" y="945"/>
                </a:cxn>
                <a:cxn ang="0">
                  <a:pos x="1" y="943"/>
                </a:cxn>
                <a:cxn ang="0">
                  <a:pos x="1" y="943"/>
                </a:cxn>
                <a:cxn ang="0">
                  <a:pos x="1615" y="0"/>
                </a:cxn>
              </a:cxnLst>
              <a:rect l="0" t="0" r="r" b="b"/>
              <a:pathLst>
                <a:path w="1619" h="950">
                  <a:moveTo>
                    <a:pt x="1615" y="0"/>
                  </a:moveTo>
                  <a:lnTo>
                    <a:pt x="1615" y="0"/>
                  </a:lnTo>
                  <a:lnTo>
                    <a:pt x="1615" y="0"/>
                  </a:lnTo>
                  <a:lnTo>
                    <a:pt x="1616" y="0"/>
                  </a:lnTo>
                  <a:lnTo>
                    <a:pt x="1616" y="0"/>
                  </a:lnTo>
                  <a:lnTo>
                    <a:pt x="1616" y="0"/>
                  </a:lnTo>
                  <a:lnTo>
                    <a:pt x="1617" y="0"/>
                  </a:lnTo>
                  <a:lnTo>
                    <a:pt x="1617" y="0"/>
                  </a:lnTo>
                  <a:lnTo>
                    <a:pt x="1619" y="0"/>
                  </a:lnTo>
                  <a:lnTo>
                    <a:pt x="1619" y="2"/>
                  </a:lnTo>
                  <a:lnTo>
                    <a:pt x="1619" y="2"/>
                  </a:lnTo>
                  <a:lnTo>
                    <a:pt x="1619" y="2"/>
                  </a:lnTo>
                  <a:lnTo>
                    <a:pt x="1619" y="3"/>
                  </a:lnTo>
                  <a:lnTo>
                    <a:pt x="1619" y="3"/>
                  </a:lnTo>
                  <a:lnTo>
                    <a:pt x="1619" y="3"/>
                  </a:lnTo>
                  <a:lnTo>
                    <a:pt x="1619" y="5"/>
                  </a:lnTo>
                  <a:lnTo>
                    <a:pt x="1619" y="5"/>
                  </a:lnTo>
                  <a:lnTo>
                    <a:pt x="1619" y="6"/>
                  </a:lnTo>
                  <a:lnTo>
                    <a:pt x="1619" y="6"/>
                  </a:lnTo>
                  <a:lnTo>
                    <a:pt x="1617" y="6"/>
                  </a:lnTo>
                  <a:lnTo>
                    <a:pt x="1617" y="6"/>
                  </a:lnTo>
                  <a:lnTo>
                    <a:pt x="4" y="949"/>
                  </a:lnTo>
                  <a:lnTo>
                    <a:pt x="4" y="949"/>
                  </a:lnTo>
                  <a:lnTo>
                    <a:pt x="4" y="949"/>
                  </a:lnTo>
                  <a:lnTo>
                    <a:pt x="4" y="949"/>
                  </a:lnTo>
                  <a:lnTo>
                    <a:pt x="3" y="950"/>
                  </a:lnTo>
                  <a:lnTo>
                    <a:pt x="3" y="949"/>
                  </a:lnTo>
                  <a:lnTo>
                    <a:pt x="3" y="949"/>
                  </a:lnTo>
                  <a:lnTo>
                    <a:pt x="1" y="949"/>
                  </a:lnTo>
                  <a:lnTo>
                    <a:pt x="1" y="949"/>
                  </a:lnTo>
                  <a:lnTo>
                    <a:pt x="0" y="949"/>
                  </a:lnTo>
                  <a:lnTo>
                    <a:pt x="0" y="949"/>
                  </a:lnTo>
                  <a:lnTo>
                    <a:pt x="0" y="948"/>
                  </a:lnTo>
                  <a:lnTo>
                    <a:pt x="0" y="948"/>
                  </a:lnTo>
                  <a:lnTo>
                    <a:pt x="0" y="948"/>
                  </a:lnTo>
                  <a:lnTo>
                    <a:pt x="0" y="946"/>
                  </a:lnTo>
                  <a:lnTo>
                    <a:pt x="0" y="946"/>
                  </a:lnTo>
                  <a:lnTo>
                    <a:pt x="0" y="945"/>
                  </a:lnTo>
                  <a:lnTo>
                    <a:pt x="0" y="945"/>
                  </a:lnTo>
                  <a:lnTo>
                    <a:pt x="1" y="945"/>
                  </a:lnTo>
                  <a:lnTo>
                    <a:pt x="1" y="943"/>
                  </a:lnTo>
                  <a:lnTo>
                    <a:pt x="1" y="943"/>
                  </a:lnTo>
                  <a:lnTo>
                    <a:pt x="1615"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7" name="Freeform 12">
              <a:extLst>
                <a:ext uri="{FF2B5EF4-FFF2-40B4-BE49-F238E27FC236}">
                  <a16:creationId xmlns:a16="http://schemas.microsoft.com/office/drawing/2014/main" id="{E53B7A9E-9150-4FFB-6BCA-63B81E879925}"/>
                </a:ext>
              </a:extLst>
            </p:cNvPr>
            <p:cNvSpPr>
              <a:spLocks/>
            </p:cNvSpPr>
            <p:nvPr/>
          </p:nvSpPr>
          <p:spPr bwMode="auto">
            <a:xfrm>
              <a:off x="6757988" y="2995613"/>
              <a:ext cx="265112" cy="96837"/>
            </a:xfrm>
            <a:custGeom>
              <a:avLst/>
              <a:gdLst/>
              <a:ahLst/>
              <a:cxnLst>
                <a:cxn ang="0">
                  <a:pos x="331" y="115"/>
                </a:cxn>
                <a:cxn ang="0">
                  <a:pos x="331" y="115"/>
                </a:cxn>
                <a:cxn ang="0">
                  <a:pos x="331" y="115"/>
                </a:cxn>
                <a:cxn ang="0">
                  <a:pos x="332" y="115"/>
                </a:cxn>
                <a:cxn ang="0">
                  <a:pos x="332" y="115"/>
                </a:cxn>
                <a:cxn ang="0">
                  <a:pos x="334" y="116"/>
                </a:cxn>
                <a:cxn ang="0">
                  <a:pos x="334" y="116"/>
                </a:cxn>
                <a:cxn ang="0">
                  <a:pos x="334" y="118"/>
                </a:cxn>
                <a:cxn ang="0">
                  <a:pos x="334" y="118"/>
                </a:cxn>
                <a:cxn ang="0">
                  <a:pos x="334" y="118"/>
                </a:cxn>
                <a:cxn ang="0">
                  <a:pos x="334" y="119"/>
                </a:cxn>
                <a:cxn ang="0">
                  <a:pos x="334" y="119"/>
                </a:cxn>
                <a:cxn ang="0">
                  <a:pos x="332" y="119"/>
                </a:cxn>
                <a:cxn ang="0">
                  <a:pos x="332" y="121"/>
                </a:cxn>
                <a:cxn ang="0">
                  <a:pos x="332" y="121"/>
                </a:cxn>
                <a:cxn ang="0">
                  <a:pos x="331" y="121"/>
                </a:cxn>
                <a:cxn ang="0">
                  <a:pos x="331" y="121"/>
                </a:cxn>
                <a:cxn ang="0">
                  <a:pos x="331" y="121"/>
                </a:cxn>
                <a:cxn ang="0">
                  <a:pos x="329" y="121"/>
                </a:cxn>
                <a:cxn ang="0">
                  <a:pos x="329" y="121"/>
                </a:cxn>
                <a:cxn ang="0">
                  <a:pos x="329" y="121"/>
                </a:cxn>
                <a:cxn ang="0">
                  <a:pos x="1" y="5"/>
                </a:cxn>
                <a:cxn ang="0">
                  <a:pos x="1" y="5"/>
                </a:cxn>
                <a:cxn ang="0">
                  <a:pos x="1" y="5"/>
                </a:cxn>
                <a:cxn ang="0">
                  <a:pos x="0" y="5"/>
                </a:cxn>
                <a:cxn ang="0">
                  <a:pos x="0" y="5"/>
                </a:cxn>
                <a:cxn ang="0">
                  <a:pos x="0" y="4"/>
                </a:cxn>
                <a:cxn ang="0">
                  <a:pos x="0" y="4"/>
                </a:cxn>
                <a:cxn ang="0">
                  <a:pos x="0" y="4"/>
                </a:cxn>
                <a:cxn ang="0">
                  <a:pos x="0" y="2"/>
                </a:cxn>
                <a:cxn ang="0">
                  <a:pos x="0" y="2"/>
                </a:cxn>
                <a:cxn ang="0">
                  <a:pos x="0" y="1"/>
                </a:cxn>
                <a:cxn ang="0">
                  <a:pos x="0" y="1"/>
                </a:cxn>
                <a:cxn ang="0">
                  <a:pos x="0" y="1"/>
                </a:cxn>
                <a:cxn ang="0">
                  <a:pos x="0" y="0"/>
                </a:cxn>
                <a:cxn ang="0">
                  <a:pos x="1" y="0"/>
                </a:cxn>
                <a:cxn ang="0">
                  <a:pos x="1" y="0"/>
                </a:cxn>
                <a:cxn ang="0">
                  <a:pos x="1" y="0"/>
                </a:cxn>
                <a:cxn ang="0">
                  <a:pos x="3" y="0"/>
                </a:cxn>
                <a:cxn ang="0">
                  <a:pos x="3" y="0"/>
                </a:cxn>
                <a:cxn ang="0">
                  <a:pos x="4" y="0"/>
                </a:cxn>
                <a:cxn ang="0">
                  <a:pos x="4" y="0"/>
                </a:cxn>
                <a:cxn ang="0">
                  <a:pos x="331" y="115"/>
                </a:cxn>
              </a:cxnLst>
              <a:rect l="0" t="0" r="r" b="b"/>
              <a:pathLst>
                <a:path w="334" h="121">
                  <a:moveTo>
                    <a:pt x="331" y="115"/>
                  </a:moveTo>
                  <a:lnTo>
                    <a:pt x="331" y="115"/>
                  </a:lnTo>
                  <a:lnTo>
                    <a:pt x="331" y="115"/>
                  </a:lnTo>
                  <a:lnTo>
                    <a:pt x="332" y="115"/>
                  </a:lnTo>
                  <a:lnTo>
                    <a:pt x="332" y="115"/>
                  </a:lnTo>
                  <a:lnTo>
                    <a:pt x="334" y="116"/>
                  </a:lnTo>
                  <a:lnTo>
                    <a:pt x="334" y="116"/>
                  </a:lnTo>
                  <a:lnTo>
                    <a:pt x="334" y="118"/>
                  </a:lnTo>
                  <a:lnTo>
                    <a:pt x="334" y="118"/>
                  </a:lnTo>
                  <a:lnTo>
                    <a:pt x="334" y="118"/>
                  </a:lnTo>
                  <a:lnTo>
                    <a:pt x="334" y="119"/>
                  </a:lnTo>
                  <a:lnTo>
                    <a:pt x="334" y="119"/>
                  </a:lnTo>
                  <a:lnTo>
                    <a:pt x="332" y="119"/>
                  </a:lnTo>
                  <a:lnTo>
                    <a:pt x="332" y="121"/>
                  </a:lnTo>
                  <a:lnTo>
                    <a:pt x="332" y="121"/>
                  </a:lnTo>
                  <a:lnTo>
                    <a:pt x="331" y="121"/>
                  </a:lnTo>
                  <a:lnTo>
                    <a:pt x="331" y="121"/>
                  </a:lnTo>
                  <a:lnTo>
                    <a:pt x="331" y="121"/>
                  </a:lnTo>
                  <a:lnTo>
                    <a:pt x="329" y="121"/>
                  </a:lnTo>
                  <a:lnTo>
                    <a:pt x="329" y="121"/>
                  </a:lnTo>
                  <a:lnTo>
                    <a:pt x="329" y="121"/>
                  </a:lnTo>
                  <a:lnTo>
                    <a:pt x="1" y="5"/>
                  </a:lnTo>
                  <a:lnTo>
                    <a:pt x="1" y="5"/>
                  </a:lnTo>
                  <a:lnTo>
                    <a:pt x="1" y="5"/>
                  </a:lnTo>
                  <a:lnTo>
                    <a:pt x="0" y="5"/>
                  </a:lnTo>
                  <a:lnTo>
                    <a:pt x="0" y="5"/>
                  </a:lnTo>
                  <a:lnTo>
                    <a:pt x="0" y="4"/>
                  </a:lnTo>
                  <a:lnTo>
                    <a:pt x="0" y="4"/>
                  </a:lnTo>
                  <a:lnTo>
                    <a:pt x="0" y="4"/>
                  </a:lnTo>
                  <a:lnTo>
                    <a:pt x="0" y="2"/>
                  </a:lnTo>
                  <a:lnTo>
                    <a:pt x="0" y="2"/>
                  </a:lnTo>
                  <a:lnTo>
                    <a:pt x="0" y="1"/>
                  </a:lnTo>
                  <a:lnTo>
                    <a:pt x="0" y="1"/>
                  </a:lnTo>
                  <a:lnTo>
                    <a:pt x="0" y="1"/>
                  </a:lnTo>
                  <a:lnTo>
                    <a:pt x="0" y="0"/>
                  </a:lnTo>
                  <a:lnTo>
                    <a:pt x="1" y="0"/>
                  </a:lnTo>
                  <a:lnTo>
                    <a:pt x="1" y="0"/>
                  </a:lnTo>
                  <a:lnTo>
                    <a:pt x="1" y="0"/>
                  </a:lnTo>
                  <a:lnTo>
                    <a:pt x="3" y="0"/>
                  </a:lnTo>
                  <a:lnTo>
                    <a:pt x="3" y="0"/>
                  </a:lnTo>
                  <a:lnTo>
                    <a:pt x="4" y="0"/>
                  </a:lnTo>
                  <a:lnTo>
                    <a:pt x="4" y="0"/>
                  </a:lnTo>
                  <a:lnTo>
                    <a:pt x="331" y="115"/>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8" name="Freeform 13">
              <a:extLst>
                <a:ext uri="{FF2B5EF4-FFF2-40B4-BE49-F238E27FC236}">
                  <a16:creationId xmlns:a16="http://schemas.microsoft.com/office/drawing/2014/main" id="{29CB8699-0853-B14D-66C2-FDBDFFB7344D}"/>
                </a:ext>
              </a:extLst>
            </p:cNvPr>
            <p:cNvSpPr>
              <a:spLocks/>
            </p:cNvSpPr>
            <p:nvPr/>
          </p:nvSpPr>
          <p:spPr bwMode="auto">
            <a:xfrm>
              <a:off x="6757988" y="2995613"/>
              <a:ext cx="265112" cy="96837"/>
            </a:xfrm>
            <a:custGeom>
              <a:avLst/>
              <a:gdLst/>
              <a:ahLst/>
              <a:cxnLst>
                <a:cxn ang="0">
                  <a:pos x="331" y="115"/>
                </a:cxn>
                <a:cxn ang="0">
                  <a:pos x="331" y="115"/>
                </a:cxn>
                <a:cxn ang="0">
                  <a:pos x="331" y="115"/>
                </a:cxn>
                <a:cxn ang="0">
                  <a:pos x="332" y="115"/>
                </a:cxn>
                <a:cxn ang="0">
                  <a:pos x="332" y="115"/>
                </a:cxn>
                <a:cxn ang="0">
                  <a:pos x="334" y="116"/>
                </a:cxn>
                <a:cxn ang="0">
                  <a:pos x="334" y="116"/>
                </a:cxn>
                <a:cxn ang="0">
                  <a:pos x="334" y="118"/>
                </a:cxn>
                <a:cxn ang="0">
                  <a:pos x="334" y="118"/>
                </a:cxn>
                <a:cxn ang="0">
                  <a:pos x="334" y="118"/>
                </a:cxn>
                <a:cxn ang="0">
                  <a:pos x="334" y="119"/>
                </a:cxn>
                <a:cxn ang="0">
                  <a:pos x="334" y="119"/>
                </a:cxn>
                <a:cxn ang="0">
                  <a:pos x="332" y="119"/>
                </a:cxn>
                <a:cxn ang="0">
                  <a:pos x="332" y="121"/>
                </a:cxn>
                <a:cxn ang="0">
                  <a:pos x="332" y="121"/>
                </a:cxn>
                <a:cxn ang="0">
                  <a:pos x="331" y="121"/>
                </a:cxn>
                <a:cxn ang="0">
                  <a:pos x="331" y="121"/>
                </a:cxn>
                <a:cxn ang="0">
                  <a:pos x="331" y="121"/>
                </a:cxn>
                <a:cxn ang="0">
                  <a:pos x="329" y="121"/>
                </a:cxn>
                <a:cxn ang="0">
                  <a:pos x="329" y="121"/>
                </a:cxn>
                <a:cxn ang="0">
                  <a:pos x="329" y="121"/>
                </a:cxn>
                <a:cxn ang="0">
                  <a:pos x="1" y="5"/>
                </a:cxn>
                <a:cxn ang="0">
                  <a:pos x="1" y="5"/>
                </a:cxn>
                <a:cxn ang="0">
                  <a:pos x="1" y="5"/>
                </a:cxn>
                <a:cxn ang="0">
                  <a:pos x="0" y="5"/>
                </a:cxn>
                <a:cxn ang="0">
                  <a:pos x="0" y="5"/>
                </a:cxn>
                <a:cxn ang="0">
                  <a:pos x="0" y="4"/>
                </a:cxn>
                <a:cxn ang="0">
                  <a:pos x="0" y="4"/>
                </a:cxn>
                <a:cxn ang="0">
                  <a:pos x="0" y="4"/>
                </a:cxn>
                <a:cxn ang="0">
                  <a:pos x="0" y="2"/>
                </a:cxn>
                <a:cxn ang="0">
                  <a:pos x="0" y="2"/>
                </a:cxn>
                <a:cxn ang="0">
                  <a:pos x="0" y="1"/>
                </a:cxn>
                <a:cxn ang="0">
                  <a:pos x="0" y="1"/>
                </a:cxn>
                <a:cxn ang="0">
                  <a:pos x="0" y="1"/>
                </a:cxn>
                <a:cxn ang="0">
                  <a:pos x="0" y="0"/>
                </a:cxn>
                <a:cxn ang="0">
                  <a:pos x="1" y="0"/>
                </a:cxn>
                <a:cxn ang="0">
                  <a:pos x="1" y="0"/>
                </a:cxn>
                <a:cxn ang="0">
                  <a:pos x="1" y="0"/>
                </a:cxn>
                <a:cxn ang="0">
                  <a:pos x="3" y="0"/>
                </a:cxn>
                <a:cxn ang="0">
                  <a:pos x="3" y="0"/>
                </a:cxn>
                <a:cxn ang="0">
                  <a:pos x="4" y="0"/>
                </a:cxn>
                <a:cxn ang="0">
                  <a:pos x="4" y="0"/>
                </a:cxn>
                <a:cxn ang="0">
                  <a:pos x="331" y="115"/>
                </a:cxn>
              </a:cxnLst>
              <a:rect l="0" t="0" r="r" b="b"/>
              <a:pathLst>
                <a:path w="334" h="121">
                  <a:moveTo>
                    <a:pt x="331" y="115"/>
                  </a:moveTo>
                  <a:lnTo>
                    <a:pt x="331" y="115"/>
                  </a:lnTo>
                  <a:lnTo>
                    <a:pt x="331" y="115"/>
                  </a:lnTo>
                  <a:lnTo>
                    <a:pt x="332" y="115"/>
                  </a:lnTo>
                  <a:lnTo>
                    <a:pt x="332" y="115"/>
                  </a:lnTo>
                  <a:lnTo>
                    <a:pt x="334" y="116"/>
                  </a:lnTo>
                  <a:lnTo>
                    <a:pt x="334" y="116"/>
                  </a:lnTo>
                  <a:lnTo>
                    <a:pt x="334" y="118"/>
                  </a:lnTo>
                  <a:lnTo>
                    <a:pt x="334" y="118"/>
                  </a:lnTo>
                  <a:lnTo>
                    <a:pt x="334" y="118"/>
                  </a:lnTo>
                  <a:lnTo>
                    <a:pt x="334" y="119"/>
                  </a:lnTo>
                  <a:lnTo>
                    <a:pt x="334" y="119"/>
                  </a:lnTo>
                  <a:lnTo>
                    <a:pt x="332" y="119"/>
                  </a:lnTo>
                  <a:lnTo>
                    <a:pt x="332" y="121"/>
                  </a:lnTo>
                  <a:lnTo>
                    <a:pt x="332" y="121"/>
                  </a:lnTo>
                  <a:lnTo>
                    <a:pt x="331" y="121"/>
                  </a:lnTo>
                  <a:lnTo>
                    <a:pt x="331" y="121"/>
                  </a:lnTo>
                  <a:lnTo>
                    <a:pt x="331" y="121"/>
                  </a:lnTo>
                  <a:lnTo>
                    <a:pt x="329" y="121"/>
                  </a:lnTo>
                  <a:lnTo>
                    <a:pt x="329" y="121"/>
                  </a:lnTo>
                  <a:lnTo>
                    <a:pt x="329" y="121"/>
                  </a:lnTo>
                  <a:lnTo>
                    <a:pt x="1" y="5"/>
                  </a:lnTo>
                  <a:lnTo>
                    <a:pt x="1" y="5"/>
                  </a:lnTo>
                  <a:lnTo>
                    <a:pt x="1" y="5"/>
                  </a:lnTo>
                  <a:lnTo>
                    <a:pt x="0" y="5"/>
                  </a:lnTo>
                  <a:lnTo>
                    <a:pt x="0" y="5"/>
                  </a:lnTo>
                  <a:lnTo>
                    <a:pt x="0" y="4"/>
                  </a:lnTo>
                  <a:lnTo>
                    <a:pt x="0" y="4"/>
                  </a:lnTo>
                  <a:lnTo>
                    <a:pt x="0" y="4"/>
                  </a:lnTo>
                  <a:lnTo>
                    <a:pt x="0" y="2"/>
                  </a:lnTo>
                  <a:lnTo>
                    <a:pt x="0" y="2"/>
                  </a:lnTo>
                  <a:lnTo>
                    <a:pt x="0" y="1"/>
                  </a:lnTo>
                  <a:lnTo>
                    <a:pt x="0" y="1"/>
                  </a:lnTo>
                  <a:lnTo>
                    <a:pt x="0" y="1"/>
                  </a:lnTo>
                  <a:lnTo>
                    <a:pt x="0" y="0"/>
                  </a:lnTo>
                  <a:lnTo>
                    <a:pt x="1" y="0"/>
                  </a:lnTo>
                  <a:lnTo>
                    <a:pt x="1" y="0"/>
                  </a:lnTo>
                  <a:lnTo>
                    <a:pt x="1" y="0"/>
                  </a:lnTo>
                  <a:lnTo>
                    <a:pt x="3" y="0"/>
                  </a:lnTo>
                  <a:lnTo>
                    <a:pt x="3" y="0"/>
                  </a:lnTo>
                  <a:lnTo>
                    <a:pt x="4" y="0"/>
                  </a:lnTo>
                  <a:lnTo>
                    <a:pt x="4" y="0"/>
                  </a:lnTo>
                  <a:lnTo>
                    <a:pt x="331" y="115"/>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9" name="Freeform 14">
              <a:extLst>
                <a:ext uri="{FF2B5EF4-FFF2-40B4-BE49-F238E27FC236}">
                  <a16:creationId xmlns:a16="http://schemas.microsoft.com/office/drawing/2014/main" id="{F76ABDEA-050C-9CCF-4F1D-B742E86AC650}"/>
                </a:ext>
              </a:extLst>
            </p:cNvPr>
            <p:cNvSpPr>
              <a:spLocks/>
            </p:cNvSpPr>
            <p:nvPr/>
          </p:nvSpPr>
          <p:spPr bwMode="auto">
            <a:xfrm>
              <a:off x="6492875" y="2919413"/>
              <a:ext cx="269875" cy="80962"/>
            </a:xfrm>
            <a:custGeom>
              <a:avLst/>
              <a:gdLst/>
              <a:ahLst/>
              <a:cxnLst>
                <a:cxn ang="0">
                  <a:pos x="338" y="98"/>
                </a:cxn>
                <a:cxn ang="0">
                  <a:pos x="338" y="98"/>
                </a:cxn>
                <a:cxn ang="0">
                  <a:pos x="338" y="98"/>
                </a:cxn>
                <a:cxn ang="0">
                  <a:pos x="338" y="98"/>
                </a:cxn>
                <a:cxn ang="0">
                  <a:pos x="338" y="99"/>
                </a:cxn>
                <a:cxn ang="0">
                  <a:pos x="339" y="99"/>
                </a:cxn>
                <a:cxn ang="0">
                  <a:pos x="339" y="99"/>
                </a:cxn>
                <a:cxn ang="0">
                  <a:pos x="339" y="99"/>
                </a:cxn>
                <a:cxn ang="0">
                  <a:pos x="339" y="100"/>
                </a:cxn>
                <a:cxn ang="0">
                  <a:pos x="339" y="100"/>
                </a:cxn>
                <a:cxn ang="0">
                  <a:pos x="339" y="102"/>
                </a:cxn>
                <a:cxn ang="0">
                  <a:pos x="339" y="102"/>
                </a:cxn>
                <a:cxn ang="0">
                  <a:pos x="339" y="102"/>
                </a:cxn>
                <a:cxn ang="0">
                  <a:pos x="338" y="103"/>
                </a:cxn>
                <a:cxn ang="0">
                  <a:pos x="338" y="103"/>
                </a:cxn>
                <a:cxn ang="0">
                  <a:pos x="338" y="103"/>
                </a:cxn>
                <a:cxn ang="0">
                  <a:pos x="337" y="103"/>
                </a:cxn>
                <a:cxn ang="0">
                  <a:pos x="337" y="103"/>
                </a:cxn>
                <a:cxn ang="0">
                  <a:pos x="335" y="103"/>
                </a:cxn>
                <a:cxn ang="0">
                  <a:pos x="335" y="103"/>
                </a:cxn>
                <a:cxn ang="0">
                  <a:pos x="335" y="103"/>
                </a:cxn>
                <a:cxn ang="0">
                  <a:pos x="1" y="6"/>
                </a:cxn>
                <a:cxn ang="0">
                  <a:pos x="1" y="6"/>
                </a:cxn>
                <a:cxn ang="0">
                  <a:pos x="1" y="6"/>
                </a:cxn>
                <a:cxn ang="0">
                  <a:pos x="0" y="6"/>
                </a:cxn>
                <a:cxn ang="0">
                  <a:pos x="0" y="6"/>
                </a:cxn>
                <a:cxn ang="0">
                  <a:pos x="0" y="6"/>
                </a:cxn>
                <a:cxn ang="0">
                  <a:pos x="0" y="4"/>
                </a:cxn>
                <a:cxn ang="0">
                  <a:pos x="0" y="4"/>
                </a:cxn>
                <a:cxn ang="0">
                  <a:pos x="0" y="3"/>
                </a:cxn>
                <a:cxn ang="0">
                  <a:pos x="0" y="3"/>
                </a:cxn>
                <a:cxn ang="0">
                  <a:pos x="0" y="3"/>
                </a:cxn>
                <a:cxn ang="0">
                  <a:pos x="0" y="2"/>
                </a:cxn>
                <a:cxn ang="0">
                  <a:pos x="0" y="2"/>
                </a:cxn>
                <a:cxn ang="0">
                  <a:pos x="0" y="2"/>
                </a:cxn>
                <a:cxn ang="0">
                  <a:pos x="0" y="2"/>
                </a:cxn>
                <a:cxn ang="0">
                  <a:pos x="1" y="0"/>
                </a:cxn>
                <a:cxn ang="0">
                  <a:pos x="1" y="0"/>
                </a:cxn>
                <a:cxn ang="0">
                  <a:pos x="3" y="0"/>
                </a:cxn>
                <a:cxn ang="0">
                  <a:pos x="3" y="0"/>
                </a:cxn>
                <a:cxn ang="0">
                  <a:pos x="3" y="0"/>
                </a:cxn>
                <a:cxn ang="0">
                  <a:pos x="3" y="0"/>
                </a:cxn>
                <a:cxn ang="0">
                  <a:pos x="338" y="98"/>
                </a:cxn>
              </a:cxnLst>
              <a:rect l="0" t="0" r="r" b="b"/>
              <a:pathLst>
                <a:path w="339" h="103">
                  <a:moveTo>
                    <a:pt x="338" y="98"/>
                  </a:moveTo>
                  <a:lnTo>
                    <a:pt x="338" y="98"/>
                  </a:lnTo>
                  <a:lnTo>
                    <a:pt x="338" y="98"/>
                  </a:lnTo>
                  <a:lnTo>
                    <a:pt x="338" y="98"/>
                  </a:lnTo>
                  <a:lnTo>
                    <a:pt x="338" y="99"/>
                  </a:lnTo>
                  <a:lnTo>
                    <a:pt x="339" y="99"/>
                  </a:lnTo>
                  <a:lnTo>
                    <a:pt x="339" y="99"/>
                  </a:lnTo>
                  <a:lnTo>
                    <a:pt x="339" y="99"/>
                  </a:lnTo>
                  <a:lnTo>
                    <a:pt x="339" y="100"/>
                  </a:lnTo>
                  <a:lnTo>
                    <a:pt x="339" y="100"/>
                  </a:lnTo>
                  <a:lnTo>
                    <a:pt x="339" y="102"/>
                  </a:lnTo>
                  <a:lnTo>
                    <a:pt x="339" y="102"/>
                  </a:lnTo>
                  <a:lnTo>
                    <a:pt x="339" y="102"/>
                  </a:lnTo>
                  <a:lnTo>
                    <a:pt x="338" y="103"/>
                  </a:lnTo>
                  <a:lnTo>
                    <a:pt x="338" y="103"/>
                  </a:lnTo>
                  <a:lnTo>
                    <a:pt x="338" y="103"/>
                  </a:lnTo>
                  <a:lnTo>
                    <a:pt x="337" y="103"/>
                  </a:lnTo>
                  <a:lnTo>
                    <a:pt x="337" y="103"/>
                  </a:lnTo>
                  <a:lnTo>
                    <a:pt x="335" y="103"/>
                  </a:lnTo>
                  <a:lnTo>
                    <a:pt x="335" y="103"/>
                  </a:lnTo>
                  <a:lnTo>
                    <a:pt x="335" y="103"/>
                  </a:lnTo>
                  <a:lnTo>
                    <a:pt x="1" y="6"/>
                  </a:lnTo>
                  <a:lnTo>
                    <a:pt x="1" y="6"/>
                  </a:lnTo>
                  <a:lnTo>
                    <a:pt x="1" y="6"/>
                  </a:lnTo>
                  <a:lnTo>
                    <a:pt x="0" y="6"/>
                  </a:lnTo>
                  <a:lnTo>
                    <a:pt x="0" y="6"/>
                  </a:lnTo>
                  <a:lnTo>
                    <a:pt x="0" y="6"/>
                  </a:lnTo>
                  <a:lnTo>
                    <a:pt x="0" y="4"/>
                  </a:lnTo>
                  <a:lnTo>
                    <a:pt x="0" y="4"/>
                  </a:lnTo>
                  <a:lnTo>
                    <a:pt x="0" y="3"/>
                  </a:lnTo>
                  <a:lnTo>
                    <a:pt x="0" y="3"/>
                  </a:lnTo>
                  <a:lnTo>
                    <a:pt x="0" y="3"/>
                  </a:lnTo>
                  <a:lnTo>
                    <a:pt x="0" y="2"/>
                  </a:lnTo>
                  <a:lnTo>
                    <a:pt x="0" y="2"/>
                  </a:lnTo>
                  <a:lnTo>
                    <a:pt x="0" y="2"/>
                  </a:lnTo>
                  <a:lnTo>
                    <a:pt x="0" y="2"/>
                  </a:lnTo>
                  <a:lnTo>
                    <a:pt x="1" y="0"/>
                  </a:lnTo>
                  <a:lnTo>
                    <a:pt x="1" y="0"/>
                  </a:lnTo>
                  <a:lnTo>
                    <a:pt x="3" y="0"/>
                  </a:lnTo>
                  <a:lnTo>
                    <a:pt x="3" y="0"/>
                  </a:lnTo>
                  <a:lnTo>
                    <a:pt x="3" y="0"/>
                  </a:lnTo>
                  <a:lnTo>
                    <a:pt x="3" y="0"/>
                  </a:lnTo>
                  <a:lnTo>
                    <a:pt x="338" y="98"/>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10" name="Freeform 15">
              <a:extLst>
                <a:ext uri="{FF2B5EF4-FFF2-40B4-BE49-F238E27FC236}">
                  <a16:creationId xmlns:a16="http://schemas.microsoft.com/office/drawing/2014/main" id="{B57F0FDB-800F-2531-3C69-15B9E8A4F718}"/>
                </a:ext>
              </a:extLst>
            </p:cNvPr>
            <p:cNvSpPr>
              <a:spLocks/>
            </p:cNvSpPr>
            <p:nvPr/>
          </p:nvSpPr>
          <p:spPr bwMode="auto">
            <a:xfrm>
              <a:off x="6492875" y="2919413"/>
              <a:ext cx="269875" cy="80962"/>
            </a:xfrm>
            <a:custGeom>
              <a:avLst/>
              <a:gdLst/>
              <a:ahLst/>
              <a:cxnLst>
                <a:cxn ang="0">
                  <a:pos x="338" y="98"/>
                </a:cxn>
                <a:cxn ang="0">
                  <a:pos x="338" y="98"/>
                </a:cxn>
                <a:cxn ang="0">
                  <a:pos x="338" y="98"/>
                </a:cxn>
                <a:cxn ang="0">
                  <a:pos x="338" y="98"/>
                </a:cxn>
                <a:cxn ang="0">
                  <a:pos x="338" y="99"/>
                </a:cxn>
                <a:cxn ang="0">
                  <a:pos x="339" y="99"/>
                </a:cxn>
                <a:cxn ang="0">
                  <a:pos x="339" y="99"/>
                </a:cxn>
                <a:cxn ang="0">
                  <a:pos x="339" y="99"/>
                </a:cxn>
                <a:cxn ang="0">
                  <a:pos x="339" y="100"/>
                </a:cxn>
                <a:cxn ang="0">
                  <a:pos x="339" y="100"/>
                </a:cxn>
                <a:cxn ang="0">
                  <a:pos x="339" y="102"/>
                </a:cxn>
                <a:cxn ang="0">
                  <a:pos x="339" y="102"/>
                </a:cxn>
                <a:cxn ang="0">
                  <a:pos x="339" y="102"/>
                </a:cxn>
                <a:cxn ang="0">
                  <a:pos x="338" y="103"/>
                </a:cxn>
                <a:cxn ang="0">
                  <a:pos x="338" y="103"/>
                </a:cxn>
                <a:cxn ang="0">
                  <a:pos x="338" y="103"/>
                </a:cxn>
                <a:cxn ang="0">
                  <a:pos x="337" y="103"/>
                </a:cxn>
                <a:cxn ang="0">
                  <a:pos x="337" y="103"/>
                </a:cxn>
                <a:cxn ang="0">
                  <a:pos x="335" y="103"/>
                </a:cxn>
                <a:cxn ang="0">
                  <a:pos x="335" y="103"/>
                </a:cxn>
                <a:cxn ang="0">
                  <a:pos x="335" y="103"/>
                </a:cxn>
                <a:cxn ang="0">
                  <a:pos x="1" y="6"/>
                </a:cxn>
                <a:cxn ang="0">
                  <a:pos x="1" y="6"/>
                </a:cxn>
                <a:cxn ang="0">
                  <a:pos x="1" y="6"/>
                </a:cxn>
                <a:cxn ang="0">
                  <a:pos x="0" y="6"/>
                </a:cxn>
                <a:cxn ang="0">
                  <a:pos x="0" y="6"/>
                </a:cxn>
                <a:cxn ang="0">
                  <a:pos x="0" y="6"/>
                </a:cxn>
                <a:cxn ang="0">
                  <a:pos x="0" y="4"/>
                </a:cxn>
                <a:cxn ang="0">
                  <a:pos x="0" y="4"/>
                </a:cxn>
                <a:cxn ang="0">
                  <a:pos x="0" y="3"/>
                </a:cxn>
                <a:cxn ang="0">
                  <a:pos x="0" y="3"/>
                </a:cxn>
                <a:cxn ang="0">
                  <a:pos x="0" y="3"/>
                </a:cxn>
                <a:cxn ang="0">
                  <a:pos x="0" y="2"/>
                </a:cxn>
                <a:cxn ang="0">
                  <a:pos x="0" y="2"/>
                </a:cxn>
                <a:cxn ang="0">
                  <a:pos x="0" y="2"/>
                </a:cxn>
                <a:cxn ang="0">
                  <a:pos x="0" y="2"/>
                </a:cxn>
                <a:cxn ang="0">
                  <a:pos x="1" y="0"/>
                </a:cxn>
                <a:cxn ang="0">
                  <a:pos x="1" y="0"/>
                </a:cxn>
                <a:cxn ang="0">
                  <a:pos x="3" y="0"/>
                </a:cxn>
                <a:cxn ang="0">
                  <a:pos x="3" y="0"/>
                </a:cxn>
                <a:cxn ang="0">
                  <a:pos x="3" y="0"/>
                </a:cxn>
                <a:cxn ang="0">
                  <a:pos x="3" y="0"/>
                </a:cxn>
                <a:cxn ang="0">
                  <a:pos x="338" y="98"/>
                </a:cxn>
              </a:cxnLst>
              <a:rect l="0" t="0" r="r" b="b"/>
              <a:pathLst>
                <a:path w="339" h="103">
                  <a:moveTo>
                    <a:pt x="338" y="98"/>
                  </a:moveTo>
                  <a:lnTo>
                    <a:pt x="338" y="98"/>
                  </a:lnTo>
                  <a:lnTo>
                    <a:pt x="338" y="98"/>
                  </a:lnTo>
                  <a:lnTo>
                    <a:pt x="338" y="98"/>
                  </a:lnTo>
                  <a:lnTo>
                    <a:pt x="338" y="99"/>
                  </a:lnTo>
                  <a:lnTo>
                    <a:pt x="339" y="99"/>
                  </a:lnTo>
                  <a:lnTo>
                    <a:pt x="339" y="99"/>
                  </a:lnTo>
                  <a:lnTo>
                    <a:pt x="339" y="99"/>
                  </a:lnTo>
                  <a:lnTo>
                    <a:pt x="339" y="100"/>
                  </a:lnTo>
                  <a:lnTo>
                    <a:pt x="339" y="100"/>
                  </a:lnTo>
                  <a:lnTo>
                    <a:pt x="339" y="102"/>
                  </a:lnTo>
                  <a:lnTo>
                    <a:pt x="339" y="102"/>
                  </a:lnTo>
                  <a:lnTo>
                    <a:pt x="339" y="102"/>
                  </a:lnTo>
                  <a:lnTo>
                    <a:pt x="338" y="103"/>
                  </a:lnTo>
                  <a:lnTo>
                    <a:pt x="338" y="103"/>
                  </a:lnTo>
                  <a:lnTo>
                    <a:pt x="338" y="103"/>
                  </a:lnTo>
                  <a:lnTo>
                    <a:pt x="337" y="103"/>
                  </a:lnTo>
                  <a:lnTo>
                    <a:pt x="337" y="103"/>
                  </a:lnTo>
                  <a:lnTo>
                    <a:pt x="335" y="103"/>
                  </a:lnTo>
                  <a:lnTo>
                    <a:pt x="335" y="103"/>
                  </a:lnTo>
                  <a:lnTo>
                    <a:pt x="335" y="103"/>
                  </a:lnTo>
                  <a:lnTo>
                    <a:pt x="1" y="6"/>
                  </a:lnTo>
                  <a:lnTo>
                    <a:pt x="1" y="6"/>
                  </a:lnTo>
                  <a:lnTo>
                    <a:pt x="1" y="6"/>
                  </a:lnTo>
                  <a:lnTo>
                    <a:pt x="0" y="6"/>
                  </a:lnTo>
                  <a:lnTo>
                    <a:pt x="0" y="6"/>
                  </a:lnTo>
                  <a:lnTo>
                    <a:pt x="0" y="6"/>
                  </a:lnTo>
                  <a:lnTo>
                    <a:pt x="0" y="4"/>
                  </a:lnTo>
                  <a:lnTo>
                    <a:pt x="0" y="4"/>
                  </a:lnTo>
                  <a:lnTo>
                    <a:pt x="0" y="3"/>
                  </a:lnTo>
                  <a:lnTo>
                    <a:pt x="0" y="3"/>
                  </a:lnTo>
                  <a:lnTo>
                    <a:pt x="0" y="3"/>
                  </a:lnTo>
                  <a:lnTo>
                    <a:pt x="0" y="2"/>
                  </a:lnTo>
                  <a:lnTo>
                    <a:pt x="0" y="2"/>
                  </a:lnTo>
                  <a:lnTo>
                    <a:pt x="0" y="2"/>
                  </a:lnTo>
                  <a:lnTo>
                    <a:pt x="0" y="2"/>
                  </a:lnTo>
                  <a:lnTo>
                    <a:pt x="1" y="0"/>
                  </a:lnTo>
                  <a:lnTo>
                    <a:pt x="1" y="0"/>
                  </a:lnTo>
                  <a:lnTo>
                    <a:pt x="3" y="0"/>
                  </a:lnTo>
                  <a:lnTo>
                    <a:pt x="3" y="0"/>
                  </a:lnTo>
                  <a:lnTo>
                    <a:pt x="3" y="0"/>
                  </a:lnTo>
                  <a:lnTo>
                    <a:pt x="3" y="0"/>
                  </a:lnTo>
                  <a:lnTo>
                    <a:pt x="338" y="98"/>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1" name="Freeform 16">
              <a:extLst>
                <a:ext uri="{FF2B5EF4-FFF2-40B4-BE49-F238E27FC236}">
                  <a16:creationId xmlns:a16="http://schemas.microsoft.com/office/drawing/2014/main" id="{AC4B172B-4FD8-B2BE-F8E2-76A30B6A7210}"/>
                </a:ext>
              </a:extLst>
            </p:cNvPr>
            <p:cNvSpPr>
              <a:spLocks/>
            </p:cNvSpPr>
            <p:nvPr/>
          </p:nvSpPr>
          <p:spPr bwMode="auto">
            <a:xfrm>
              <a:off x="6223000" y="2857500"/>
              <a:ext cx="274637" cy="66675"/>
            </a:xfrm>
            <a:custGeom>
              <a:avLst/>
              <a:gdLst/>
              <a:ahLst/>
              <a:cxnLst>
                <a:cxn ang="0">
                  <a:pos x="342" y="78"/>
                </a:cxn>
                <a:cxn ang="0">
                  <a:pos x="342" y="78"/>
                </a:cxn>
                <a:cxn ang="0">
                  <a:pos x="343" y="78"/>
                </a:cxn>
                <a:cxn ang="0">
                  <a:pos x="343" y="80"/>
                </a:cxn>
                <a:cxn ang="0">
                  <a:pos x="343" y="80"/>
                </a:cxn>
                <a:cxn ang="0">
                  <a:pos x="343" y="80"/>
                </a:cxn>
                <a:cxn ang="0">
                  <a:pos x="345" y="80"/>
                </a:cxn>
                <a:cxn ang="0">
                  <a:pos x="345" y="81"/>
                </a:cxn>
                <a:cxn ang="0">
                  <a:pos x="345" y="81"/>
                </a:cxn>
                <a:cxn ang="0">
                  <a:pos x="345" y="81"/>
                </a:cxn>
                <a:cxn ang="0">
                  <a:pos x="345" y="82"/>
                </a:cxn>
                <a:cxn ang="0">
                  <a:pos x="345" y="82"/>
                </a:cxn>
                <a:cxn ang="0">
                  <a:pos x="345" y="84"/>
                </a:cxn>
                <a:cxn ang="0">
                  <a:pos x="343" y="84"/>
                </a:cxn>
                <a:cxn ang="0">
                  <a:pos x="343" y="84"/>
                </a:cxn>
                <a:cxn ang="0">
                  <a:pos x="343" y="84"/>
                </a:cxn>
                <a:cxn ang="0">
                  <a:pos x="342" y="84"/>
                </a:cxn>
                <a:cxn ang="0">
                  <a:pos x="342" y="85"/>
                </a:cxn>
                <a:cxn ang="0">
                  <a:pos x="342" y="85"/>
                </a:cxn>
                <a:cxn ang="0">
                  <a:pos x="340" y="84"/>
                </a:cxn>
                <a:cxn ang="0">
                  <a:pos x="340" y="84"/>
                </a:cxn>
                <a:cxn ang="0">
                  <a:pos x="3" y="6"/>
                </a:cxn>
                <a:cxn ang="0">
                  <a:pos x="3" y="6"/>
                </a:cxn>
                <a:cxn ang="0">
                  <a:pos x="1" y="6"/>
                </a:cxn>
                <a:cxn ang="0">
                  <a:pos x="1" y="6"/>
                </a:cxn>
                <a:cxn ang="0">
                  <a:pos x="1" y="6"/>
                </a:cxn>
                <a:cxn ang="0">
                  <a:pos x="1" y="5"/>
                </a:cxn>
                <a:cxn ang="0">
                  <a:pos x="0" y="5"/>
                </a:cxn>
                <a:cxn ang="0">
                  <a:pos x="0" y="3"/>
                </a:cxn>
                <a:cxn ang="0">
                  <a:pos x="0" y="3"/>
                </a:cxn>
                <a:cxn ang="0">
                  <a:pos x="0" y="3"/>
                </a:cxn>
                <a:cxn ang="0">
                  <a:pos x="0" y="2"/>
                </a:cxn>
                <a:cxn ang="0">
                  <a:pos x="0" y="2"/>
                </a:cxn>
                <a:cxn ang="0">
                  <a:pos x="1" y="2"/>
                </a:cxn>
                <a:cxn ang="0">
                  <a:pos x="1" y="2"/>
                </a:cxn>
                <a:cxn ang="0">
                  <a:pos x="1" y="0"/>
                </a:cxn>
                <a:cxn ang="0">
                  <a:pos x="1" y="0"/>
                </a:cxn>
                <a:cxn ang="0">
                  <a:pos x="3" y="0"/>
                </a:cxn>
                <a:cxn ang="0">
                  <a:pos x="3" y="0"/>
                </a:cxn>
                <a:cxn ang="0">
                  <a:pos x="3" y="0"/>
                </a:cxn>
                <a:cxn ang="0">
                  <a:pos x="4" y="0"/>
                </a:cxn>
                <a:cxn ang="0">
                  <a:pos x="4" y="0"/>
                </a:cxn>
                <a:cxn ang="0">
                  <a:pos x="342" y="78"/>
                </a:cxn>
              </a:cxnLst>
              <a:rect l="0" t="0" r="r" b="b"/>
              <a:pathLst>
                <a:path w="345" h="85">
                  <a:moveTo>
                    <a:pt x="342" y="78"/>
                  </a:moveTo>
                  <a:lnTo>
                    <a:pt x="342" y="78"/>
                  </a:lnTo>
                  <a:lnTo>
                    <a:pt x="343" y="78"/>
                  </a:lnTo>
                  <a:lnTo>
                    <a:pt x="343" y="80"/>
                  </a:lnTo>
                  <a:lnTo>
                    <a:pt x="343" y="80"/>
                  </a:lnTo>
                  <a:lnTo>
                    <a:pt x="343" y="80"/>
                  </a:lnTo>
                  <a:lnTo>
                    <a:pt x="345" y="80"/>
                  </a:lnTo>
                  <a:lnTo>
                    <a:pt x="345" y="81"/>
                  </a:lnTo>
                  <a:lnTo>
                    <a:pt x="345" y="81"/>
                  </a:lnTo>
                  <a:lnTo>
                    <a:pt x="345" y="81"/>
                  </a:lnTo>
                  <a:lnTo>
                    <a:pt x="345" y="82"/>
                  </a:lnTo>
                  <a:lnTo>
                    <a:pt x="345" y="82"/>
                  </a:lnTo>
                  <a:lnTo>
                    <a:pt x="345" y="84"/>
                  </a:lnTo>
                  <a:lnTo>
                    <a:pt x="343" y="84"/>
                  </a:lnTo>
                  <a:lnTo>
                    <a:pt x="343" y="84"/>
                  </a:lnTo>
                  <a:lnTo>
                    <a:pt x="343" y="84"/>
                  </a:lnTo>
                  <a:lnTo>
                    <a:pt x="342" y="84"/>
                  </a:lnTo>
                  <a:lnTo>
                    <a:pt x="342" y="85"/>
                  </a:lnTo>
                  <a:lnTo>
                    <a:pt x="342" y="85"/>
                  </a:lnTo>
                  <a:lnTo>
                    <a:pt x="340" y="84"/>
                  </a:lnTo>
                  <a:lnTo>
                    <a:pt x="340" y="84"/>
                  </a:lnTo>
                  <a:lnTo>
                    <a:pt x="3" y="6"/>
                  </a:lnTo>
                  <a:lnTo>
                    <a:pt x="3" y="6"/>
                  </a:lnTo>
                  <a:lnTo>
                    <a:pt x="1" y="6"/>
                  </a:lnTo>
                  <a:lnTo>
                    <a:pt x="1" y="6"/>
                  </a:lnTo>
                  <a:lnTo>
                    <a:pt x="1" y="6"/>
                  </a:lnTo>
                  <a:lnTo>
                    <a:pt x="1" y="5"/>
                  </a:lnTo>
                  <a:lnTo>
                    <a:pt x="0" y="5"/>
                  </a:lnTo>
                  <a:lnTo>
                    <a:pt x="0" y="3"/>
                  </a:lnTo>
                  <a:lnTo>
                    <a:pt x="0" y="3"/>
                  </a:lnTo>
                  <a:lnTo>
                    <a:pt x="0" y="3"/>
                  </a:lnTo>
                  <a:lnTo>
                    <a:pt x="0" y="2"/>
                  </a:lnTo>
                  <a:lnTo>
                    <a:pt x="0" y="2"/>
                  </a:lnTo>
                  <a:lnTo>
                    <a:pt x="1" y="2"/>
                  </a:lnTo>
                  <a:lnTo>
                    <a:pt x="1" y="2"/>
                  </a:lnTo>
                  <a:lnTo>
                    <a:pt x="1" y="0"/>
                  </a:lnTo>
                  <a:lnTo>
                    <a:pt x="1" y="0"/>
                  </a:lnTo>
                  <a:lnTo>
                    <a:pt x="3" y="0"/>
                  </a:lnTo>
                  <a:lnTo>
                    <a:pt x="3" y="0"/>
                  </a:lnTo>
                  <a:lnTo>
                    <a:pt x="3" y="0"/>
                  </a:lnTo>
                  <a:lnTo>
                    <a:pt x="4" y="0"/>
                  </a:lnTo>
                  <a:lnTo>
                    <a:pt x="4" y="0"/>
                  </a:lnTo>
                  <a:lnTo>
                    <a:pt x="342" y="78"/>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12" name="Freeform 17">
              <a:extLst>
                <a:ext uri="{FF2B5EF4-FFF2-40B4-BE49-F238E27FC236}">
                  <a16:creationId xmlns:a16="http://schemas.microsoft.com/office/drawing/2014/main" id="{1FD59550-AC6E-A78E-F90E-283272C0F3FC}"/>
                </a:ext>
              </a:extLst>
            </p:cNvPr>
            <p:cNvSpPr>
              <a:spLocks/>
            </p:cNvSpPr>
            <p:nvPr/>
          </p:nvSpPr>
          <p:spPr bwMode="auto">
            <a:xfrm>
              <a:off x="6223000" y="2857500"/>
              <a:ext cx="274637" cy="66675"/>
            </a:xfrm>
            <a:custGeom>
              <a:avLst/>
              <a:gdLst/>
              <a:ahLst/>
              <a:cxnLst>
                <a:cxn ang="0">
                  <a:pos x="342" y="78"/>
                </a:cxn>
                <a:cxn ang="0">
                  <a:pos x="342" y="78"/>
                </a:cxn>
                <a:cxn ang="0">
                  <a:pos x="343" y="78"/>
                </a:cxn>
                <a:cxn ang="0">
                  <a:pos x="343" y="80"/>
                </a:cxn>
                <a:cxn ang="0">
                  <a:pos x="343" y="80"/>
                </a:cxn>
                <a:cxn ang="0">
                  <a:pos x="343" y="80"/>
                </a:cxn>
                <a:cxn ang="0">
                  <a:pos x="345" y="80"/>
                </a:cxn>
                <a:cxn ang="0">
                  <a:pos x="345" y="81"/>
                </a:cxn>
                <a:cxn ang="0">
                  <a:pos x="345" y="81"/>
                </a:cxn>
                <a:cxn ang="0">
                  <a:pos x="345" y="81"/>
                </a:cxn>
                <a:cxn ang="0">
                  <a:pos x="345" y="82"/>
                </a:cxn>
                <a:cxn ang="0">
                  <a:pos x="345" y="82"/>
                </a:cxn>
                <a:cxn ang="0">
                  <a:pos x="345" y="84"/>
                </a:cxn>
                <a:cxn ang="0">
                  <a:pos x="343" y="84"/>
                </a:cxn>
                <a:cxn ang="0">
                  <a:pos x="343" y="84"/>
                </a:cxn>
                <a:cxn ang="0">
                  <a:pos x="343" y="84"/>
                </a:cxn>
                <a:cxn ang="0">
                  <a:pos x="342" y="84"/>
                </a:cxn>
                <a:cxn ang="0">
                  <a:pos x="342" y="85"/>
                </a:cxn>
                <a:cxn ang="0">
                  <a:pos x="342" y="85"/>
                </a:cxn>
                <a:cxn ang="0">
                  <a:pos x="340" y="84"/>
                </a:cxn>
                <a:cxn ang="0">
                  <a:pos x="340" y="84"/>
                </a:cxn>
                <a:cxn ang="0">
                  <a:pos x="3" y="6"/>
                </a:cxn>
                <a:cxn ang="0">
                  <a:pos x="3" y="6"/>
                </a:cxn>
                <a:cxn ang="0">
                  <a:pos x="1" y="6"/>
                </a:cxn>
                <a:cxn ang="0">
                  <a:pos x="1" y="6"/>
                </a:cxn>
                <a:cxn ang="0">
                  <a:pos x="1" y="6"/>
                </a:cxn>
                <a:cxn ang="0">
                  <a:pos x="1" y="5"/>
                </a:cxn>
                <a:cxn ang="0">
                  <a:pos x="0" y="5"/>
                </a:cxn>
                <a:cxn ang="0">
                  <a:pos x="0" y="3"/>
                </a:cxn>
                <a:cxn ang="0">
                  <a:pos x="0" y="3"/>
                </a:cxn>
                <a:cxn ang="0">
                  <a:pos x="0" y="3"/>
                </a:cxn>
                <a:cxn ang="0">
                  <a:pos x="0" y="2"/>
                </a:cxn>
                <a:cxn ang="0">
                  <a:pos x="0" y="2"/>
                </a:cxn>
                <a:cxn ang="0">
                  <a:pos x="1" y="2"/>
                </a:cxn>
                <a:cxn ang="0">
                  <a:pos x="1" y="2"/>
                </a:cxn>
                <a:cxn ang="0">
                  <a:pos x="1" y="0"/>
                </a:cxn>
                <a:cxn ang="0">
                  <a:pos x="1" y="0"/>
                </a:cxn>
                <a:cxn ang="0">
                  <a:pos x="3" y="0"/>
                </a:cxn>
                <a:cxn ang="0">
                  <a:pos x="3" y="0"/>
                </a:cxn>
                <a:cxn ang="0">
                  <a:pos x="3" y="0"/>
                </a:cxn>
                <a:cxn ang="0">
                  <a:pos x="4" y="0"/>
                </a:cxn>
                <a:cxn ang="0">
                  <a:pos x="4" y="0"/>
                </a:cxn>
                <a:cxn ang="0">
                  <a:pos x="342" y="78"/>
                </a:cxn>
              </a:cxnLst>
              <a:rect l="0" t="0" r="r" b="b"/>
              <a:pathLst>
                <a:path w="345" h="85">
                  <a:moveTo>
                    <a:pt x="342" y="78"/>
                  </a:moveTo>
                  <a:lnTo>
                    <a:pt x="342" y="78"/>
                  </a:lnTo>
                  <a:lnTo>
                    <a:pt x="343" y="78"/>
                  </a:lnTo>
                  <a:lnTo>
                    <a:pt x="343" y="80"/>
                  </a:lnTo>
                  <a:lnTo>
                    <a:pt x="343" y="80"/>
                  </a:lnTo>
                  <a:lnTo>
                    <a:pt x="343" y="80"/>
                  </a:lnTo>
                  <a:lnTo>
                    <a:pt x="345" y="80"/>
                  </a:lnTo>
                  <a:lnTo>
                    <a:pt x="345" y="81"/>
                  </a:lnTo>
                  <a:lnTo>
                    <a:pt x="345" y="81"/>
                  </a:lnTo>
                  <a:lnTo>
                    <a:pt x="345" y="81"/>
                  </a:lnTo>
                  <a:lnTo>
                    <a:pt x="345" y="82"/>
                  </a:lnTo>
                  <a:lnTo>
                    <a:pt x="345" y="82"/>
                  </a:lnTo>
                  <a:lnTo>
                    <a:pt x="345" y="84"/>
                  </a:lnTo>
                  <a:lnTo>
                    <a:pt x="343" y="84"/>
                  </a:lnTo>
                  <a:lnTo>
                    <a:pt x="343" y="84"/>
                  </a:lnTo>
                  <a:lnTo>
                    <a:pt x="343" y="84"/>
                  </a:lnTo>
                  <a:lnTo>
                    <a:pt x="342" y="84"/>
                  </a:lnTo>
                  <a:lnTo>
                    <a:pt x="342" y="85"/>
                  </a:lnTo>
                  <a:lnTo>
                    <a:pt x="342" y="85"/>
                  </a:lnTo>
                  <a:lnTo>
                    <a:pt x="340" y="84"/>
                  </a:lnTo>
                  <a:lnTo>
                    <a:pt x="340" y="84"/>
                  </a:lnTo>
                  <a:lnTo>
                    <a:pt x="3" y="6"/>
                  </a:lnTo>
                  <a:lnTo>
                    <a:pt x="3" y="6"/>
                  </a:lnTo>
                  <a:lnTo>
                    <a:pt x="1" y="6"/>
                  </a:lnTo>
                  <a:lnTo>
                    <a:pt x="1" y="6"/>
                  </a:lnTo>
                  <a:lnTo>
                    <a:pt x="1" y="6"/>
                  </a:lnTo>
                  <a:lnTo>
                    <a:pt x="1" y="5"/>
                  </a:lnTo>
                  <a:lnTo>
                    <a:pt x="0" y="5"/>
                  </a:lnTo>
                  <a:lnTo>
                    <a:pt x="0" y="3"/>
                  </a:lnTo>
                  <a:lnTo>
                    <a:pt x="0" y="3"/>
                  </a:lnTo>
                  <a:lnTo>
                    <a:pt x="0" y="3"/>
                  </a:lnTo>
                  <a:lnTo>
                    <a:pt x="0" y="2"/>
                  </a:lnTo>
                  <a:lnTo>
                    <a:pt x="0" y="2"/>
                  </a:lnTo>
                  <a:lnTo>
                    <a:pt x="1" y="2"/>
                  </a:lnTo>
                  <a:lnTo>
                    <a:pt x="1" y="2"/>
                  </a:lnTo>
                  <a:lnTo>
                    <a:pt x="1" y="0"/>
                  </a:lnTo>
                  <a:lnTo>
                    <a:pt x="1" y="0"/>
                  </a:lnTo>
                  <a:lnTo>
                    <a:pt x="3" y="0"/>
                  </a:lnTo>
                  <a:lnTo>
                    <a:pt x="3" y="0"/>
                  </a:lnTo>
                  <a:lnTo>
                    <a:pt x="3" y="0"/>
                  </a:lnTo>
                  <a:lnTo>
                    <a:pt x="4" y="0"/>
                  </a:lnTo>
                  <a:lnTo>
                    <a:pt x="4" y="0"/>
                  </a:lnTo>
                  <a:lnTo>
                    <a:pt x="342" y="78"/>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3" name="Freeform 18">
              <a:extLst>
                <a:ext uri="{FF2B5EF4-FFF2-40B4-BE49-F238E27FC236}">
                  <a16:creationId xmlns:a16="http://schemas.microsoft.com/office/drawing/2014/main" id="{6DF2FB8B-2E03-68B7-6134-A95D7C703D4C}"/>
                </a:ext>
              </a:extLst>
            </p:cNvPr>
            <p:cNvSpPr>
              <a:spLocks/>
            </p:cNvSpPr>
            <p:nvPr/>
          </p:nvSpPr>
          <p:spPr bwMode="auto">
            <a:xfrm>
              <a:off x="5951538" y="2809875"/>
              <a:ext cx="277812" cy="50800"/>
            </a:xfrm>
            <a:custGeom>
              <a:avLst/>
              <a:gdLst/>
              <a:ahLst/>
              <a:cxnLst>
                <a:cxn ang="0">
                  <a:pos x="346" y="59"/>
                </a:cxn>
                <a:cxn ang="0">
                  <a:pos x="346" y="59"/>
                </a:cxn>
                <a:cxn ang="0">
                  <a:pos x="346" y="59"/>
                </a:cxn>
                <a:cxn ang="0">
                  <a:pos x="346" y="59"/>
                </a:cxn>
                <a:cxn ang="0">
                  <a:pos x="347" y="59"/>
                </a:cxn>
                <a:cxn ang="0">
                  <a:pos x="347" y="61"/>
                </a:cxn>
                <a:cxn ang="0">
                  <a:pos x="347" y="61"/>
                </a:cxn>
                <a:cxn ang="0">
                  <a:pos x="347" y="61"/>
                </a:cxn>
                <a:cxn ang="0">
                  <a:pos x="349" y="62"/>
                </a:cxn>
                <a:cxn ang="0">
                  <a:pos x="349" y="62"/>
                </a:cxn>
                <a:cxn ang="0">
                  <a:pos x="349" y="62"/>
                </a:cxn>
                <a:cxn ang="0">
                  <a:pos x="347" y="64"/>
                </a:cxn>
                <a:cxn ang="0">
                  <a:pos x="347" y="64"/>
                </a:cxn>
                <a:cxn ang="0">
                  <a:pos x="347" y="64"/>
                </a:cxn>
                <a:cxn ang="0">
                  <a:pos x="347" y="65"/>
                </a:cxn>
                <a:cxn ang="0">
                  <a:pos x="346" y="65"/>
                </a:cxn>
                <a:cxn ang="0">
                  <a:pos x="346" y="65"/>
                </a:cxn>
                <a:cxn ang="0">
                  <a:pos x="346" y="65"/>
                </a:cxn>
                <a:cxn ang="0">
                  <a:pos x="345" y="65"/>
                </a:cxn>
                <a:cxn ang="0">
                  <a:pos x="345" y="65"/>
                </a:cxn>
                <a:cxn ang="0">
                  <a:pos x="345" y="65"/>
                </a:cxn>
                <a:cxn ang="0">
                  <a:pos x="2" y="5"/>
                </a:cxn>
                <a:cxn ang="0">
                  <a:pos x="2" y="5"/>
                </a:cxn>
                <a:cxn ang="0">
                  <a:pos x="2" y="5"/>
                </a:cxn>
                <a:cxn ang="0">
                  <a:pos x="1" y="5"/>
                </a:cxn>
                <a:cxn ang="0">
                  <a:pos x="1" y="5"/>
                </a:cxn>
                <a:cxn ang="0">
                  <a:pos x="1" y="5"/>
                </a:cxn>
                <a:cxn ang="0">
                  <a:pos x="1" y="4"/>
                </a:cxn>
                <a:cxn ang="0">
                  <a:pos x="0" y="4"/>
                </a:cxn>
                <a:cxn ang="0">
                  <a:pos x="0" y="2"/>
                </a:cxn>
                <a:cxn ang="0">
                  <a:pos x="0" y="2"/>
                </a:cxn>
                <a:cxn ang="0">
                  <a:pos x="0" y="2"/>
                </a:cxn>
                <a:cxn ang="0">
                  <a:pos x="0" y="1"/>
                </a:cxn>
                <a:cxn ang="0">
                  <a:pos x="1" y="1"/>
                </a:cxn>
                <a:cxn ang="0">
                  <a:pos x="1" y="1"/>
                </a:cxn>
                <a:cxn ang="0">
                  <a:pos x="1" y="0"/>
                </a:cxn>
                <a:cxn ang="0">
                  <a:pos x="1" y="0"/>
                </a:cxn>
                <a:cxn ang="0">
                  <a:pos x="2" y="0"/>
                </a:cxn>
                <a:cxn ang="0">
                  <a:pos x="2" y="0"/>
                </a:cxn>
                <a:cxn ang="0">
                  <a:pos x="2" y="0"/>
                </a:cxn>
                <a:cxn ang="0">
                  <a:pos x="4" y="0"/>
                </a:cxn>
                <a:cxn ang="0">
                  <a:pos x="4" y="0"/>
                </a:cxn>
                <a:cxn ang="0">
                  <a:pos x="346" y="59"/>
                </a:cxn>
              </a:cxnLst>
              <a:rect l="0" t="0" r="r" b="b"/>
              <a:pathLst>
                <a:path w="349" h="65">
                  <a:moveTo>
                    <a:pt x="346" y="59"/>
                  </a:moveTo>
                  <a:lnTo>
                    <a:pt x="346" y="59"/>
                  </a:lnTo>
                  <a:lnTo>
                    <a:pt x="346" y="59"/>
                  </a:lnTo>
                  <a:lnTo>
                    <a:pt x="346" y="59"/>
                  </a:lnTo>
                  <a:lnTo>
                    <a:pt x="347" y="59"/>
                  </a:lnTo>
                  <a:lnTo>
                    <a:pt x="347" y="61"/>
                  </a:lnTo>
                  <a:lnTo>
                    <a:pt x="347" y="61"/>
                  </a:lnTo>
                  <a:lnTo>
                    <a:pt x="347" y="61"/>
                  </a:lnTo>
                  <a:lnTo>
                    <a:pt x="349" y="62"/>
                  </a:lnTo>
                  <a:lnTo>
                    <a:pt x="349" y="62"/>
                  </a:lnTo>
                  <a:lnTo>
                    <a:pt x="349" y="62"/>
                  </a:lnTo>
                  <a:lnTo>
                    <a:pt x="347" y="64"/>
                  </a:lnTo>
                  <a:lnTo>
                    <a:pt x="347" y="64"/>
                  </a:lnTo>
                  <a:lnTo>
                    <a:pt x="347" y="64"/>
                  </a:lnTo>
                  <a:lnTo>
                    <a:pt x="347" y="65"/>
                  </a:lnTo>
                  <a:lnTo>
                    <a:pt x="346" y="65"/>
                  </a:lnTo>
                  <a:lnTo>
                    <a:pt x="346" y="65"/>
                  </a:lnTo>
                  <a:lnTo>
                    <a:pt x="346" y="65"/>
                  </a:lnTo>
                  <a:lnTo>
                    <a:pt x="345" y="65"/>
                  </a:lnTo>
                  <a:lnTo>
                    <a:pt x="345" y="65"/>
                  </a:lnTo>
                  <a:lnTo>
                    <a:pt x="345" y="65"/>
                  </a:lnTo>
                  <a:lnTo>
                    <a:pt x="2" y="5"/>
                  </a:lnTo>
                  <a:lnTo>
                    <a:pt x="2" y="5"/>
                  </a:lnTo>
                  <a:lnTo>
                    <a:pt x="2" y="5"/>
                  </a:lnTo>
                  <a:lnTo>
                    <a:pt x="1" y="5"/>
                  </a:lnTo>
                  <a:lnTo>
                    <a:pt x="1" y="5"/>
                  </a:lnTo>
                  <a:lnTo>
                    <a:pt x="1" y="5"/>
                  </a:lnTo>
                  <a:lnTo>
                    <a:pt x="1" y="4"/>
                  </a:lnTo>
                  <a:lnTo>
                    <a:pt x="0" y="4"/>
                  </a:lnTo>
                  <a:lnTo>
                    <a:pt x="0" y="2"/>
                  </a:lnTo>
                  <a:lnTo>
                    <a:pt x="0" y="2"/>
                  </a:lnTo>
                  <a:lnTo>
                    <a:pt x="0" y="2"/>
                  </a:lnTo>
                  <a:lnTo>
                    <a:pt x="0" y="1"/>
                  </a:lnTo>
                  <a:lnTo>
                    <a:pt x="1" y="1"/>
                  </a:lnTo>
                  <a:lnTo>
                    <a:pt x="1" y="1"/>
                  </a:lnTo>
                  <a:lnTo>
                    <a:pt x="1" y="0"/>
                  </a:lnTo>
                  <a:lnTo>
                    <a:pt x="1" y="0"/>
                  </a:lnTo>
                  <a:lnTo>
                    <a:pt x="2" y="0"/>
                  </a:lnTo>
                  <a:lnTo>
                    <a:pt x="2" y="0"/>
                  </a:lnTo>
                  <a:lnTo>
                    <a:pt x="2" y="0"/>
                  </a:lnTo>
                  <a:lnTo>
                    <a:pt x="4" y="0"/>
                  </a:lnTo>
                  <a:lnTo>
                    <a:pt x="4" y="0"/>
                  </a:lnTo>
                  <a:lnTo>
                    <a:pt x="346" y="59"/>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14" name="Freeform 19">
              <a:extLst>
                <a:ext uri="{FF2B5EF4-FFF2-40B4-BE49-F238E27FC236}">
                  <a16:creationId xmlns:a16="http://schemas.microsoft.com/office/drawing/2014/main" id="{EF2BAB27-9B87-4572-5B41-FAFBDD6D1B8C}"/>
                </a:ext>
              </a:extLst>
            </p:cNvPr>
            <p:cNvSpPr>
              <a:spLocks/>
            </p:cNvSpPr>
            <p:nvPr/>
          </p:nvSpPr>
          <p:spPr bwMode="auto">
            <a:xfrm>
              <a:off x="5951538" y="2809875"/>
              <a:ext cx="277812" cy="50800"/>
            </a:xfrm>
            <a:custGeom>
              <a:avLst/>
              <a:gdLst/>
              <a:ahLst/>
              <a:cxnLst>
                <a:cxn ang="0">
                  <a:pos x="346" y="59"/>
                </a:cxn>
                <a:cxn ang="0">
                  <a:pos x="346" y="59"/>
                </a:cxn>
                <a:cxn ang="0">
                  <a:pos x="346" y="59"/>
                </a:cxn>
                <a:cxn ang="0">
                  <a:pos x="346" y="59"/>
                </a:cxn>
                <a:cxn ang="0">
                  <a:pos x="347" y="59"/>
                </a:cxn>
                <a:cxn ang="0">
                  <a:pos x="347" y="61"/>
                </a:cxn>
                <a:cxn ang="0">
                  <a:pos x="347" y="61"/>
                </a:cxn>
                <a:cxn ang="0">
                  <a:pos x="347" y="61"/>
                </a:cxn>
                <a:cxn ang="0">
                  <a:pos x="349" y="62"/>
                </a:cxn>
                <a:cxn ang="0">
                  <a:pos x="349" y="62"/>
                </a:cxn>
                <a:cxn ang="0">
                  <a:pos x="349" y="62"/>
                </a:cxn>
                <a:cxn ang="0">
                  <a:pos x="347" y="64"/>
                </a:cxn>
                <a:cxn ang="0">
                  <a:pos x="347" y="64"/>
                </a:cxn>
                <a:cxn ang="0">
                  <a:pos x="347" y="64"/>
                </a:cxn>
                <a:cxn ang="0">
                  <a:pos x="347" y="65"/>
                </a:cxn>
                <a:cxn ang="0">
                  <a:pos x="346" y="65"/>
                </a:cxn>
                <a:cxn ang="0">
                  <a:pos x="346" y="65"/>
                </a:cxn>
                <a:cxn ang="0">
                  <a:pos x="346" y="65"/>
                </a:cxn>
                <a:cxn ang="0">
                  <a:pos x="345" y="65"/>
                </a:cxn>
                <a:cxn ang="0">
                  <a:pos x="345" y="65"/>
                </a:cxn>
                <a:cxn ang="0">
                  <a:pos x="345" y="65"/>
                </a:cxn>
                <a:cxn ang="0">
                  <a:pos x="2" y="5"/>
                </a:cxn>
                <a:cxn ang="0">
                  <a:pos x="2" y="5"/>
                </a:cxn>
                <a:cxn ang="0">
                  <a:pos x="2" y="5"/>
                </a:cxn>
                <a:cxn ang="0">
                  <a:pos x="1" y="5"/>
                </a:cxn>
                <a:cxn ang="0">
                  <a:pos x="1" y="5"/>
                </a:cxn>
                <a:cxn ang="0">
                  <a:pos x="1" y="5"/>
                </a:cxn>
                <a:cxn ang="0">
                  <a:pos x="1" y="4"/>
                </a:cxn>
                <a:cxn ang="0">
                  <a:pos x="0" y="4"/>
                </a:cxn>
                <a:cxn ang="0">
                  <a:pos x="0" y="2"/>
                </a:cxn>
                <a:cxn ang="0">
                  <a:pos x="0" y="2"/>
                </a:cxn>
                <a:cxn ang="0">
                  <a:pos x="0" y="2"/>
                </a:cxn>
                <a:cxn ang="0">
                  <a:pos x="0" y="1"/>
                </a:cxn>
                <a:cxn ang="0">
                  <a:pos x="1" y="1"/>
                </a:cxn>
                <a:cxn ang="0">
                  <a:pos x="1" y="1"/>
                </a:cxn>
                <a:cxn ang="0">
                  <a:pos x="1" y="0"/>
                </a:cxn>
                <a:cxn ang="0">
                  <a:pos x="1" y="0"/>
                </a:cxn>
                <a:cxn ang="0">
                  <a:pos x="2" y="0"/>
                </a:cxn>
                <a:cxn ang="0">
                  <a:pos x="2" y="0"/>
                </a:cxn>
                <a:cxn ang="0">
                  <a:pos x="2" y="0"/>
                </a:cxn>
                <a:cxn ang="0">
                  <a:pos x="4" y="0"/>
                </a:cxn>
                <a:cxn ang="0">
                  <a:pos x="4" y="0"/>
                </a:cxn>
                <a:cxn ang="0">
                  <a:pos x="346" y="59"/>
                </a:cxn>
              </a:cxnLst>
              <a:rect l="0" t="0" r="r" b="b"/>
              <a:pathLst>
                <a:path w="349" h="65">
                  <a:moveTo>
                    <a:pt x="346" y="59"/>
                  </a:moveTo>
                  <a:lnTo>
                    <a:pt x="346" y="59"/>
                  </a:lnTo>
                  <a:lnTo>
                    <a:pt x="346" y="59"/>
                  </a:lnTo>
                  <a:lnTo>
                    <a:pt x="346" y="59"/>
                  </a:lnTo>
                  <a:lnTo>
                    <a:pt x="347" y="59"/>
                  </a:lnTo>
                  <a:lnTo>
                    <a:pt x="347" y="61"/>
                  </a:lnTo>
                  <a:lnTo>
                    <a:pt x="347" y="61"/>
                  </a:lnTo>
                  <a:lnTo>
                    <a:pt x="347" y="61"/>
                  </a:lnTo>
                  <a:lnTo>
                    <a:pt x="349" y="62"/>
                  </a:lnTo>
                  <a:lnTo>
                    <a:pt x="349" y="62"/>
                  </a:lnTo>
                  <a:lnTo>
                    <a:pt x="349" y="62"/>
                  </a:lnTo>
                  <a:lnTo>
                    <a:pt x="347" y="64"/>
                  </a:lnTo>
                  <a:lnTo>
                    <a:pt x="347" y="64"/>
                  </a:lnTo>
                  <a:lnTo>
                    <a:pt x="347" y="64"/>
                  </a:lnTo>
                  <a:lnTo>
                    <a:pt x="347" y="65"/>
                  </a:lnTo>
                  <a:lnTo>
                    <a:pt x="346" y="65"/>
                  </a:lnTo>
                  <a:lnTo>
                    <a:pt x="346" y="65"/>
                  </a:lnTo>
                  <a:lnTo>
                    <a:pt x="346" y="65"/>
                  </a:lnTo>
                  <a:lnTo>
                    <a:pt x="345" y="65"/>
                  </a:lnTo>
                  <a:lnTo>
                    <a:pt x="345" y="65"/>
                  </a:lnTo>
                  <a:lnTo>
                    <a:pt x="345" y="65"/>
                  </a:lnTo>
                  <a:lnTo>
                    <a:pt x="2" y="5"/>
                  </a:lnTo>
                  <a:lnTo>
                    <a:pt x="2" y="5"/>
                  </a:lnTo>
                  <a:lnTo>
                    <a:pt x="2" y="5"/>
                  </a:lnTo>
                  <a:lnTo>
                    <a:pt x="1" y="5"/>
                  </a:lnTo>
                  <a:lnTo>
                    <a:pt x="1" y="5"/>
                  </a:lnTo>
                  <a:lnTo>
                    <a:pt x="1" y="5"/>
                  </a:lnTo>
                  <a:lnTo>
                    <a:pt x="1" y="4"/>
                  </a:lnTo>
                  <a:lnTo>
                    <a:pt x="0" y="4"/>
                  </a:lnTo>
                  <a:lnTo>
                    <a:pt x="0" y="2"/>
                  </a:lnTo>
                  <a:lnTo>
                    <a:pt x="0" y="2"/>
                  </a:lnTo>
                  <a:lnTo>
                    <a:pt x="0" y="2"/>
                  </a:lnTo>
                  <a:lnTo>
                    <a:pt x="0" y="1"/>
                  </a:lnTo>
                  <a:lnTo>
                    <a:pt x="1" y="1"/>
                  </a:lnTo>
                  <a:lnTo>
                    <a:pt x="1" y="1"/>
                  </a:lnTo>
                  <a:lnTo>
                    <a:pt x="1" y="0"/>
                  </a:lnTo>
                  <a:lnTo>
                    <a:pt x="1" y="0"/>
                  </a:lnTo>
                  <a:lnTo>
                    <a:pt x="2" y="0"/>
                  </a:lnTo>
                  <a:lnTo>
                    <a:pt x="2" y="0"/>
                  </a:lnTo>
                  <a:lnTo>
                    <a:pt x="2" y="0"/>
                  </a:lnTo>
                  <a:lnTo>
                    <a:pt x="4" y="0"/>
                  </a:lnTo>
                  <a:lnTo>
                    <a:pt x="4" y="0"/>
                  </a:lnTo>
                  <a:lnTo>
                    <a:pt x="346" y="59"/>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5" name="Freeform 20">
              <a:extLst>
                <a:ext uri="{FF2B5EF4-FFF2-40B4-BE49-F238E27FC236}">
                  <a16:creationId xmlns:a16="http://schemas.microsoft.com/office/drawing/2014/main" id="{5FAC7ADE-3690-0E3E-B1FC-1AFEBA58DE3A}"/>
                </a:ext>
              </a:extLst>
            </p:cNvPr>
            <p:cNvSpPr>
              <a:spLocks/>
            </p:cNvSpPr>
            <p:nvPr/>
          </p:nvSpPr>
          <p:spPr bwMode="auto">
            <a:xfrm>
              <a:off x="5678488" y="2778125"/>
              <a:ext cx="279400" cy="36512"/>
            </a:xfrm>
            <a:custGeom>
              <a:avLst/>
              <a:gdLst/>
              <a:ahLst/>
              <a:cxnLst>
                <a:cxn ang="0">
                  <a:pos x="347" y="41"/>
                </a:cxn>
                <a:cxn ang="0">
                  <a:pos x="347" y="41"/>
                </a:cxn>
                <a:cxn ang="0">
                  <a:pos x="349" y="41"/>
                </a:cxn>
                <a:cxn ang="0">
                  <a:pos x="349" y="41"/>
                </a:cxn>
                <a:cxn ang="0">
                  <a:pos x="349" y="41"/>
                </a:cxn>
                <a:cxn ang="0">
                  <a:pos x="350" y="42"/>
                </a:cxn>
                <a:cxn ang="0">
                  <a:pos x="350" y="42"/>
                </a:cxn>
                <a:cxn ang="0">
                  <a:pos x="350" y="42"/>
                </a:cxn>
                <a:cxn ang="0">
                  <a:pos x="352" y="42"/>
                </a:cxn>
                <a:cxn ang="0">
                  <a:pos x="352" y="43"/>
                </a:cxn>
                <a:cxn ang="0">
                  <a:pos x="352" y="43"/>
                </a:cxn>
                <a:cxn ang="0">
                  <a:pos x="350" y="45"/>
                </a:cxn>
                <a:cxn ang="0">
                  <a:pos x="350" y="45"/>
                </a:cxn>
                <a:cxn ang="0">
                  <a:pos x="350" y="45"/>
                </a:cxn>
                <a:cxn ang="0">
                  <a:pos x="350" y="46"/>
                </a:cxn>
                <a:cxn ang="0">
                  <a:pos x="349" y="46"/>
                </a:cxn>
                <a:cxn ang="0">
                  <a:pos x="349" y="46"/>
                </a:cxn>
                <a:cxn ang="0">
                  <a:pos x="349" y="46"/>
                </a:cxn>
                <a:cxn ang="0">
                  <a:pos x="347" y="46"/>
                </a:cxn>
                <a:cxn ang="0">
                  <a:pos x="347" y="46"/>
                </a:cxn>
                <a:cxn ang="0">
                  <a:pos x="347" y="46"/>
                </a:cxn>
                <a:cxn ang="0">
                  <a:pos x="2" y="6"/>
                </a:cxn>
                <a:cxn ang="0">
                  <a:pos x="2" y="6"/>
                </a:cxn>
                <a:cxn ang="0">
                  <a:pos x="1" y="6"/>
                </a:cxn>
                <a:cxn ang="0">
                  <a:pos x="1" y="6"/>
                </a:cxn>
                <a:cxn ang="0">
                  <a:pos x="1" y="6"/>
                </a:cxn>
                <a:cxn ang="0">
                  <a:pos x="0" y="4"/>
                </a:cxn>
                <a:cxn ang="0">
                  <a:pos x="0" y="4"/>
                </a:cxn>
                <a:cxn ang="0">
                  <a:pos x="0" y="4"/>
                </a:cxn>
                <a:cxn ang="0">
                  <a:pos x="0" y="3"/>
                </a:cxn>
                <a:cxn ang="0">
                  <a:pos x="0" y="3"/>
                </a:cxn>
                <a:cxn ang="0">
                  <a:pos x="0" y="3"/>
                </a:cxn>
                <a:cxn ang="0">
                  <a:pos x="0" y="2"/>
                </a:cxn>
                <a:cxn ang="0">
                  <a:pos x="0" y="2"/>
                </a:cxn>
                <a:cxn ang="0">
                  <a:pos x="0" y="0"/>
                </a:cxn>
                <a:cxn ang="0">
                  <a:pos x="1" y="0"/>
                </a:cxn>
                <a:cxn ang="0">
                  <a:pos x="1" y="0"/>
                </a:cxn>
                <a:cxn ang="0">
                  <a:pos x="1" y="0"/>
                </a:cxn>
                <a:cxn ang="0">
                  <a:pos x="1" y="0"/>
                </a:cxn>
                <a:cxn ang="0">
                  <a:pos x="2" y="0"/>
                </a:cxn>
                <a:cxn ang="0">
                  <a:pos x="4" y="0"/>
                </a:cxn>
                <a:cxn ang="0">
                  <a:pos x="4" y="0"/>
                </a:cxn>
                <a:cxn ang="0">
                  <a:pos x="347" y="41"/>
                </a:cxn>
              </a:cxnLst>
              <a:rect l="0" t="0" r="r" b="b"/>
              <a:pathLst>
                <a:path w="352" h="46">
                  <a:moveTo>
                    <a:pt x="347" y="41"/>
                  </a:moveTo>
                  <a:lnTo>
                    <a:pt x="347" y="41"/>
                  </a:lnTo>
                  <a:lnTo>
                    <a:pt x="349" y="41"/>
                  </a:lnTo>
                  <a:lnTo>
                    <a:pt x="349" y="41"/>
                  </a:lnTo>
                  <a:lnTo>
                    <a:pt x="349" y="41"/>
                  </a:lnTo>
                  <a:lnTo>
                    <a:pt x="350" y="42"/>
                  </a:lnTo>
                  <a:lnTo>
                    <a:pt x="350" y="42"/>
                  </a:lnTo>
                  <a:lnTo>
                    <a:pt x="350" y="42"/>
                  </a:lnTo>
                  <a:lnTo>
                    <a:pt x="352" y="42"/>
                  </a:lnTo>
                  <a:lnTo>
                    <a:pt x="352" y="43"/>
                  </a:lnTo>
                  <a:lnTo>
                    <a:pt x="352" y="43"/>
                  </a:lnTo>
                  <a:lnTo>
                    <a:pt x="350" y="45"/>
                  </a:lnTo>
                  <a:lnTo>
                    <a:pt x="350" y="45"/>
                  </a:lnTo>
                  <a:lnTo>
                    <a:pt x="350" y="45"/>
                  </a:lnTo>
                  <a:lnTo>
                    <a:pt x="350" y="46"/>
                  </a:lnTo>
                  <a:lnTo>
                    <a:pt x="349" y="46"/>
                  </a:lnTo>
                  <a:lnTo>
                    <a:pt x="349" y="46"/>
                  </a:lnTo>
                  <a:lnTo>
                    <a:pt x="349" y="46"/>
                  </a:lnTo>
                  <a:lnTo>
                    <a:pt x="347" y="46"/>
                  </a:lnTo>
                  <a:lnTo>
                    <a:pt x="347" y="46"/>
                  </a:lnTo>
                  <a:lnTo>
                    <a:pt x="347" y="46"/>
                  </a:lnTo>
                  <a:lnTo>
                    <a:pt x="2" y="6"/>
                  </a:lnTo>
                  <a:lnTo>
                    <a:pt x="2" y="6"/>
                  </a:lnTo>
                  <a:lnTo>
                    <a:pt x="1" y="6"/>
                  </a:lnTo>
                  <a:lnTo>
                    <a:pt x="1" y="6"/>
                  </a:lnTo>
                  <a:lnTo>
                    <a:pt x="1" y="6"/>
                  </a:lnTo>
                  <a:lnTo>
                    <a:pt x="0" y="4"/>
                  </a:lnTo>
                  <a:lnTo>
                    <a:pt x="0" y="4"/>
                  </a:lnTo>
                  <a:lnTo>
                    <a:pt x="0" y="4"/>
                  </a:lnTo>
                  <a:lnTo>
                    <a:pt x="0" y="3"/>
                  </a:lnTo>
                  <a:lnTo>
                    <a:pt x="0" y="3"/>
                  </a:lnTo>
                  <a:lnTo>
                    <a:pt x="0" y="3"/>
                  </a:lnTo>
                  <a:lnTo>
                    <a:pt x="0" y="2"/>
                  </a:lnTo>
                  <a:lnTo>
                    <a:pt x="0" y="2"/>
                  </a:lnTo>
                  <a:lnTo>
                    <a:pt x="0" y="0"/>
                  </a:lnTo>
                  <a:lnTo>
                    <a:pt x="1" y="0"/>
                  </a:lnTo>
                  <a:lnTo>
                    <a:pt x="1" y="0"/>
                  </a:lnTo>
                  <a:lnTo>
                    <a:pt x="1" y="0"/>
                  </a:lnTo>
                  <a:lnTo>
                    <a:pt x="1" y="0"/>
                  </a:lnTo>
                  <a:lnTo>
                    <a:pt x="2" y="0"/>
                  </a:lnTo>
                  <a:lnTo>
                    <a:pt x="4" y="0"/>
                  </a:lnTo>
                  <a:lnTo>
                    <a:pt x="4" y="0"/>
                  </a:lnTo>
                  <a:lnTo>
                    <a:pt x="347" y="41"/>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16" name="Freeform 21">
              <a:extLst>
                <a:ext uri="{FF2B5EF4-FFF2-40B4-BE49-F238E27FC236}">
                  <a16:creationId xmlns:a16="http://schemas.microsoft.com/office/drawing/2014/main" id="{2CA2BFA5-4FEF-45B4-6DCA-87714DD4B63A}"/>
                </a:ext>
              </a:extLst>
            </p:cNvPr>
            <p:cNvSpPr>
              <a:spLocks/>
            </p:cNvSpPr>
            <p:nvPr/>
          </p:nvSpPr>
          <p:spPr bwMode="auto">
            <a:xfrm>
              <a:off x="5678488" y="2778125"/>
              <a:ext cx="279400" cy="36512"/>
            </a:xfrm>
            <a:custGeom>
              <a:avLst/>
              <a:gdLst/>
              <a:ahLst/>
              <a:cxnLst>
                <a:cxn ang="0">
                  <a:pos x="347" y="41"/>
                </a:cxn>
                <a:cxn ang="0">
                  <a:pos x="347" y="41"/>
                </a:cxn>
                <a:cxn ang="0">
                  <a:pos x="349" y="41"/>
                </a:cxn>
                <a:cxn ang="0">
                  <a:pos x="349" y="41"/>
                </a:cxn>
                <a:cxn ang="0">
                  <a:pos x="349" y="41"/>
                </a:cxn>
                <a:cxn ang="0">
                  <a:pos x="350" y="42"/>
                </a:cxn>
                <a:cxn ang="0">
                  <a:pos x="350" y="42"/>
                </a:cxn>
                <a:cxn ang="0">
                  <a:pos x="350" y="42"/>
                </a:cxn>
                <a:cxn ang="0">
                  <a:pos x="352" y="42"/>
                </a:cxn>
                <a:cxn ang="0">
                  <a:pos x="352" y="43"/>
                </a:cxn>
                <a:cxn ang="0">
                  <a:pos x="352" y="43"/>
                </a:cxn>
                <a:cxn ang="0">
                  <a:pos x="350" y="45"/>
                </a:cxn>
                <a:cxn ang="0">
                  <a:pos x="350" y="45"/>
                </a:cxn>
                <a:cxn ang="0">
                  <a:pos x="350" y="45"/>
                </a:cxn>
                <a:cxn ang="0">
                  <a:pos x="350" y="46"/>
                </a:cxn>
                <a:cxn ang="0">
                  <a:pos x="349" y="46"/>
                </a:cxn>
                <a:cxn ang="0">
                  <a:pos x="349" y="46"/>
                </a:cxn>
                <a:cxn ang="0">
                  <a:pos x="349" y="46"/>
                </a:cxn>
                <a:cxn ang="0">
                  <a:pos x="347" y="46"/>
                </a:cxn>
                <a:cxn ang="0">
                  <a:pos x="347" y="46"/>
                </a:cxn>
                <a:cxn ang="0">
                  <a:pos x="347" y="46"/>
                </a:cxn>
                <a:cxn ang="0">
                  <a:pos x="2" y="6"/>
                </a:cxn>
                <a:cxn ang="0">
                  <a:pos x="2" y="6"/>
                </a:cxn>
                <a:cxn ang="0">
                  <a:pos x="1" y="6"/>
                </a:cxn>
                <a:cxn ang="0">
                  <a:pos x="1" y="6"/>
                </a:cxn>
                <a:cxn ang="0">
                  <a:pos x="1" y="6"/>
                </a:cxn>
                <a:cxn ang="0">
                  <a:pos x="0" y="4"/>
                </a:cxn>
                <a:cxn ang="0">
                  <a:pos x="0" y="4"/>
                </a:cxn>
                <a:cxn ang="0">
                  <a:pos x="0" y="4"/>
                </a:cxn>
                <a:cxn ang="0">
                  <a:pos x="0" y="3"/>
                </a:cxn>
                <a:cxn ang="0">
                  <a:pos x="0" y="3"/>
                </a:cxn>
                <a:cxn ang="0">
                  <a:pos x="0" y="3"/>
                </a:cxn>
                <a:cxn ang="0">
                  <a:pos x="0" y="2"/>
                </a:cxn>
                <a:cxn ang="0">
                  <a:pos x="0" y="2"/>
                </a:cxn>
                <a:cxn ang="0">
                  <a:pos x="0" y="0"/>
                </a:cxn>
                <a:cxn ang="0">
                  <a:pos x="1" y="0"/>
                </a:cxn>
                <a:cxn ang="0">
                  <a:pos x="1" y="0"/>
                </a:cxn>
                <a:cxn ang="0">
                  <a:pos x="1" y="0"/>
                </a:cxn>
                <a:cxn ang="0">
                  <a:pos x="1" y="0"/>
                </a:cxn>
                <a:cxn ang="0">
                  <a:pos x="2" y="0"/>
                </a:cxn>
                <a:cxn ang="0">
                  <a:pos x="4" y="0"/>
                </a:cxn>
                <a:cxn ang="0">
                  <a:pos x="4" y="0"/>
                </a:cxn>
                <a:cxn ang="0">
                  <a:pos x="347" y="41"/>
                </a:cxn>
              </a:cxnLst>
              <a:rect l="0" t="0" r="r" b="b"/>
              <a:pathLst>
                <a:path w="352" h="46">
                  <a:moveTo>
                    <a:pt x="347" y="41"/>
                  </a:moveTo>
                  <a:lnTo>
                    <a:pt x="347" y="41"/>
                  </a:lnTo>
                  <a:lnTo>
                    <a:pt x="349" y="41"/>
                  </a:lnTo>
                  <a:lnTo>
                    <a:pt x="349" y="41"/>
                  </a:lnTo>
                  <a:lnTo>
                    <a:pt x="349" y="41"/>
                  </a:lnTo>
                  <a:lnTo>
                    <a:pt x="350" y="42"/>
                  </a:lnTo>
                  <a:lnTo>
                    <a:pt x="350" y="42"/>
                  </a:lnTo>
                  <a:lnTo>
                    <a:pt x="350" y="42"/>
                  </a:lnTo>
                  <a:lnTo>
                    <a:pt x="352" y="42"/>
                  </a:lnTo>
                  <a:lnTo>
                    <a:pt x="352" y="43"/>
                  </a:lnTo>
                  <a:lnTo>
                    <a:pt x="352" y="43"/>
                  </a:lnTo>
                  <a:lnTo>
                    <a:pt x="350" y="45"/>
                  </a:lnTo>
                  <a:lnTo>
                    <a:pt x="350" y="45"/>
                  </a:lnTo>
                  <a:lnTo>
                    <a:pt x="350" y="45"/>
                  </a:lnTo>
                  <a:lnTo>
                    <a:pt x="350" y="46"/>
                  </a:lnTo>
                  <a:lnTo>
                    <a:pt x="349" y="46"/>
                  </a:lnTo>
                  <a:lnTo>
                    <a:pt x="349" y="46"/>
                  </a:lnTo>
                  <a:lnTo>
                    <a:pt x="349" y="46"/>
                  </a:lnTo>
                  <a:lnTo>
                    <a:pt x="347" y="46"/>
                  </a:lnTo>
                  <a:lnTo>
                    <a:pt x="347" y="46"/>
                  </a:lnTo>
                  <a:lnTo>
                    <a:pt x="347" y="46"/>
                  </a:lnTo>
                  <a:lnTo>
                    <a:pt x="2" y="6"/>
                  </a:lnTo>
                  <a:lnTo>
                    <a:pt x="2" y="6"/>
                  </a:lnTo>
                  <a:lnTo>
                    <a:pt x="1" y="6"/>
                  </a:lnTo>
                  <a:lnTo>
                    <a:pt x="1" y="6"/>
                  </a:lnTo>
                  <a:lnTo>
                    <a:pt x="1" y="6"/>
                  </a:lnTo>
                  <a:lnTo>
                    <a:pt x="0" y="4"/>
                  </a:lnTo>
                  <a:lnTo>
                    <a:pt x="0" y="4"/>
                  </a:lnTo>
                  <a:lnTo>
                    <a:pt x="0" y="4"/>
                  </a:lnTo>
                  <a:lnTo>
                    <a:pt x="0" y="3"/>
                  </a:lnTo>
                  <a:lnTo>
                    <a:pt x="0" y="3"/>
                  </a:lnTo>
                  <a:lnTo>
                    <a:pt x="0" y="3"/>
                  </a:lnTo>
                  <a:lnTo>
                    <a:pt x="0" y="2"/>
                  </a:lnTo>
                  <a:lnTo>
                    <a:pt x="0" y="2"/>
                  </a:lnTo>
                  <a:lnTo>
                    <a:pt x="0" y="0"/>
                  </a:lnTo>
                  <a:lnTo>
                    <a:pt x="1" y="0"/>
                  </a:lnTo>
                  <a:lnTo>
                    <a:pt x="1" y="0"/>
                  </a:lnTo>
                  <a:lnTo>
                    <a:pt x="1" y="0"/>
                  </a:lnTo>
                  <a:lnTo>
                    <a:pt x="1" y="0"/>
                  </a:lnTo>
                  <a:lnTo>
                    <a:pt x="2" y="0"/>
                  </a:lnTo>
                  <a:lnTo>
                    <a:pt x="4" y="0"/>
                  </a:lnTo>
                  <a:lnTo>
                    <a:pt x="4" y="0"/>
                  </a:lnTo>
                  <a:lnTo>
                    <a:pt x="347" y="41"/>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7" name="Freeform 22">
              <a:extLst>
                <a:ext uri="{FF2B5EF4-FFF2-40B4-BE49-F238E27FC236}">
                  <a16:creationId xmlns:a16="http://schemas.microsoft.com/office/drawing/2014/main" id="{501028A9-2EC6-0263-5898-6A8CEB7BE476}"/>
                </a:ext>
              </a:extLst>
            </p:cNvPr>
            <p:cNvSpPr>
              <a:spLocks/>
            </p:cNvSpPr>
            <p:nvPr/>
          </p:nvSpPr>
          <p:spPr bwMode="auto">
            <a:xfrm>
              <a:off x="5402263" y="2759075"/>
              <a:ext cx="280987" cy="22225"/>
            </a:xfrm>
            <a:custGeom>
              <a:avLst/>
              <a:gdLst/>
              <a:ahLst/>
              <a:cxnLst>
                <a:cxn ang="0">
                  <a:pos x="350" y="22"/>
                </a:cxn>
                <a:cxn ang="0">
                  <a:pos x="350" y="22"/>
                </a:cxn>
                <a:cxn ang="0">
                  <a:pos x="352" y="22"/>
                </a:cxn>
                <a:cxn ang="0">
                  <a:pos x="352" y="22"/>
                </a:cxn>
                <a:cxn ang="0">
                  <a:pos x="352" y="22"/>
                </a:cxn>
                <a:cxn ang="0">
                  <a:pos x="353" y="22"/>
                </a:cxn>
                <a:cxn ang="0">
                  <a:pos x="353" y="22"/>
                </a:cxn>
                <a:cxn ang="0">
                  <a:pos x="353" y="24"/>
                </a:cxn>
                <a:cxn ang="0">
                  <a:pos x="353" y="24"/>
                </a:cxn>
                <a:cxn ang="0">
                  <a:pos x="353" y="25"/>
                </a:cxn>
                <a:cxn ang="0">
                  <a:pos x="353" y="25"/>
                </a:cxn>
                <a:cxn ang="0">
                  <a:pos x="353" y="25"/>
                </a:cxn>
                <a:cxn ang="0">
                  <a:pos x="353" y="26"/>
                </a:cxn>
                <a:cxn ang="0">
                  <a:pos x="353" y="26"/>
                </a:cxn>
                <a:cxn ang="0">
                  <a:pos x="353" y="26"/>
                </a:cxn>
                <a:cxn ang="0">
                  <a:pos x="352" y="28"/>
                </a:cxn>
                <a:cxn ang="0">
                  <a:pos x="352" y="28"/>
                </a:cxn>
                <a:cxn ang="0">
                  <a:pos x="352" y="28"/>
                </a:cxn>
                <a:cxn ang="0">
                  <a:pos x="352" y="28"/>
                </a:cxn>
                <a:cxn ang="0">
                  <a:pos x="350" y="28"/>
                </a:cxn>
                <a:cxn ang="0">
                  <a:pos x="350" y="28"/>
                </a:cxn>
                <a:cxn ang="0">
                  <a:pos x="4" y="7"/>
                </a:cxn>
                <a:cxn ang="0">
                  <a:pos x="4" y="7"/>
                </a:cxn>
                <a:cxn ang="0">
                  <a:pos x="3" y="7"/>
                </a:cxn>
                <a:cxn ang="0">
                  <a:pos x="3" y="6"/>
                </a:cxn>
                <a:cxn ang="0">
                  <a:pos x="1" y="6"/>
                </a:cxn>
                <a:cxn ang="0">
                  <a:pos x="1" y="6"/>
                </a:cxn>
                <a:cxn ang="0">
                  <a:pos x="1" y="4"/>
                </a:cxn>
                <a:cxn ang="0">
                  <a:pos x="1" y="4"/>
                </a:cxn>
                <a:cxn ang="0">
                  <a:pos x="1" y="4"/>
                </a:cxn>
                <a:cxn ang="0">
                  <a:pos x="0" y="4"/>
                </a:cxn>
                <a:cxn ang="0">
                  <a:pos x="0" y="3"/>
                </a:cxn>
                <a:cxn ang="0">
                  <a:pos x="0" y="3"/>
                </a:cxn>
                <a:cxn ang="0">
                  <a:pos x="1" y="3"/>
                </a:cxn>
                <a:cxn ang="0">
                  <a:pos x="1" y="1"/>
                </a:cxn>
                <a:cxn ang="0">
                  <a:pos x="1" y="1"/>
                </a:cxn>
                <a:cxn ang="0">
                  <a:pos x="1" y="1"/>
                </a:cxn>
                <a:cxn ang="0">
                  <a:pos x="3" y="1"/>
                </a:cxn>
                <a:cxn ang="0">
                  <a:pos x="3" y="0"/>
                </a:cxn>
                <a:cxn ang="0">
                  <a:pos x="4" y="0"/>
                </a:cxn>
                <a:cxn ang="0">
                  <a:pos x="4" y="0"/>
                </a:cxn>
                <a:cxn ang="0">
                  <a:pos x="4" y="0"/>
                </a:cxn>
                <a:cxn ang="0">
                  <a:pos x="350" y="22"/>
                </a:cxn>
              </a:cxnLst>
              <a:rect l="0" t="0" r="r" b="b"/>
              <a:pathLst>
                <a:path w="353" h="28">
                  <a:moveTo>
                    <a:pt x="350" y="22"/>
                  </a:moveTo>
                  <a:lnTo>
                    <a:pt x="350" y="22"/>
                  </a:lnTo>
                  <a:lnTo>
                    <a:pt x="352" y="22"/>
                  </a:lnTo>
                  <a:lnTo>
                    <a:pt x="352" y="22"/>
                  </a:lnTo>
                  <a:lnTo>
                    <a:pt x="352" y="22"/>
                  </a:lnTo>
                  <a:lnTo>
                    <a:pt x="353" y="22"/>
                  </a:lnTo>
                  <a:lnTo>
                    <a:pt x="353" y="22"/>
                  </a:lnTo>
                  <a:lnTo>
                    <a:pt x="353" y="24"/>
                  </a:lnTo>
                  <a:lnTo>
                    <a:pt x="353" y="24"/>
                  </a:lnTo>
                  <a:lnTo>
                    <a:pt x="353" y="25"/>
                  </a:lnTo>
                  <a:lnTo>
                    <a:pt x="353" y="25"/>
                  </a:lnTo>
                  <a:lnTo>
                    <a:pt x="353" y="25"/>
                  </a:lnTo>
                  <a:lnTo>
                    <a:pt x="353" y="26"/>
                  </a:lnTo>
                  <a:lnTo>
                    <a:pt x="353" y="26"/>
                  </a:lnTo>
                  <a:lnTo>
                    <a:pt x="353" y="26"/>
                  </a:lnTo>
                  <a:lnTo>
                    <a:pt x="352" y="28"/>
                  </a:lnTo>
                  <a:lnTo>
                    <a:pt x="352" y="28"/>
                  </a:lnTo>
                  <a:lnTo>
                    <a:pt x="352" y="28"/>
                  </a:lnTo>
                  <a:lnTo>
                    <a:pt x="352" y="28"/>
                  </a:lnTo>
                  <a:lnTo>
                    <a:pt x="350" y="28"/>
                  </a:lnTo>
                  <a:lnTo>
                    <a:pt x="350" y="28"/>
                  </a:lnTo>
                  <a:lnTo>
                    <a:pt x="4" y="7"/>
                  </a:lnTo>
                  <a:lnTo>
                    <a:pt x="4" y="7"/>
                  </a:lnTo>
                  <a:lnTo>
                    <a:pt x="3" y="7"/>
                  </a:lnTo>
                  <a:lnTo>
                    <a:pt x="3" y="6"/>
                  </a:lnTo>
                  <a:lnTo>
                    <a:pt x="1" y="6"/>
                  </a:lnTo>
                  <a:lnTo>
                    <a:pt x="1" y="6"/>
                  </a:lnTo>
                  <a:lnTo>
                    <a:pt x="1" y="4"/>
                  </a:lnTo>
                  <a:lnTo>
                    <a:pt x="1" y="4"/>
                  </a:lnTo>
                  <a:lnTo>
                    <a:pt x="1" y="4"/>
                  </a:lnTo>
                  <a:lnTo>
                    <a:pt x="0" y="4"/>
                  </a:lnTo>
                  <a:lnTo>
                    <a:pt x="0" y="3"/>
                  </a:lnTo>
                  <a:lnTo>
                    <a:pt x="0" y="3"/>
                  </a:lnTo>
                  <a:lnTo>
                    <a:pt x="1" y="3"/>
                  </a:lnTo>
                  <a:lnTo>
                    <a:pt x="1" y="1"/>
                  </a:lnTo>
                  <a:lnTo>
                    <a:pt x="1" y="1"/>
                  </a:lnTo>
                  <a:lnTo>
                    <a:pt x="1" y="1"/>
                  </a:lnTo>
                  <a:lnTo>
                    <a:pt x="3" y="1"/>
                  </a:lnTo>
                  <a:lnTo>
                    <a:pt x="3" y="0"/>
                  </a:lnTo>
                  <a:lnTo>
                    <a:pt x="4" y="0"/>
                  </a:lnTo>
                  <a:lnTo>
                    <a:pt x="4" y="0"/>
                  </a:lnTo>
                  <a:lnTo>
                    <a:pt x="4" y="0"/>
                  </a:lnTo>
                  <a:lnTo>
                    <a:pt x="350" y="22"/>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18" name="Freeform 23">
              <a:extLst>
                <a:ext uri="{FF2B5EF4-FFF2-40B4-BE49-F238E27FC236}">
                  <a16:creationId xmlns:a16="http://schemas.microsoft.com/office/drawing/2014/main" id="{4768EE47-C353-41C9-0AA1-ED33182F3E57}"/>
                </a:ext>
              </a:extLst>
            </p:cNvPr>
            <p:cNvSpPr>
              <a:spLocks/>
            </p:cNvSpPr>
            <p:nvPr/>
          </p:nvSpPr>
          <p:spPr bwMode="auto">
            <a:xfrm>
              <a:off x="5402263" y="2759075"/>
              <a:ext cx="280987" cy="22225"/>
            </a:xfrm>
            <a:custGeom>
              <a:avLst/>
              <a:gdLst/>
              <a:ahLst/>
              <a:cxnLst>
                <a:cxn ang="0">
                  <a:pos x="350" y="22"/>
                </a:cxn>
                <a:cxn ang="0">
                  <a:pos x="350" y="22"/>
                </a:cxn>
                <a:cxn ang="0">
                  <a:pos x="352" y="22"/>
                </a:cxn>
                <a:cxn ang="0">
                  <a:pos x="352" y="22"/>
                </a:cxn>
                <a:cxn ang="0">
                  <a:pos x="352" y="22"/>
                </a:cxn>
                <a:cxn ang="0">
                  <a:pos x="353" y="22"/>
                </a:cxn>
                <a:cxn ang="0">
                  <a:pos x="353" y="22"/>
                </a:cxn>
                <a:cxn ang="0">
                  <a:pos x="353" y="24"/>
                </a:cxn>
                <a:cxn ang="0">
                  <a:pos x="353" y="24"/>
                </a:cxn>
                <a:cxn ang="0">
                  <a:pos x="353" y="25"/>
                </a:cxn>
                <a:cxn ang="0">
                  <a:pos x="353" y="25"/>
                </a:cxn>
                <a:cxn ang="0">
                  <a:pos x="353" y="25"/>
                </a:cxn>
                <a:cxn ang="0">
                  <a:pos x="353" y="26"/>
                </a:cxn>
                <a:cxn ang="0">
                  <a:pos x="353" y="26"/>
                </a:cxn>
                <a:cxn ang="0">
                  <a:pos x="353" y="26"/>
                </a:cxn>
                <a:cxn ang="0">
                  <a:pos x="352" y="28"/>
                </a:cxn>
                <a:cxn ang="0">
                  <a:pos x="352" y="28"/>
                </a:cxn>
                <a:cxn ang="0">
                  <a:pos x="352" y="28"/>
                </a:cxn>
                <a:cxn ang="0">
                  <a:pos x="352" y="28"/>
                </a:cxn>
                <a:cxn ang="0">
                  <a:pos x="350" y="28"/>
                </a:cxn>
                <a:cxn ang="0">
                  <a:pos x="350" y="28"/>
                </a:cxn>
                <a:cxn ang="0">
                  <a:pos x="4" y="7"/>
                </a:cxn>
                <a:cxn ang="0">
                  <a:pos x="4" y="7"/>
                </a:cxn>
                <a:cxn ang="0">
                  <a:pos x="3" y="7"/>
                </a:cxn>
                <a:cxn ang="0">
                  <a:pos x="3" y="6"/>
                </a:cxn>
                <a:cxn ang="0">
                  <a:pos x="1" y="6"/>
                </a:cxn>
                <a:cxn ang="0">
                  <a:pos x="1" y="6"/>
                </a:cxn>
                <a:cxn ang="0">
                  <a:pos x="1" y="4"/>
                </a:cxn>
                <a:cxn ang="0">
                  <a:pos x="1" y="4"/>
                </a:cxn>
                <a:cxn ang="0">
                  <a:pos x="1" y="4"/>
                </a:cxn>
                <a:cxn ang="0">
                  <a:pos x="0" y="4"/>
                </a:cxn>
                <a:cxn ang="0">
                  <a:pos x="0" y="3"/>
                </a:cxn>
                <a:cxn ang="0">
                  <a:pos x="0" y="3"/>
                </a:cxn>
                <a:cxn ang="0">
                  <a:pos x="1" y="3"/>
                </a:cxn>
                <a:cxn ang="0">
                  <a:pos x="1" y="1"/>
                </a:cxn>
                <a:cxn ang="0">
                  <a:pos x="1" y="1"/>
                </a:cxn>
                <a:cxn ang="0">
                  <a:pos x="1" y="1"/>
                </a:cxn>
                <a:cxn ang="0">
                  <a:pos x="3" y="1"/>
                </a:cxn>
                <a:cxn ang="0">
                  <a:pos x="3" y="0"/>
                </a:cxn>
                <a:cxn ang="0">
                  <a:pos x="4" y="0"/>
                </a:cxn>
                <a:cxn ang="0">
                  <a:pos x="4" y="0"/>
                </a:cxn>
                <a:cxn ang="0">
                  <a:pos x="4" y="0"/>
                </a:cxn>
                <a:cxn ang="0">
                  <a:pos x="350" y="22"/>
                </a:cxn>
              </a:cxnLst>
              <a:rect l="0" t="0" r="r" b="b"/>
              <a:pathLst>
                <a:path w="353" h="28">
                  <a:moveTo>
                    <a:pt x="350" y="22"/>
                  </a:moveTo>
                  <a:lnTo>
                    <a:pt x="350" y="22"/>
                  </a:lnTo>
                  <a:lnTo>
                    <a:pt x="352" y="22"/>
                  </a:lnTo>
                  <a:lnTo>
                    <a:pt x="352" y="22"/>
                  </a:lnTo>
                  <a:lnTo>
                    <a:pt x="352" y="22"/>
                  </a:lnTo>
                  <a:lnTo>
                    <a:pt x="353" y="22"/>
                  </a:lnTo>
                  <a:lnTo>
                    <a:pt x="353" y="22"/>
                  </a:lnTo>
                  <a:lnTo>
                    <a:pt x="353" y="24"/>
                  </a:lnTo>
                  <a:lnTo>
                    <a:pt x="353" y="24"/>
                  </a:lnTo>
                  <a:lnTo>
                    <a:pt x="353" y="25"/>
                  </a:lnTo>
                  <a:lnTo>
                    <a:pt x="353" y="25"/>
                  </a:lnTo>
                  <a:lnTo>
                    <a:pt x="353" y="25"/>
                  </a:lnTo>
                  <a:lnTo>
                    <a:pt x="353" y="26"/>
                  </a:lnTo>
                  <a:lnTo>
                    <a:pt x="353" y="26"/>
                  </a:lnTo>
                  <a:lnTo>
                    <a:pt x="353" y="26"/>
                  </a:lnTo>
                  <a:lnTo>
                    <a:pt x="352" y="28"/>
                  </a:lnTo>
                  <a:lnTo>
                    <a:pt x="352" y="28"/>
                  </a:lnTo>
                  <a:lnTo>
                    <a:pt x="352" y="28"/>
                  </a:lnTo>
                  <a:lnTo>
                    <a:pt x="352" y="28"/>
                  </a:lnTo>
                  <a:lnTo>
                    <a:pt x="350" y="28"/>
                  </a:lnTo>
                  <a:lnTo>
                    <a:pt x="350" y="28"/>
                  </a:lnTo>
                  <a:lnTo>
                    <a:pt x="4" y="7"/>
                  </a:lnTo>
                  <a:lnTo>
                    <a:pt x="4" y="7"/>
                  </a:lnTo>
                  <a:lnTo>
                    <a:pt x="3" y="7"/>
                  </a:lnTo>
                  <a:lnTo>
                    <a:pt x="3" y="6"/>
                  </a:lnTo>
                  <a:lnTo>
                    <a:pt x="1" y="6"/>
                  </a:lnTo>
                  <a:lnTo>
                    <a:pt x="1" y="6"/>
                  </a:lnTo>
                  <a:lnTo>
                    <a:pt x="1" y="4"/>
                  </a:lnTo>
                  <a:lnTo>
                    <a:pt x="1" y="4"/>
                  </a:lnTo>
                  <a:lnTo>
                    <a:pt x="1" y="4"/>
                  </a:lnTo>
                  <a:lnTo>
                    <a:pt x="0" y="4"/>
                  </a:lnTo>
                  <a:lnTo>
                    <a:pt x="0" y="3"/>
                  </a:lnTo>
                  <a:lnTo>
                    <a:pt x="0" y="3"/>
                  </a:lnTo>
                  <a:lnTo>
                    <a:pt x="1" y="3"/>
                  </a:lnTo>
                  <a:lnTo>
                    <a:pt x="1" y="1"/>
                  </a:lnTo>
                  <a:lnTo>
                    <a:pt x="1" y="1"/>
                  </a:lnTo>
                  <a:lnTo>
                    <a:pt x="1" y="1"/>
                  </a:lnTo>
                  <a:lnTo>
                    <a:pt x="3" y="1"/>
                  </a:lnTo>
                  <a:lnTo>
                    <a:pt x="3" y="0"/>
                  </a:lnTo>
                  <a:lnTo>
                    <a:pt x="4" y="0"/>
                  </a:lnTo>
                  <a:lnTo>
                    <a:pt x="4" y="0"/>
                  </a:lnTo>
                  <a:lnTo>
                    <a:pt x="4" y="0"/>
                  </a:lnTo>
                  <a:lnTo>
                    <a:pt x="350" y="22"/>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9" name="Freeform 24">
              <a:extLst>
                <a:ext uri="{FF2B5EF4-FFF2-40B4-BE49-F238E27FC236}">
                  <a16:creationId xmlns:a16="http://schemas.microsoft.com/office/drawing/2014/main" id="{8B856CF0-730B-6240-901A-EBE2FAB76351}"/>
                </a:ext>
              </a:extLst>
            </p:cNvPr>
            <p:cNvSpPr>
              <a:spLocks/>
            </p:cNvSpPr>
            <p:nvPr/>
          </p:nvSpPr>
          <p:spPr bwMode="auto">
            <a:xfrm>
              <a:off x="5127625" y="2759075"/>
              <a:ext cx="279400" cy="6350"/>
            </a:xfrm>
            <a:custGeom>
              <a:avLst/>
              <a:gdLst/>
              <a:ahLst/>
              <a:cxnLst>
                <a:cxn ang="0">
                  <a:pos x="350" y="1"/>
                </a:cxn>
                <a:cxn ang="0">
                  <a:pos x="350" y="1"/>
                </a:cxn>
                <a:cxn ang="0">
                  <a:pos x="350" y="1"/>
                </a:cxn>
                <a:cxn ang="0">
                  <a:pos x="350" y="1"/>
                </a:cxn>
                <a:cxn ang="0">
                  <a:pos x="352" y="2"/>
                </a:cxn>
                <a:cxn ang="0">
                  <a:pos x="352" y="2"/>
                </a:cxn>
                <a:cxn ang="0">
                  <a:pos x="352" y="2"/>
                </a:cxn>
                <a:cxn ang="0">
                  <a:pos x="352" y="2"/>
                </a:cxn>
                <a:cxn ang="0">
                  <a:pos x="353" y="4"/>
                </a:cxn>
                <a:cxn ang="0">
                  <a:pos x="353" y="4"/>
                </a:cxn>
                <a:cxn ang="0">
                  <a:pos x="353" y="4"/>
                </a:cxn>
                <a:cxn ang="0">
                  <a:pos x="353" y="5"/>
                </a:cxn>
                <a:cxn ang="0">
                  <a:pos x="353" y="5"/>
                </a:cxn>
                <a:cxn ang="0">
                  <a:pos x="352" y="5"/>
                </a:cxn>
                <a:cxn ang="0">
                  <a:pos x="352" y="7"/>
                </a:cxn>
                <a:cxn ang="0">
                  <a:pos x="352" y="7"/>
                </a:cxn>
                <a:cxn ang="0">
                  <a:pos x="352" y="7"/>
                </a:cxn>
                <a:cxn ang="0">
                  <a:pos x="350" y="8"/>
                </a:cxn>
                <a:cxn ang="0">
                  <a:pos x="350" y="8"/>
                </a:cxn>
                <a:cxn ang="0">
                  <a:pos x="350" y="8"/>
                </a:cxn>
                <a:cxn ang="0">
                  <a:pos x="350" y="8"/>
                </a:cxn>
                <a:cxn ang="0">
                  <a:pos x="2" y="5"/>
                </a:cxn>
                <a:cxn ang="0">
                  <a:pos x="2" y="5"/>
                </a:cxn>
                <a:cxn ang="0">
                  <a:pos x="2" y="5"/>
                </a:cxn>
                <a:cxn ang="0">
                  <a:pos x="1" y="5"/>
                </a:cxn>
                <a:cxn ang="0">
                  <a:pos x="1" y="5"/>
                </a:cxn>
                <a:cxn ang="0">
                  <a:pos x="0" y="4"/>
                </a:cxn>
                <a:cxn ang="0">
                  <a:pos x="0" y="4"/>
                </a:cxn>
                <a:cxn ang="0">
                  <a:pos x="0" y="4"/>
                </a:cxn>
                <a:cxn ang="0">
                  <a:pos x="0" y="4"/>
                </a:cxn>
                <a:cxn ang="0">
                  <a:pos x="0" y="2"/>
                </a:cxn>
                <a:cxn ang="0">
                  <a:pos x="0" y="2"/>
                </a:cxn>
                <a:cxn ang="0">
                  <a:pos x="0" y="1"/>
                </a:cxn>
                <a:cxn ang="0">
                  <a:pos x="0" y="1"/>
                </a:cxn>
                <a:cxn ang="0">
                  <a:pos x="0" y="1"/>
                </a:cxn>
                <a:cxn ang="0">
                  <a:pos x="0" y="0"/>
                </a:cxn>
                <a:cxn ang="0">
                  <a:pos x="0" y="0"/>
                </a:cxn>
                <a:cxn ang="0">
                  <a:pos x="1" y="0"/>
                </a:cxn>
                <a:cxn ang="0">
                  <a:pos x="1" y="0"/>
                </a:cxn>
                <a:cxn ang="0">
                  <a:pos x="2" y="0"/>
                </a:cxn>
                <a:cxn ang="0">
                  <a:pos x="2" y="0"/>
                </a:cxn>
                <a:cxn ang="0">
                  <a:pos x="2" y="0"/>
                </a:cxn>
                <a:cxn ang="0">
                  <a:pos x="350" y="1"/>
                </a:cxn>
              </a:cxnLst>
              <a:rect l="0" t="0" r="r" b="b"/>
              <a:pathLst>
                <a:path w="353" h="8">
                  <a:moveTo>
                    <a:pt x="350" y="1"/>
                  </a:moveTo>
                  <a:lnTo>
                    <a:pt x="350" y="1"/>
                  </a:lnTo>
                  <a:lnTo>
                    <a:pt x="350" y="1"/>
                  </a:lnTo>
                  <a:lnTo>
                    <a:pt x="350" y="1"/>
                  </a:lnTo>
                  <a:lnTo>
                    <a:pt x="352" y="2"/>
                  </a:lnTo>
                  <a:lnTo>
                    <a:pt x="352" y="2"/>
                  </a:lnTo>
                  <a:lnTo>
                    <a:pt x="352" y="2"/>
                  </a:lnTo>
                  <a:lnTo>
                    <a:pt x="352" y="2"/>
                  </a:lnTo>
                  <a:lnTo>
                    <a:pt x="353" y="4"/>
                  </a:lnTo>
                  <a:lnTo>
                    <a:pt x="353" y="4"/>
                  </a:lnTo>
                  <a:lnTo>
                    <a:pt x="353" y="4"/>
                  </a:lnTo>
                  <a:lnTo>
                    <a:pt x="353" y="5"/>
                  </a:lnTo>
                  <a:lnTo>
                    <a:pt x="353" y="5"/>
                  </a:lnTo>
                  <a:lnTo>
                    <a:pt x="352" y="5"/>
                  </a:lnTo>
                  <a:lnTo>
                    <a:pt x="352" y="7"/>
                  </a:lnTo>
                  <a:lnTo>
                    <a:pt x="352" y="7"/>
                  </a:lnTo>
                  <a:lnTo>
                    <a:pt x="352" y="7"/>
                  </a:lnTo>
                  <a:lnTo>
                    <a:pt x="350" y="8"/>
                  </a:lnTo>
                  <a:lnTo>
                    <a:pt x="350" y="8"/>
                  </a:lnTo>
                  <a:lnTo>
                    <a:pt x="350" y="8"/>
                  </a:lnTo>
                  <a:lnTo>
                    <a:pt x="350" y="8"/>
                  </a:lnTo>
                  <a:lnTo>
                    <a:pt x="2" y="5"/>
                  </a:lnTo>
                  <a:lnTo>
                    <a:pt x="2" y="5"/>
                  </a:lnTo>
                  <a:lnTo>
                    <a:pt x="2" y="5"/>
                  </a:lnTo>
                  <a:lnTo>
                    <a:pt x="1" y="5"/>
                  </a:lnTo>
                  <a:lnTo>
                    <a:pt x="1" y="5"/>
                  </a:lnTo>
                  <a:lnTo>
                    <a:pt x="0" y="4"/>
                  </a:lnTo>
                  <a:lnTo>
                    <a:pt x="0" y="4"/>
                  </a:lnTo>
                  <a:lnTo>
                    <a:pt x="0" y="4"/>
                  </a:lnTo>
                  <a:lnTo>
                    <a:pt x="0" y="4"/>
                  </a:lnTo>
                  <a:lnTo>
                    <a:pt x="0" y="2"/>
                  </a:lnTo>
                  <a:lnTo>
                    <a:pt x="0" y="2"/>
                  </a:lnTo>
                  <a:lnTo>
                    <a:pt x="0" y="1"/>
                  </a:lnTo>
                  <a:lnTo>
                    <a:pt x="0" y="1"/>
                  </a:lnTo>
                  <a:lnTo>
                    <a:pt x="0" y="1"/>
                  </a:lnTo>
                  <a:lnTo>
                    <a:pt x="0" y="0"/>
                  </a:lnTo>
                  <a:lnTo>
                    <a:pt x="0" y="0"/>
                  </a:lnTo>
                  <a:lnTo>
                    <a:pt x="1" y="0"/>
                  </a:lnTo>
                  <a:lnTo>
                    <a:pt x="1" y="0"/>
                  </a:lnTo>
                  <a:lnTo>
                    <a:pt x="2" y="0"/>
                  </a:lnTo>
                  <a:lnTo>
                    <a:pt x="2" y="0"/>
                  </a:lnTo>
                  <a:lnTo>
                    <a:pt x="2" y="0"/>
                  </a:lnTo>
                  <a:lnTo>
                    <a:pt x="350" y="1"/>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20" name="Freeform 25">
              <a:extLst>
                <a:ext uri="{FF2B5EF4-FFF2-40B4-BE49-F238E27FC236}">
                  <a16:creationId xmlns:a16="http://schemas.microsoft.com/office/drawing/2014/main" id="{2C0F5125-011C-D9D8-4EA1-C33409D29756}"/>
                </a:ext>
              </a:extLst>
            </p:cNvPr>
            <p:cNvSpPr>
              <a:spLocks/>
            </p:cNvSpPr>
            <p:nvPr/>
          </p:nvSpPr>
          <p:spPr bwMode="auto">
            <a:xfrm>
              <a:off x="5127625" y="2759075"/>
              <a:ext cx="279400" cy="6350"/>
            </a:xfrm>
            <a:custGeom>
              <a:avLst/>
              <a:gdLst/>
              <a:ahLst/>
              <a:cxnLst>
                <a:cxn ang="0">
                  <a:pos x="350" y="1"/>
                </a:cxn>
                <a:cxn ang="0">
                  <a:pos x="350" y="1"/>
                </a:cxn>
                <a:cxn ang="0">
                  <a:pos x="350" y="1"/>
                </a:cxn>
                <a:cxn ang="0">
                  <a:pos x="350" y="1"/>
                </a:cxn>
                <a:cxn ang="0">
                  <a:pos x="352" y="2"/>
                </a:cxn>
                <a:cxn ang="0">
                  <a:pos x="352" y="2"/>
                </a:cxn>
                <a:cxn ang="0">
                  <a:pos x="352" y="2"/>
                </a:cxn>
                <a:cxn ang="0">
                  <a:pos x="352" y="2"/>
                </a:cxn>
                <a:cxn ang="0">
                  <a:pos x="353" y="4"/>
                </a:cxn>
                <a:cxn ang="0">
                  <a:pos x="353" y="4"/>
                </a:cxn>
                <a:cxn ang="0">
                  <a:pos x="353" y="4"/>
                </a:cxn>
                <a:cxn ang="0">
                  <a:pos x="353" y="5"/>
                </a:cxn>
                <a:cxn ang="0">
                  <a:pos x="353" y="5"/>
                </a:cxn>
                <a:cxn ang="0">
                  <a:pos x="352" y="5"/>
                </a:cxn>
                <a:cxn ang="0">
                  <a:pos x="352" y="7"/>
                </a:cxn>
                <a:cxn ang="0">
                  <a:pos x="352" y="7"/>
                </a:cxn>
                <a:cxn ang="0">
                  <a:pos x="352" y="7"/>
                </a:cxn>
                <a:cxn ang="0">
                  <a:pos x="350" y="8"/>
                </a:cxn>
                <a:cxn ang="0">
                  <a:pos x="350" y="8"/>
                </a:cxn>
                <a:cxn ang="0">
                  <a:pos x="350" y="8"/>
                </a:cxn>
                <a:cxn ang="0">
                  <a:pos x="350" y="8"/>
                </a:cxn>
                <a:cxn ang="0">
                  <a:pos x="2" y="5"/>
                </a:cxn>
                <a:cxn ang="0">
                  <a:pos x="2" y="5"/>
                </a:cxn>
                <a:cxn ang="0">
                  <a:pos x="2" y="5"/>
                </a:cxn>
                <a:cxn ang="0">
                  <a:pos x="1" y="5"/>
                </a:cxn>
                <a:cxn ang="0">
                  <a:pos x="1" y="5"/>
                </a:cxn>
                <a:cxn ang="0">
                  <a:pos x="0" y="4"/>
                </a:cxn>
                <a:cxn ang="0">
                  <a:pos x="0" y="4"/>
                </a:cxn>
                <a:cxn ang="0">
                  <a:pos x="0" y="4"/>
                </a:cxn>
                <a:cxn ang="0">
                  <a:pos x="0" y="4"/>
                </a:cxn>
                <a:cxn ang="0">
                  <a:pos x="0" y="2"/>
                </a:cxn>
                <a:cxn ang="0">
                  <a:pos x="0" y="2"/>
                </a:cxn>
                <a:cxn ang="0">
                  <a:pos x="0" y="1"/>
                </a:cxn>
                <a:cxn ang="0">
                  <a:pos x="0" y="1"/>
                </a:cxn>
                <a:cxn ang="0">
                  <a:pos x="0" y="1"/>
                </a:cxn>
                <a:cxn ang="0">
                  <a:pos x="0" y="0"/>
                </a:cxn>
                <a:cxn ang="0">
                  <a:pos x="0" y="0"/>
                </a:cxn>
                <a:cxn ang="0">
                  <a:pos x="1" y="0"/>
                </a:cxn>
                <a:cxn ang="0">
                  <a:pos x="1" y="0"/>
                </a:cxn>
                <a:cxn ang="0">
                  <a:pos x="2" y="0"/>
                </a:cxn>
                <a:cxn ang="0">
                  <a:pos x="2" y="0"/>
                </a:cxn>
                <a:cxn ang="0">
                  <a:pos x="2" y="0"/>
                </a:cxn>
                <a:cxn ang="0">
                  <a:pos x="350" y="1"/>
                </a:cxn>
              </a:cxnLst>
              <a:rect l="0" t="0" r="r" b="b"/>
              <a:pathLst>
                <a:path w="353" h="8">
                  <a:moveTo>
                    <a:pt x="350" y="1"/>
                  </a:moveTo>
                  <a:lnTo>
                    <a:pt x="350" y="1"/>
                  </a:lnTo>
                  <a:lnTo>
                    <a:pt x="350" y="1"/>
                  </a:lnTo>
                  <a:lnTo>
                    <a:pt x="350" y="1"/>
                  </a:lnTo>
                  <a:lnTo>
                    <a:pt x="352" y="2"/>
                  </a:lnTo>
                  <a:lnTo>
                    <a:pt x="352" y="2"/>
                  </a:lnTo>
                  <a:lnTo>
                    <a:pt x="352" y="2"/>
                  </a:lnTo>
                  <a:lnTo>
                    <a:pt x="352" y="2"/>
                  </a:lnTo>
                  <a:lnTo>
                    <a:pt x="353" y="4"/>
                  </a:lnTo>
                  <a:lnTo>
                    <a:pt x="353" y="4"/>
                  </a:lnTo>
                  <a:lnTo>
                    <a:pt x="353" y="4"/>
                  </a:lnTo>
                  <a:lnTo>
                    <a:pt x="353" y="5"/>
                  </a:lnTo>
                  <a:lnTo>
                    <a:pt x="353" y="5"/>
                  </a:lnTo>
                  <a:lnTo>
                    <a:pt x="352" y="5"/>
                  </a:lnTo>
                  <a:lnTo>
                    <a:pt x="352" y="7"/>
                  </a:lnTo>
                  <a:lnTo>
                    <a:pt x="352" y="7"/>
                  </a:lnTo>
                  <a:lnTo>
                    <a:pt x="352" y="7"/>
                  </a:lnTo>
                  <a:lnTo>
                    <a:pt x="350" y="8"/>
                  </a:lnTo>
                  <a:lnTo>
                    <a:pt x="350" y="8"/>
                  </a:lnTo>
                  <a:lnTo>
                    <a:pt x="350" y="8"/>
                  </a:lnTo>
                  <a:lnTo>
                    <a:pt x="350" y="8"/>
                  </a:lnTo>
                  <a:lnTo>
                    <a:pt x="2" y="5"/>
                  </a:lnTo>
                  <a:lnTo>
                    <a:pt x="2" y="5"/>
                  </a:lnTo>
                  <a:lnTo>
                    <a:pt x="2" y="5"/>
                  </a:lnTo>
                  <a:lnTo>
                    <a:pt x="1" y="5"/>
                  </a:lnTo>
                  <a:lnTo>
                    <a:pt x="1" y="5"/>
                  </a:lnTo>
                  <a:lnTo>
                    <a:pt x="0" y="4"/>
                  </a:lnTo>
                  <a:lnTo>
                    <a:pt x="0" y="4"/>
                  </a:lnTo>
                  <a:lnTo>
                    <a:pt x="0" y="4"/>
                  </a:lnTo>
                  <a:lnTo>
                    <a:pt x="0" y="4"/>
                  </a:lnTo>
                  <a:lnTo>
                    <a:pt x="0" y="2"/>
                  </a:lnTo>
                  <a:lnTo>
                    <a:pt x="0" y="2"/>
                  </a:lnTo>
                  <a:lnTo>
                    <a:pt x="0" y="1"/>
                  </a:lnTo>
                  <a:lnTo>
                    <a:pt x="0" y="1"/>
                  </a:lnTo>
                  <a:lnTo>
                    <a:pt x="0" y="1"/>
                  </a:lnTo>
                  <a:lnTo>
                    <a:pt x="0" y="0"/>
                  </a:lnTo>
                  <a:lnTo>
                    <a:pt x="0" y="0"/>
                  </a:lnTo>
                  <a:lnTo>
                    <a:pt x="1" y="0"/>
                  </a:lnTo>
                  <a:lnTo>
                    <a:pt x="1" y="0"/>
                  </a:lnTo>
                  <a:lnTo>
                    <a:pt x="2" y="0"/>
                  </a:lnTo>
                  <a:lnTo>
                    <a:pt x="2" y="0"/>
                  </a:lnTo>
                  <a:lnTo>
                    <a:pt x="2" y="0"/>
                  </a:lnTo>
                  <a:lnTo>
                    <a:pt x="350" y="1"/>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21" name="Freeform 26">
              <a:extLst>
                <a:ext uri="{FF2B5EF4-FFF2-40B4-BE49-F238E27FC236}">
                  <a16:creationId xmlns:a16="http://schemas.microsoft.com/office/drawing/2014/main" id="{781A9E61-4E9B-658D-A732-E2A4659DE84F}"/>
                </a:ext>
              </a:extLst>
            </p:cNvPr>
            <p:cNvSpPr>
              <a:spLocks/>
            </p:cNvSpPr>
            <p:nvPr/>
          </p:nvSpPr>
          <p:spPr bwMode="auto">
            <a:xfrm>
              <a:off x="4851400" y="2759075"/>
              <a:ext cx="280987" cy="17462"/>
            </a:xfrm>
            <a:custGeom>
              <a:avLst/>
              <a:gdLst/>
              <a:ahLst/>
              <a:cxnLst>
                <a:cxn ang="0">
                  <a:pos x="350" y="0"/>
                </a:cxn>
                <a:cxn ang="0">
                  <a:pos x="350" y="0"/>
                </a:cxn>
                <a:cxn ang="0">
                  <a:pos x="350" y="0"/>
                </a:cxn>
                <a:cxn ang="0">
                  <a:pos x="352" y="0"/>
                </a:cxn>
                <a:cxn ang="0">
                  <a:pos x="352" y="0"/>
                </a:cxn>
                <a:cxn ang="0">
                  <a:pos x="352" y="0"/>
                </a:cxn>
                <a:cxn ang="0">
                  <a:pos x="352" y="0"/>
                </a:cxn>
                <a:cxn ang="0">
                  <a:pos x="353" y="0"/>
                </a:cxn>
                <a:cxn ang="0">
                  <a:pos x="353" y="1"/>
                </a:cxn>
                <a:cxn ang="0">
                  <a:pos x="353" y="1"/>
                </a:cxn>
                <a:cxn ang="0">
                  <a:pos x="353" y="2"/>
                </a:cxn>
                <a:cxn ang="0">
                  <a:pos x="353" y="2"/>
                </a:cxn>
                <a:cxn ang="0">
                  <a:pos x="353" y="2"/>
                </a:cxn>
                <a:cxn ang="0">
                  <a:pos x="353" y="4"/>
                </a:cxn>
                <a:cxn ang="0">
                  <a:pos x="353" y="4"/>
                </a:cxn>
                <a:cxn ang="0">
                  <a:pos x="352" y="4"/>
                </a:cxn>
                <a:cxn ang="0">
                  <a:pos x="352" y="5"/>
                </a:cxn>
                <a:cxn ang="0">
                  <a:pos x="352" y="5"/>
                </a:cxn>
                <a:cxn ang="0">
                  <a:pos x="350" y="5"/>
                </a:cxn>
                <a:cxn ang="0">
                  <a:pos x="350" y="5"/>
                </a:cxn>
                <a:cxn ang="0">
                  <a:pos x="350" y="5"/>
                </a:cxn>
                <a:cxn ang="0">
                  <a:pos x="4" y="22"/>
                </a:cxn>
                <a:cxn ang="0">
                  <a:pos x="4" y="22"/>
                </a:cxn>
                <a:cxn ang="0">
                  <a:pos x="3" y="22"/>
                </a:cxn>
                <a:cxn ang="0">
                  <a:pos x="3" y="22"/>
                </a:cxn>
                <a:cxn ang="0">
                  <a:pos x="3" y="22"/>
                </a:cxn>
                <a:cxn ang="0">
                  <a:pos x="1" y="22"/>
                </a:cxn>
                <a:cxn ang="0">
                  <a:pos x="1" y="20"/>
                </a:cxn>
                <a:cxn ang="0">
                  <a:pos x="0" y="20"/>
                </a:cxn>
                <a:cxn ang="0">
                  <a:pos x="0" y="20"/>
                </a:cxn>
                <a:cxn ang="0">
                  <a:pos x="0" y="19"/>
                </a:cxn>
                <a:cxn ang="0">
                  <a:pos x="0" y="19"/>
                </a:cxn>
                <a:cxn ang="0">
                  <a:pos x="0" y="18"/>
                </a:cxn>
                <a:cxn ang="0">
                  <a:pos x="0" y="18"/>
                </a:cxn>
                <a:cxn ang="0">
                  <a:pos x="0" y="18"/>
                </a:cxn>
                <a:cxn ang="0">
                  <a:pos x="1" y="16"/>
                </a:cxn>
                <a:cxn ang="0">
                  <a:pos x="1" y="16"/>
                </a:cxn>
                <a:cxn ang="0">
                  <a:pos x="1" y="16"/>
                </a:cxn>
                <a:cxn ang="0">
                  <a:pos x="3" y="16"/>
                </a:cxn>
                <a:cxn ang="0">
                  <a:pos x="3" y="16"/>
                </a:cxn>
                <a:cxn ang="0">
                  <a:pos x="3" y="16"/>
                </a:cxn>
                <a:cxn ang="0">
                  <a:pos x="3" y="16"/>
                </a:cxn>
                <a:cxn ang="0">
                  <a:pos x="350" y="0"/>
                </a:cxn>
              </a:cxnLst>
              <a:rect l="0" t="0" r="r" b="b"/>
              <a:pathLst>
                <a:path w="353" h="22">
                  <a:moveTo>
                    <a:pt x="350" y="0"/>
                  </a:moveTo>
                  <a:lnTo>
                    <a:pt x="350" y="0"/>
                  </a:lnTo>
                  <a:lnTo>
                    <a:pt x="350" y="0"/>
                  </a:lnTo>
                  <a:lnTo>
                    <a:pt x="352" y="0"/>
                  </a:lnTo>
                  <a:lnTo>
                    <a:pt x="352" y="0"/>
                  </a:lnTo>
                  <a:lnTo>
                    <a:pt x="352" y="0"/>
                  </a:lnTo>
                  <a:lnTo>
                    <a:pt x="352" y="0"/>
                  </a:lnTo>
                  <a:lnTo>
                    <a:pt x="353" y="0"/>
                  </a:lnTo>
                  <a:lnTo>
                    <a:pt x="353" y="1"/>
                  </a:lnTo>
                  <a:lnTo>
                    <a:pt x="353" y="1"/>
                  </a:lnTo>
                  <a:lnTo>
                    <a:pt x="353" y="2"/>
                  </a:lnTo>
                  <a:lnTo>
                    <a:pt x="353" y="2"/>
                  </a:lnTo>
                  <a:lnTo>
                    <a:pt x="353" y="2"/>
                  </a:lnTo>
                  <a:lnTo>
                    <a:pt x="353" y="4"/>
                  </a:lnTo>
                  <a:lnTo>
                    <a:pt x="353" y="4"/>
                  </a:lnTo>
                  <a:lnTo>
                    <a:pt x="352" y="4"/>
                  </a:lnTo>
                  <a:lnTo>
                    <a:pt x="352" y="5"/>
                  </a:lnTo>
                  <a:lnTo>
                    <a:pt x="352" y="5"/>
                  </a:lnTo>
                  <a:lnTo>
                    <a:pt x="350" y="5"/>
                  </a:lnTo>
                  <a:lnTo>
                    <a:pt x="350" y="5"/>
                  </a:lnTo>
                  <a:lnTo>
                    <a:pt x="350" y="5"/>
                  </a:lnTo>
                  <a:lnTo>
                    <a:pt x="4" y="22"/>
                  </a:lnTo>
                  <a:lnTo>
                    <a:pt x="4" y="22"/>
                  </a:lnTo>
                  <a:lnTo>
                    <a:pt x="3" y="22"/>
                  </a:lnTo>
                  <a:lnTo>
                    <a:pt x="3" y="22"/>
                  </a:lnTo>
                  <a:lnTo>
                    <a:pt x="3" y="22"/>
                  </a:lnTo>
                  <a:lnTo>
                    <a:pt x="1" y="22"/>
                  </a:lnTo>
                  <a:lnTo>
                    <a:pt x="1" y="20"/>
                  </a:lnTo>
                  <a:lnTo>
                    <a:pt x="0" y="20"/>
                  </a:lnTo>
                  <a:lnTo>
                    <a:pt x="0" y="20"/>
                  </a:lnTo>
                  <a:lnTo>
                    <a:pt x="0" y="19"/>
                  </a:lnTo>
                  <a:lnTo>
                    <a:pt x="0" y="19"/>
                  </a:lnTo>
                  <a:lnTo>
                    <a:pt x="0" y="18"/>
                  </a:lnTo>
                  <a:lnTo>
                    <a:pt x="0" y="18"/>
                  </a:lnTo>
                  <a:lnTo>
                    <a:pt x="0" y="18"/>
                  </a:lnTo>
                  <a:lnTo>
                    <a:pt x="1" y="16"/>
                  </a:lnTo>
                  <a:lnTo>
                    <a:pt x="1" y="16"/>
                  </a:lnTo>
                  <a:lnTo>
                    <a:pt x="1" y="16"/>
                  </a:lnTo>
                  <a:lnTo>
                    <a:pt x="3" y="16"/>
                  </a:lnTo>
                  <a:lnTo>
                    <a:pt x="3" y="16"/>
                  </a:lnTo>
                  <a:lnTo>
                    <a:pt x="3" y="16"/>
                  </a:lnTo>
                  <a:lnTo>
                    <a:pt x="3" y="16"/>
                  </a:lnTo>
                  <a:lnTo>
                    <a:pt x="350"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22" name="Freeform 27">
              <a:extLst>
                <a:ext uri="{FF2B5EF4-FFF2-40B4-BE49-F238E27FC236}">
                  <a16:creationId xmlns:a16="http://schemas.microsoft.com/office/drawing/2014/main" id="{C3567AFD-2ACD-E596-E4C1-21C900D3E945}"/>
                </a:ext>
              </a:extLst>
            </p:cNvPr>
            <p:cNvSpPr>
              <a:spLocks/>
            </p:cNvSpPr>
            <p:nvPr/>
          </p:nvSpPr>
          <p:spPr bwMode="auto">
            <a:xfrm>
              <a:off x="4851400" y="2759075"/>
              <a:ext cx="280987" cy="17462"/>
            </a:xfrm>
            <a:custGeom>
              <a:avLst/>
              <a:gdLst/>
              <a:ahLst/>
              <a:cxnLst>
                <a:cxn ang="0">
                  <a:pos x="350" y="0"/>
                </a:cxn>
                <a:cxn ang="0">
                  <a:pos x="350" y="0"/>
                </a:cxn>
                <a:cxn ang="0">
                  <a:pos x="350" y="0"/>
                </a:cxn>
                <a:cxn ang="0">
                  <a:pos x="352" y="0"/>
                </a:cxn>
                <a:cxn ang="0">
                  <a:pos x="352" y="0"/>
                </a:cxn>
                <a:cxn ang="0">
                  <a:pos x="352" y="0"/>
                </a:cxn>
                <a:cxn ang="0">
                  <a:pos x="352" y="0"/>
                </a:cxn>
                <a:cxn ang="0">
                  <a:pos x="353" y="0"/>
                </a:cxn>
                <a:cxn ang="0">
                  <a:pos x="353" y="1"/>
                </a:cxn>
                <a:cxn ang="0">
                  <a:pos x="353" y="1"/>
                </a:cxn>
                <a:cxn ang="0">
                  <a:pos x="353" y="2"/>
                </a:cxn>
                <a:cxn ang="0">
                  <a:pos x="353" y="2"/>
                </a:cxn>
                <a:cxn ang="0">
                  <a:pos x="353" y="2"/>
                </a:cxn>
                <a:cxn ang="0">
                  <a:pos x="353" y="4"/>
                </a:cxn>
                <a:cxn ang="0">
                  <a:pos x="353" y="4"/>
                </a:cxn>
                <a:cxn ang="0">
                  <a:pos x="352" y="4"/>
                </a:cxn>
                <a:cxn ang="0">
                  <a:pos x="352" y="5"/>
                </a:cxn>
                <a:cxn ang="0">
                  <a:pos x="352" y="5"/>
                </a:cxn>
                <a:cxn ang="0">
                  <a:pos x="350" y="5"/>
                </a:cxn>
                <a:cxn ang="0">
                  <a:pos x="350" y="5"/>
                </a:cxn>
                <a:cxn ang="0">
                  <a:pos x="350" y="5"/>
                </a:cxn>
                <a:cxn ang="0">
                  <a:pos x="4" y="22"/>
                </a:cxn>
                <a:cxn ang="0">
                  <a:pos x="4" y="22"/>
                </a:cxn>
                <a:cxn ang="0">
                  <a:pos x="3" y="22"/>
                </a:cxn>
                <a:cxn ang="0">
                  <a:pos x="3" y="22"/>
                </a:cxn>
                <a:cxn ang="0">
                  <a:pos x="3" y="22"/>
                </a:cxn>
                <a:cxn ang="0">
                  <a:pos x="1" y="22"/>
                </a:cxn>
                <a:cxn ang="0">
                  <a:pos x="1" y="20"/>
                </a:cxn>
                <a:cxn ang="0">
                  <a:pos x="0" y="20"/>
                </a:cxn>
                <a:cxn ang="0">
                  <a:pos x="0" y="20"/>
                </a:cxn>
                <a:cxn ang="0">
                  <a:pos x="0" y="19"/>
                </a:cxn>
                <a:cxn ang="0">
                  <a:pos x="0" y="19"/>
                </a:cxn>
                <a:cxn ang="0">
                  <a:pos x="0" y="18"/>
                </a:cxn>
                <a:cxn ang="0">
                  <a:pos x="0" y="18"/>
                </a:cxn>
                <a:cxn ang="0">
                  <a:pos x="0" y="18"/>
                </a:cxn>
                <a:cxn ang="0">
                  <a:pos x="1" y="16"/>
                </a:cxn>
                <a:cxn ang="0">
                  <a:pos x="1" y="16"/>
                </a:cxn>
                <a:cxn ang="0">
                  <a:pos x="1" y="16"/>
                </a:cxn>
                <a:cxn ang="0">
                  <a:pos x="3" y="16"/>
                </a:cxn>
                <a:cxn ang="0">
                  <a:pos x="3" y="16"/>
                </a:cxn>
                <a:cxn ang="0">
                  <a:pos x="3" y="16"/>
                </a:cxn>
                <a:cxn ang="0">
                  <a:pos x="3" y="16"/>
                </a:cxn>
                <a:cxn ang="0">
                  <a:pos x="350" y="0"/>
                </a:cxn>
              </a:cxnLst>
              <a:rect l="0" t="0" r="r" b="b"/>
              <a:pathLst>
                <a:path w="353" h="22">
                  <a:moveTo>
                    <a:pt x="350" y="0"/>
                  </a:moveTo>
                  <a:lnTo>
                    <a:pt x="350" y="0"/>
                  </a:lnTo>
                  <a:lnTo>
                    <a:pt x="350" y="0"/>
                  </a:lnTo>
                  <a:lnTo>
                    <a:pt x="352" y="0"/>
                  </a:lnTo>
                  <a:lnTo>
                    <a:pt x="352" y="0"/>
                  </a:lnTo>
                  <a:lnTo>
                    <a:pt x="352" y="0"/>
                  </a:lnTo>
                  <a:lnTo>
                    <a:pt x="352" y="0"/>
                  </a:lnTo>
                  <a:lnTo>
                    <a:pt x="353" y="0"/>
                  </a:lnTo>
                  <a:lnTo>
                    <a:pt x="353" y="1"/>
                  </a:lnTo>
                  <a:lnTo>
                    <a:pt x="353" y="1"/>
                  </a:lnTo>
                  <a:lnTo>
                    <a:pt x="353" y="2"/>
                  </a:lnTo>
                  <a:lnTo>
                    <a:pt x="353" y="2"/>
                  </a:lnTo>
                  <a:lnTo>
                    <a:pt x="353" y="2"/>
                  </a:lnTo>
                  <a:lnTo>
                    <a:pt x="353" y="4"/>
                  </a:lnTo>
                  <a:lnTo>
                    <a:pt x="353" y="4"/>
                  </a:lnTo>
                  <a:lnTo>
                    <a:pt x="352" y="4"/>
                  </a:lnTo>
                  <a:lnTo>
                    <a:pt x="352" y="5"/>
                  </a:lnTo>
                  <a:lnTo>
                    <a:pt x="352" y="5"/>
                  </a:lnTo>
                  <a:lnTo>
                    <a:pt x="350" y="5"/>
                  </a:lnTo>
                  <a:lnTo>
                    <a:pt x="350" y="5"/>
                  </a:lnTo>
                  <a:lnTo>
                    <a:pt x="350" y="5"/>
                  </a:lnTo>
                  <a:lnTo>
                    <a:pt x="4" y="22"/>
                  </a:lnTo>
                  <a:lnTo>
                    <a:pt x="4" y="22"/>
                  </a:lnTo>
                  <a:lnTo>
                    <a:pt x="3" y="22"/>
                  </a:lnTo>
                  <a:lnTo>
                    <a:pt x="3" y="22"/>
                  </a:lnTo>
                  <a:lnTo>
                    <a:pt x="3" y="22"/>
                  </a:lnTo>
                  <a:lnTo>
                    <a:pt x="1" y="22"/>
                  </a:lnTo>
                  <a:lnTo>
                    <a:pt x="1" y="20"/>
                  </a:lnTo>
                  <a:lnTo>
                    <a:pt x="0" y="20"/>
                  </a:lnTo>
                  <a:lnTo>
                    <a:pt x="0" y="20"/>
                  </a:lnTo>
                  <a:lnTo>
                    <a:pt x="0" y="19"/>
                  </a:lnTo>
                  <a:lnTo>
                    <a:pt x="0" y="19"/>
                  </a:lnTo>
                  <a:lnTo>
                    <a:pt x="0" y="18"/>
                  </a:lnTo>
                  <a:lnTo>
                    <a:pt x="0" y="18"/>
                  </a:lnTo>
                  <a:lnTo>
                    <a:pt x="0" y="18"/>
                  </a:lnTo>
                  <a:lnTo>
                    <a:pt x="1" y="16"/>
                  </a:lnTo>
                  <a:lnTo>
                    <a:pt x="1" y="16"/>
                  </a:lnTo>
                  <a:lnTo>
                    <a:pt x="1" y="16"/>
                  </a:lnTo>
                  <a:lnTo>
                    <a:pt x="3" y="16"/>
                  </a:lnTo>
                  <a:lnTo>
                    <a:pt x="3" y="16"/>
                  </a:lnTo>
                  <a:lnTo>
                    <a:pt x="3" y="16"/>
                  </a:lnTo>
                  <a:lnTo>
                    <a:pt x="3" y="16"/>
                  </a:lnTo>
                  <a:lnTo>
                    <a:pt x="350"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23" name="Freeform 28">
              <a:extLst>
                <a:ext uri="{FF2B5EF4-FFF2-40B4-BE49-F238E27FC236}">
                  <a16:creationId xmlns:a16="http://schemas.microsoft.com/office/drawing/2014/main" id="{12B7F468-DD43-FA30-A371-10A6A747868E}"/>
                </a:ext>
              </a:extLst>
            </p:cNvPr>
            <p:cNvSpPr>
              <a:spLocks/>
            </p:cNvSpPr>
            <p:nvPr/>
          </p:nvSpPr>
          <p:spPr bwMode="auto">
            <a:xfrm>
              <a:off x="4578350" y="2771775"/>
              <a:ext cx="277812" cy="33337"/>
            </a:xfrm>
            <a:custGeom>
              <a:avLst/>
              <a:gdLst/>
              <a:ahLst/>
              <a:cxnLst>
                <a:cxn ang="0">
                  <a:pos x="348" y="0"/>
                </a:cxn>
                <a:cxn ang="0">
                  <a:pos x="348" y="0"/>
                </a:cxn>
                <a:cxn ang="0">
                  <a:pos x="349" y="0"/>
                </a:cxn>
                <a:cxn ang="0">
                  <a:pos x="349" y="0"/>
                </a:cxn>
                <a:cxn ang="0">
                  <a:pos x="349" y="0"/>
                </a:cxn>
                <a:cxn ang="0">
                  <a:pos x="351" y="0"/>
                </a:cxn>
                <a:cxn ang="0">
                  <a:pos x="351" y="0"/>
                </a:cxn>
                <a:cxn ang="0">
                  <a:pos x="351" y="2"/>
                </a:cxn>
                <a:cxn ang="0">
                  <a:pos x="351" y="2"/>
                </a:cxn>
                <a:cxn ang="0">
                  <a:pos x="351" y="2"/>
                </a:cxn>
                <a:cxn ang="0">
                  <a:pos x="351" y="2"/>
                </a:cxn>
                <a:cxn ang="0">
                  <a:pos x="351" y="3"/>
                </a:cxn>
                <a:cxn ang="0">
                  <a:pos x="351" y="4"/>
                </a:cxn>
                <a:cxn ang="0">
                  <a:pos x="351" y="4"/>
                </a:cxn>
                <a:cxn ang="0">
                  <a:pos x="351" y="4"/>
                </a:cxn>
                <a:cxn ang="0">
                  <a:pos x="351" y="4"/>
                </a:cxn>
                <a:cxn ang="0">
                  <a:pos x="351" y="6"/>
                </a:cxn>
                <a:cxn ang="0">
                  <a:pos x="349" y="6"/>
                </a:cxn>
                <a:cxn ang="0">
                  <a:pos x="349" y="6"/>
                </a:cxn>
                <a:cxn ang="0">
                  <a:pos x="349" y="6"/>
                </a:cxn>
                <a:cxn ang="0">
                  <a:pos x="349" y="6"/>
                </a:cxn>
                <a:cxn ang="0">
                  <a:pos x="3" y="42"/>
                </a:cxn>
                <a:cxn ang="0">
                  <a:pos x="3" y="42"/>
                </a:cxn>
                <a:cxn ang="0">
                  <a:pos x="3" y="42"/>
                </a:cxn>
                <a:cxn ang="0">
                  <a:pos x="1" y="42"/>
                </a:cxn>
                <a:cxn ang="0">
                  <a:pos x="1" y="42"/>
                </a:cxn>
                <a:cxn ang="0">
                  <a:pos x="1" y="42"/>
                </a:cxn>
                <a:cxn ang="0">
                  <a:pos x="0" y="42"/>
                </a:cxn>
                <a:cxn ang="0">
                  <a:pos x="0" y="41"/>
                </a:cxn>
                <a:cxn ang="0">
                  <a:pos x="0" y="41"/>
                </a:cxn>
                <a:cxn ang="0">
                  <a:pos x="0" y="41"/>
                </a:cxn>
                <a:cxn ang="0">
                  <a:pos x="0" y="39"/>
                </a:cxn>
                <a:cxn ang="0">
                  <a:pos x="0" y="39"/>
                </a:cxn>
                <a:cxn ang="0">
                  <a:pos x="0" y="38"/>
                </a:cxn>
                <a:cxn ang="0">
                  <a:pos x="0" y="38"/>
                </a:cxn>
                <a:cxn ang="0">
                  <a:pos x="0" y="38"/>
                </a:cxn>
                <a:cxn ang="0">
                  <a:pos x="0" y="36"/>
                </a:cxn>
                <a:cxn ang="0">
                  <a:pos x="1" y="36"/>
                </a:cxn>
                <a:cxn ang="0">
                  <a:pos x="1" y="36"/>
                </a:cxn>
                <a:cxn ang="0">
                  <a:pos x="1" y="36"/>
                </a:cxn>
                <a:cxn ang="0">
                  <a:pos x="1" y="36"/>
                </a:cxn>
                <a:cxn ang="0">
                  <a:pos x="1" y="36"/>
                </a:cxn>
                <a:cxn ang="0">
                  <a:pos x="348" y="0"/>
                </a:cxn>
              </a:cxnLst>
              <a:rect l="0" t="0" r="r" b="b"/>
              <a:pathLst>
                <a:path w="351" h="42">
                  <a:moveTo>
                    <a:pt x="348" y="0"/>
                  </a:moveTo>
                  <a:lnTo>
                    <a:pt x="348" y="0"/>
                  </a:lnTo>
                  <a:lnTo>
                    <a:pt x="349" y="0"/>
                  </a:lnTo>
                  <a:lnTo>
                    <a:pt x="349" y="0"/>
                  </a:lnTo>
                  <a:lnTo>
                    <a:pt x="349" y="0"/>
                  </a:lnTo>
                  <a:lnTo>
                    <a:pt x="351" y="0"/>
                  </a:lnTo>
                  <a:lnTo>
                    <a:pt x="351" y="0"/>
                  </a:lnTo>
                  <a:lnTo>
                    <a:pt x="351" y="2"/>
                  </a:lnTo>
                  <a:lnTo>
                    <a:pt x="351" y="2"/>
                  </a:lnTo>
                  <a:lnTo>
                    <a:pt x="351" y="2"/>
                  </a:lnTo>
                  <a:lnTo>
                    <a:pt x="351" y="2"/>
                  </a:lnTo>
                  <a:lnTo>
                    <a:pt x="351" y="3"/>
                  </a:lnTo>
                  <a:lnTo>
                    <a:pt x="351" y="4"/>
                  </a:lnTo>
                  <a:lnTo>
                    <a:pt x="351" y="4"/>
                  </a:lnTo>
                  <a:lnTo>
                    <a:pt x="351" y="4"/>
                  </a:lnTo>
                  <a:lnTo>
                    <a:pt x="351" y="4"/>
                  </a:lnTo>
                  <a:lnTo>
                    <a:pt x="351" y="6"/>
                  </a:lnTo>
                  <a:lnTo>
                    <a:pt x="349" y="6"/>
                  </a:lnTo>
                  <a:lnTo>
                    <a:pt x="349" y="6"/>
                  </a:lnTo>
                  <a:lnTo>
                    <a:pt x="349" y="6"/>
                  </a:lnTo>
                  <a:lnTo>
                    <a:pt x="349" y="6"/>
                  </a:lnTo>
                  <a:lnTo>
                    <a:pt x="3" y="42"/>
                  </a:lnTo>
                  <a:lnTo>
                    <a:pt x="3" y="42"/>
                  </a:lnTo>
                  <a:lnTo>
                    <a:pt x="3" y="42"/>
                  </a:lnTo>
                  <a:lnTo>
                    <a:pt x="1" y="42"/>
                  </a:lnTo>
                  <a:lnTo>
                    <a:pt x="1" y="42"/>
                  </a:lnTo>
                  <a:lnTo>
                    <a:pt x="1" y="42"/>
                  </a:lnTo>
                  <a:lnTo>
                    <a:pt x="0" y="42"/>
                  </a:lnTo>
                  <a:lnTo>
                    <a:pt x="0" y="41"/>
                  </a:lnTo>
                  <a:lnTo>
                    <a:pt x="0" y="41"/>
                  </a:lnTo>
                  <a:lnTo>
                    <a:pt x="0" y="41"/>
                  </a:lnTo>
                  <a:lnTo>
                    <a:pt x="0" y="39"/>
                  </a:lnTo>
                  <a:lnTo>
                    <a:pt x="0" y="39"/>
                  </a:lnTo>
                  <a:lnTo>
                    <a:pt x="0" y="38"/>
                  </a:lnTo>
                  <a:lnTo>
                    <a:pt x="0" y="38"/>
                  </a:lnTo>
                  <a:lnTo>
                    <a:pt x="0" y="38"/>
                  </a:lnTo>
                  <a:lnTo>
                    <a:pt x="0" y="36"/>
                  </a:lnTo>
                  <a:lnTo>
                    <a:pt x="1" y="36"/>
                  </a:lnTo>
                  <a:lnTo>
                    <a:pt x="1" y="36"/>
                  </a:lnTo>
                  <a:lnTo>
                    <a:pt x="1" y="36"/>
                  </a:lnTo>
                  <a:lnTo>
                    <a:pt x="1" y="36"/>
                  </a:lnTo>
                  <a:lnTo>
                    <a:pt x="1" y="36"/>
                  </a:lnTo>
                  <a:lnTo>
                    <a:pt x="348"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24" name="Freeform 29">
              <a:extLst>
                <a:ext uri="{FF2B5EF4-FFF2-40B4-BE49-F238E27FC236}">
                  <a16:creationId xmlns:a16="http://schemas.microsoft.com/office/drawing/2014/main" id="{4DFA8F85-9524-2557-C17E-85E361D16871}"/>
                </a:ext>
              </a:extLst>
            </p:cNvPr>
            <p:cNvSpPr>
              <a:spLocks/>
            </p:cNvSpPr>
            <p:nvPr/>
          </p:nvSpPr>
          <p:spPr bwMode="auto">
            <a:xfrm>
              <a:off x="4578350" y="2771775"/>
              <a:ext cx="277812" cy="33337"/>
            </a:xfrm>
            <a:custGeom>
              <a:avLst/>
              <a:gdLst/>
              <a:ahLst/>
              <a:cxnLst>
                <a:cxn ang="0">
                  <a:pos x="348" y="0"/>
                </a:cxn>
                <a:cxn ang="0">
                  <a:pos x="348" y="0"/>
                </a:cxn>
                <a:cxn ang="0">
                  <a:pos x="349" y="0"/>
                </a:cxn>
                <a:cxn ang="0">
                  <a:pos x="349" y="0"/>
                </a:cxn>
                <a:cxn ang="0">
                  <a:pos x="349" y="0"/>
                </a:cxn>
                <a:cxn ang="0">
                  <a:pos x="351" y="0"/>
                </a:cxn>
                <a:cxn ang="0">
                  <a:pos x="351" y="0"/>
                </a:cxn>
                <a:cxn ang="0">
                  <a:pos x="351" y="2"/>
                </a:cxn>
                <a:cxn ang="0">
                  <a:pos x="351" y="2"/>
                </a:cxn>
                <a:cxn ang="0">
                  <a:pos x="351" y="2"/>
                </a:cxn>
                <a:cxn ang="0">
                  <a:pos x="351" y="2"/>
                </a:cxn>
                <a:cxn ang="0">
                  <a:pos x="351" y="3"/>
                </a:cxn>
                <a:cxn ang="0">
                  <a:pos x="351" y="4"/>
                </a:cxn>
                <a:cxn ang="0">
                  <a:pos x="351" y="4"/>
                </a:cxn>
                <a:cxn ang="0">
                  <a:pos x="351" y="4"/>
                </a:cxn>
                <a:cxn ang="0">
                  <a:pos x="351" y="4"/>
                </a:cxn>
                <a:cxn ang="0">
                  <a:pos x="351" y="6"/>
                </a:cxn>
                <a:cxn ang="0">
                  <a:pos x="349" y="6"/>
                </a:cxn>
                <a:cxn ang="0">
                  <a:pos x="349" y="6"/>
                </a:cxn>
                <a:cxn ang="0">
                  <a:pos x="349" y="6"/>
                </a:cxn>
                <a:cxn ang="0">
                  <a:pos x="349" y="6"/>
                </a:cxn>
                <a:cxn ang="0">
                  <a:pos x="3" y="42"/>
                </a:cxn>
                <a:cxn ang="0">
                  <a:pos x="3" y="42"/>
                </a:cxn>
                <a:cxn ang="0">
                  <a:pos x="3" y="42"/>
                </a:cxn>
                <a:cxn ang="0">
                  <a:pos x="1" y="42"/>
                </a:cxn>
                <a:cxn ang="0">
                  <a:pos x="1" y="42"/>
                </a:cxn>
                <a:cxn ang="0">
                  <a:pos x="1" y="42"/>
                </a:cxn>
                <a:cxn ang="0">
                  <a:pos x="0" y="42"/>
                </a:cxn>
                <a:cxn ang="0">
                  <a:pos x="0" y="41"/>
                </a:cxn>
                <a:cxn ang="0">
                  <a:pos x="0" y="41"/>
                </a:cxn>
                <a:cxn ang="0">
                  <a:pos x="0" y="41"/>
                </a:cxn>
                <a:cxn ang="0">
                  <a:pos x="0" y="39"/>
                </a:cxn>
                <a:cxn ang="0">
                  <a:pos x="0" y="39"/>
                </a:cxn>
                <a:cxn ang="0">
                  <a:pos x="0" y="38"/>
                </a:cxn>
                <a:cxn ang="0">
                  <a:pos x="0" y="38"/>
                </a:cxn>
                <a:cxn ang="0">
                  <a:pos x="0" y="38"/>
                </a:cxn>
                <a:cxn ang="0">
                  <a:pos x="0" y="36"/>
                </a:cxn>
                <a:cxn ang="0">
                  <a:pos x="1" y="36"/>
                </a:cxn>
                <a:cxn ang="0">
                  <a:pos x="1" y="36"/>
                </a:cxn>
                <a:cxn ang="0">
                  <a:pos x="1" y="36"/>
                </a:cxn>
                <a:cxn ang="0">
                  <a:pos x="1" y="36"/>
                </a:cxn>
                <a:cxn ang="0">
                  <a:pos x="1" y="36"/>
                </a:cxn>
                <a:cxn ang="0">
                  <a:pos x="348" y="0"/>
                </a:cxn>
              </a:cxnLst>
              <a:rect l="0" t="0" r="r" b="b"/>
              <a:pathLst>
                <a:path w="351" h="42">
                  <a:moveTo>
                    <a:pt x="348" y="0"/>
                  </a:moveTo>
                  <a:lnTo>
                    <a:pt x="348" y="0"/>
                  </a:lnTo>
                  <a:lnTo>
                    <a:pt x="349" y="0"/>
                  </a:lnTo>
                  <a:lnTo>
                    <a:pt x="349" y="0"/>
                  </a:lnTo>
                  <a:lnTo>
                    <a:pt x="349" y="0"/>
                  </a:lnTo>
                  <a:lnTo>
                    <a:pt x="351" y="0"/>
                  </a:lnTo>
                  <a:lnTo>
                    <a:pt x="351" y="0"/>
                  </a:lnTo>
                  <a:lnTo>
                    <a:pt x="351" y="2"/>
                  </a:lnTo>
                  <a:lnTo>
                    <a:pt x="351" y="2"/>
                  </a:lnTo>
                  <a:lnTo>
                    <a:pt x="351" y="2"/>
                  </a:lnTo>
                  <a:lnTo>
                    <a:pt x="351" y="2"/>
                  </a:lnTo>
                  <a:lnTo>
                    <a:pt x="351" y="3"/>
                  </a:lnTo>
                  <a:lnTo>
                    <a:pt x="351" y="4"/>
                  </a:lnTo>
                  <a:lnTo>
                    <a:pt x="351" y="4"/>
                  </a:lnTo>
                  <a:lnTo>
                    <a:pt x="351" y="4"/>
                  </a:lnTo>
                  <a:lnTo>
                    <a:pt x="351" y="4"/>
                  </a:lnTo>
                  <a:lnTo>
                    <a:pt x="351" y="6"/>
                  </a:lnTo>
                  <a:lnTo>
                    <a:pt x="349" y="6"/>
                  </a:lnTo>
                  <a:lnTo>
                    <a:pt x="349" y="6"/>
                  </a:lnTo>
                  <a:lnTo>
                    <a:pt x="349" y="6"/>
                  </a:lnTo>
                  <a:lnTo>
                    <a:pt x="349" y="6"/>
                  </a:lnTo>
                  <a:lnTo>
                    <a:pt x="3" y="42"/>
                  </a:lnTo>
                  <a:lnTo>
                    <a:pt x="3" y="42"/>
                  </a:lnTo>
                  <a:lnTo>
                    <a:pt x="3" y="42"/>
                  </a:lnTo>
                  <a:lnTo>
                    <a:pt x="1" y="42"/>
                  </a:lnTo>
                  <a:lnTo>
                    <a:pt x="1" y="42"/>
                  </a:lnTo>
                  <a:lnTo>
                    <a:pt x="1" y="42"/>
                  </a:lnTo>
                  <a:lnTo>
                    <a:pt x="0" y="42"/>
                  </a:lnTo>
                  <a:lnTo>
                    <a:pt x="0" y="41"/>
                  </a:lnTo>
                  <a:lnTo>
                    <a:pt x="0" y="41"/>
                  </a:lnTo>
                  <a:lnTo>
                    <a:pt x="0" y="41"/>
                  </a:lnTo>
                  <a:lnTo>
                    <a:pt x="0" y="39"/>
                  </a:lnTo>
                  <a:lnTo>
                    <a:pt x="0" y="39"/>
                  </a:lnTo>
                  <a:lnTo>
                    <a:pt x="0" y="38"/>
                  </a:lnTo>
                  <a:lnTo>
                    <a:pt x="0" y="38"/>
                  </a:lnTo>
                  <a:lnTo>
                    <a:pt x="0" y="38"/>
                  </a:lnTo>
                  <a:lnTo>
                    <a:pt x="0" y="36"/>
                  </a:lnTo>
                  <a:lnTo>
                    <a:pt x="1" y="36"/>
                  </a:lnTo>
                  <a:lnTo>
                    <a:pt x="1" y="36"/>
                  </a:lnTo>
                  <a:lnTo>
                    <a:pt x="1" y="36"/>
                  </a:lnTo>
                  <a:lnTo>
                    <a:pt x="1" y="36"/>
                  </a:lnTo>
                  <a:lnTo>
                    <a:pt x="1" y="36"/>
                  </a:lnTo>
                  <a:lnTo>
                    <a:pt x="348"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25" name="Freeform 30">
              <a:extLst>
                <a:ext uri="{FF2B5EF4-FFF2-40B4-BE49-F238E27FC236}">
                  <a16:creationId xmlns:a16="http://schemas.microsoft.com/office/drawing/2014/main" id="{99D3C071-7CA6-96AE-EC38-55322D5DE69D}"/>
                </a:ext>
              </a:extLst>
            </p:cNvPr>
            <p:cNvSpPr>
              <a:spLocks/>
            </p:cNvSpPr>
            <p:nvPr/>
          </p:nvSpPr>
          <p:spPr bwMode="auto">
            <a:xfrm>
              <a:off x="4305300" y="2800350"/>
              <a:ext cx="276225" cy="49212"/>
            </a:xfrm>
            <a:custGeom>
              <a:avLst/>
              <a:gdLst/>
              <a:ahLst/>
              <a:cxnLst>
                <a:cxn ang="0">
                  <a:pos x="344" y="0"/>
                </a:cxn>
                <a:cxn ang="0">
                  <a:pos x="344" y="0"/>
                </a:cxn>
                <a:cxn ang="0">
                  <a:pos x="346" y="0"/>
                </a:cxn>
                <a:cxn ang="0">
                  <a:pos x="346" y="0"/>
                </a:cxn>
                <a:cxn ang="0">
                  <a:pos x="346" y="0"/>
                </a:cxn>
                <a:cxn ang="0">
                  <a:pos x="347" y="0"/>
                </a:cxn>
                <a:cxn ang="0">
                  <a:pos x="347" y="0"/>
                </a:cxn>
                <a:cxn ang="0">
                  <a:pos x="349" y="0"/>
                </a:cxn>
                <a:cxn ang="0">
                  <a:pos x="349" y="2"/>
                </a:cxn>
                <a:cxn ang="0">
                  <a:pos x="349" y="2"/>
                </a:cxn>
                <a:cxn ang="0">
                  <a:pos x="349" y="2"/>
                </a:cxn>
                <a:cxn ang="0">
                  <a:pos x="349" y="3"/>
                </a:cxn>
                <a:cxn ang="0">
                  <a:pos x="349" y="3"/>
                </a:cxn>
                <a:cxn ang="0">
                  <a:pos x="349" y="5"/>
                </a:cxn>
                <a:cxn ang="0">
                  <a:pos x="349" y="5"/>
                </a:cxn>
                <a:cxn ang="0">
                  <a:pos x="349" y="5"/>
                </a:cxn>
                <a:cxn ang="0">
                  <a:pos x="347" y="6"/>
                </a:cxn>
                <a:cxn ang="0">
                  <a:pos x="347" y="6"/>
                </a:cxn>
                <a:cxn ang="0">
                  <a:pos x="346" y="6"/>
                </a:cxn>
                <a:cxn ang="0">
                  <a:pos x="346" y="6"/>
                </a:cxn>
                <a:cxn ang="0">
                  <a:pos x="346" y="6"/>
                </a:cxn>
                <a:cxn ang="0">
                  <a:pos x="2" y="60"/>
                </a:cxn>
                <a:cxn ang="0">
                  <a:pos x="2" y="60"/>
                </a:cxn>
                <a:cxn ang="0">
                  <a:pos x="2" y="62"/>
                </a:cxn>
                <a:cxn ang="0">
                  <a:pos x="2" y="60"/>
                </a:cxn>
                <a:cxn ang="0">
                  <a:pos x="1" y="60"/>
                </a:cxn>
                <a:cxn ang="0">
                  <a:pos x="1" y="60"/>
                </a:cxn>
                <a:cxn ang="0">
                  <a:pos x="1" y="60"/>
                </a:cxn>
                <a:cxn ang="0">
                  <a:pos x="0" y="60"/>
                </a:cxn>
                <a:cxn ang="0">
                  <a:pos x="0" y="59"/>
                </a:cxn>
                <a:cxn ang="0">
                  <a:pos x="0" y="59"/>
                </a:cxn>
                <a:cxn ang="0">
                  <a:pos x="0" y="59"/>
                </a:cxn>
                <a:cxn ang="0">
                  <a:pos x="0" y="57"/>
                </a:cxn>
                <a:cxn ang="0">
                  <a:pos x="0" y="57"/>
                </a:cxn>
                <a:cxn ang="0">
                  <a:pos x="0" y="56"/>
                </a:cxn>
                <a:cxn ang="0">
                  <a:pos x="0" y="56"/>
                </a:cxn>
                <a:cxn ang="0">
                  <a:pos x="0" y="56"/>
                </a:cxn>
                <a:cxn ang="0">
                  <a:pos x="1" y="56"/>
                </a:cxn>
                <a:cxn ang="0">
                  <a:pos x="1" y="55"/>
                </a:cxn>
                <a:cxn ang="0">
                  <a:pos x="2" y="55"/>
                </a:cxn>
                <a:cxn ang="0">
                  <a:pos x="2" y="55"/>
                </a:cxn>
                <a:cxn ang="0">
                  <a:pos x="2" y="55"/>
                </a:cxn>
                <a:cxn ang="0">
                  <a:pos x="344" y="0"/>
                </a:cxn>
              </a:cxnLst>
              <a:rect l="0" t="0" r="r" b="b"/>
              <a:pathLst>
                <a:path w="349" h="62">
                  <a:moveTo>
                    <a:pt x="344" y="0"/>
                  </a:moveTo>
                  <a:lnTo>
                    <a:pt x="344" y="0"/>
                  </a:lnTo>
                  <a:lnTo>
                    <a:pt x="346" y="0"/>
                  </a:lnTo>
                  <a:lnTo>
                    <a:pt x="346" y="0"/>
                  </a:lnTo>
                  <a:lnTo>
                    <a:pt x="346" y="0"/>
                  </a:lnTo>
                  <a:lnTo>
                    <a:pt x="347" y="0"/>
                  </a:lnTo>
                  <a:lnTo>
                    <a:pt x="347" y="0"/>
                  </a:lnTo>
                  <a:lnTo>
                    <a:pt x="349" y="0"/>
                  </a:lnTo>
                  <a:lnTo>
                    <a:pt x="349" y="2"/>
                  </a:lnTo>
                  <a:lnTo>
                    <a:pt x="349" y="2"/>
                  </a:lnTo>
                  <a:lnTo>
                    <a:pt x="349" y="2"/>
                  </a:lnTo>
                  <a:lnTo>
                    <a:pt x="349" y="3"/>
                  </a:lnTo>
                  <a:lnTo>
                    <a:pt x="349" y="3"/>
                  </a:lnTo>
                  <a:lnTo>
                    <a:pt x="349" y="5"/>
                  </a:lnTo>
                  <a:lnTo>
                    <a:pt x="349" y="5"/>
                  </a:lnTo>
                  <a:lnTo>
                    <a:pt x="349" y="5"/>
                  </a:lnTo>
                  <a:lnTo>
                    <a:pt x="347" y="6"/>
                  </a:lnTo>
                  <a:lnTo>
                    <a:pt x="347" y="6"/>
                  </a:lnTo>
                  <a:lnTo>
                    <a:pt x="346" y="6"/>
                  </a:lnTo>
                  <a:lnTo>
                    <a:pt x="346" y="6"/>
                  </a:lnTo>
                  <a:lnTo>
                    <a:pt x="346" y="6"/>
                  </a:lnTo>
                  <a:lnTo>
                    <a:pt x="2" y="60"/>
                  </a:lnTo>
                  <a:lnTo>
                    <a:pt x="2" y="60"/>
                  </a:lnTo>
                  <a:lnTo>
                    <a:pt x="2" y="62"/>
                  </a:lnTo>
                  <a:lnTo>
                    <a:pt x="2" y="60"/>
                  </a:lnTo>
                  <a:lnTo>
                    <a:pt x="1" y="60"/>
                  </a:lnTo>
                  <a:lnTo>
                    <a:pt x="1" y="60"/>
                  </a:lnTo>
                  <a:lnTo>
                    <a:pt x="1" y="60"/>
                  </a:lnTo>
                  <a:lnTo>
                    <a:pt x="0" y="60"/>
                  </a:lnTo>
                  <a:lnTo>
                    <a:pt x="0" y="59"/>
                  </a:lnTo>
                  <a:lnTo>
                    <a:pt x="0" y="59"/>
                  </a:lnTo>
                  <a:lnTo>
                    <a:pt x="0" y="59"/>
                  </a:lnTo>
                  <a:lnTo>
                    <a:pt x="0" y="57"/>
                  </a:lnTo>
                  <a:lnTo>
                    <a:pt x="0" y="57"/>
                  </a:lnTo>
                  <a:lnTo>
                    <a:pt x="0" y="56"/>
                  </a:lnTo>
                  <a:lnTo>
                    <a:pt x="0" y="56"/>
                  </a:lnTo>
                  <a:lnTo>
                    <a:pt x="0" y="56"/>
                  </a:lnTo>
                  <a:lnTo>
                    <a:pt x="1" y="56"/>
                  </a:lnTo>
                  <a:lnTo>
                    <a:pt x="1" y="55"/>
                  </a:lnTo>
                  <a:lnTo>
                    <a:pt x="2" y="55"/>
                  </a:lnTo>
                  <a:lnTo>
                    <a:pt x="2" y="55"/>
                  </a:lnTo>
                  <a:lnTo>
                    <a:pt x="2" y="55"/>
                  </a:lnTo>
                  <a:lnTo>
                    <a:pt x="344"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26" name="Freeform 31">
              <a:extLst>
                <a:ext uri="{FF2B5EF4-FFF2-40B4-BE49-F238E27FC236}">
                  <a16:creationId xmlns:a16="http://schemas.microsoft.com/office/drawing/2014/main" id="{E87DE5F0-E549-39E2-570C-82F54DBE1672}"/>
                </a:ext>
              </a:extLst>
            </p:cNvPr>
            <p:cNvSpPr>
              <a:spLocks/>
            </p:cNvSpPr>
            <p:nvPr/>
          </p:nvSpPr>
          <p:spPr bwMode="auto">
            <a:xfrm>
              <a:off x="4305300" y="2800350"/>
              <a:ext cx="276225" cy="49212"/>
            </a:xfrm>
            <a:custGeom>
              <a:avLst/>
              <a:gdLst/>
              <a:ahLst/>
              <a:cxnLst>
                <a:cxn ang="0">
                  <a:pos x="344" y="0"/>
                </a:cxn>
                <a:cxn ang="0">
                  <a:pos x="344" y="0"/>
                </a:cxn>
                <a:cxn ang="0">
                  <a:pos x="346" y="0"/>
                </a:cxn>
                <a:cxn ang="0">
                  <a:pos x="346" y="0"/>
                </a:cxn>
                <a:cxn ang="0">
                  <a:pos x="346" y="0"/>
                </a:cxn>
                <a:cxn ang="0">
                  <a:pos x="347" y="0"/>
                </a:cxn>
                <a:cxn ang="0">
                  <a:pos x="347" y="0"/>
                </a:cxn>
                <a:cxn ang="0">
                  <a:pos x="349" y="0"/>
                </a:cxn>
                <a:cxn ang="0">
                  <a:pos x="349" y="2"/>
                </a:cxn>
                <a:cxn ang="0">
                  <a:pos x="349" y="2"/>
                </a:cxn>
                <a:cxn ang="0">
                  <a:pos x="349" y="2"/>
                </a:cxn>
                <a:cxn ang="0">
                  <a:pos x="349" y="3"/>
                </a:cxn>
                <a:cxn ang="0">
                  <a:pos x="349" y="3"/>
                </a:cxn>
                <a:cxn ang="0">
                  <a:pos x="349" y="5"/>
                </a:cxn>
                <a:cxn ang="0">
                  <a:pos x="349" y="5"/>
                </a:cxn>
                <a:cxn ang="0">
                  <a:pos x="349" y="5"/>
                </a:cxn>
                <a:cxn ang="0">
                  <a:pos x="347" y="6"/>
                </a:cxn>
                <a:cxn ang="0">
                  <a:pos x="347" y="6"/>
                </a:cxn>
                <a:cxn ang="0">
                  <a:pos x="346" y="6"/>
                </a:cxn>
                <a:cxn ang="0">
                  <a:pos x="346" y="6"/>
                </a:cxn>
                <a:cxn ang="0">
                  <a:pos x="346" y="6"/>
                </a:cxn>
                <a:cxn ang="0">
                  <a:pos x="2" y="60"/>
                </a:cxn>
                <a:cxn ang="0">
                  <a:pos x="2" y="60"/>
                </a:cxn>
                <a:cxn ang="0">
                  <a:pos x="2" y="62"/>
                </a:cxn>
                <a:cxn ang="0">
                  <a:pos x="2" y="60"/>
                </a:cxn>
                <a:cxn ang="0">
                  <a:pos x="1" y="60"/>
                </a:cxn>
                <a:cxn ang="0">
                  <a:pos x="1" y="60"/>
                </a:cxn>
                <a:cxn ang="0">
                  <a:pos x="1" y="60"/>
                </a:cxn>
                <a:cxn ang="0">
                  <a:pos x="0" y="60"/>
                </a:cxn>
                <a:cxn ang="0">
                  <a:pos x="0" y="59"/>
                </a:cxn>
                <a:cxn ang="0">
                  <a:pos x="0" y="59"/>
                </a:cxn>
                <a:cxn ang="0">
                  <a:pos x="0" y="59"/>
                </a:cxn>
                <a:cxn ang="0">
                  <a:pos x="0" y="57"/>
                </a:cxn>
                <a:cxn ang="0">
                  <a:pos x="0" y="57"/>
                </a:cxn>
                <a:cxn ang="0">
                  <a:pos x="0" y="56"/>
                </a:cxn>
                <a:cxn ang="0">
                  <a:pos x="0" y="56"/>
                </a:cxn>
                <a:cxn ang="0">
                  <a:pos x="0" y="56"/>
                </a:cxn>
                <a:cxn ang="0">
                  <a:pos x="1" y="56"/>
                </a:cxn>
                <a:cxn ang="0">
                  <a:pos x="1" y="55"/>
                </a:cxn>
                <a:cxn ang="0">
                  <a:pos x="2" y="55"/>
                </a:cxn>
                <a:cxn ang="0">
                  <a:pos x="2" y="55"/>
                </a:cxn>
                <a:cxn ang="0">
                  <a:pos x="2" y="55"/>
                </a:cxn>
                <a:cxn ang="0">
                  <a:pos x="344" y="0"/>
                </a:cxn>
              </a:cxnLst>
              <a:rect l="0" t="0" r="r" b="b"/>
              <a:pathLst>
                <a:path w="349" h="62">
                  <a:moveTo>
                    <a:pt x="344" y="0"/>
                  </a:moveTo>
                  <a:lnTo>
                    <a:pt x="344" y="0"/>
                  </a:lnTo>
                  <a:lnTo>
                    <a:pt x="346" y="0"/>
                  </a:lnTo>
                  <a:lnTo>
                    <a:pt x="346" y="0"/>
                  </a:lnTo>
                  <a:lnTo>
                    <a:pt x="346" y="0"/>
                  </a:lnTo>
                  <a:lnTo>
                    <a:pt x="347" y="0"/>
                  </a:lnTo>
                  <a:lnTo>
                    <a:pt x="347" y="0"/>
                  </a:lnTo>
                  <a:lnTo>
                    <a:pt x="349" y="0"/>
                  </a:lnTo>
                  <a:lnTo>
                    <a:pt x="349" y="2"/>
                  </a:lnTo>
                  <a:lnTo>
                    <a:pt x="349" y="2"/>
                  </a:lnTo>
                  <a:lnTo>
                    <a:pt x="349" y="2"/>
                  </a:lnTo>
                  <a:lnTo>
                    <a:pt x="349" y="3"/>
                  </a:lnTo>
                  <a:lnTo>
                    <a:pt x="349" y="3"/>
                  </a:lnTo>
                  <a:lnTo>
                    <a:pt x="349" y="5"/>
                  </a:lnTo>
                  <a:lnTo>
                    <a:pt x="349" y="5"/>
                  </a:lnTo>
                  <a:lnTo>
                    <a:pt x="349" y="5"/>
                  </a:lnTo>
                  <a:lnTo>
                    <a:pt x="347" y="6"/>
                  </a:lnTo>
                  <a:lnTo>
                    <a:pt x="347" y="6"/>
                  </a:lnTo>
                  <a:lnTo>
                    <a:pt x="346" y="6"/>
                  </a:lnTo>
                  <a:lnTo>
                    <a:pt x="346" y="6"/>
                  </a:lnTo>
                  <a:lnTo>
                    <a:pt x="346" y="6"/>
                  </a:lnTo>
                  <a:lnTo>
                    <a:pt x="2" y="60"/>
                  </a:lnTo>
                  <a:lnTo>
                    <a:pt x="2" y="60"/>
                  </a:lnTo>
                  <a:lnTo>
                    <a:pt x="2" y="62"/>
                  </a:lnTo>
                  <a:lnTo>
                    <a:pt x="2" y="60"/>
                  </a:lnTo>
                  <a:lnTo>
                    <a:pt x="1" y="60"/>
                  </a:lnTo>
                  <a:lnTo>
                    <a:pt x="1" y="60"/>
                  </a:lnTo>
                  <a:lnTo>
                    <a:pt x="1" y="60"/>
                  </a:lnTo>
                  <a:lnTo>
                    <a:pt x="0" y="60"/>
                  </a:lnTo>
                  <a:lnTo>
                    <a:pt x="0" y="59"/>
                  </a:lnTo>
                  <a:lnTo>
                    <a:pt x="0" y="59"/>
                  </a:lnTo>
                  <a:lnTo>
                    <a:pt x="0" y="59"/>
                  </a:lnTo>
                  <a:lnTo>
                    <a:pt x="0" y="57"/>
                  </a:lnTo>
                  <a:lnTo>
                    <a:pt x="0" y="57"/>
                  </a:lnTo>
                  <a:lnTo>
                    <a:pt x="0" y="56"/>
                  </a:lnTo>
                  <a:lnTo>
                    <a:pt x="0" y="56"/>
                  </a:lnTo>
                  <a:lnTo>
                    <a:pt x="0" y="56"/>
                  </a:lnTo>
                  <a:lnTo>
                    <a:pt x="1" y="56"/>
                  </a:lnTo>
                  <a:lnTo>
                    <a:pt x="1" y="55"/>
                  </a:lnTo>
                  <a:lnTo>
                    <a:pt x="2" y="55"/>
                  </a:lnTo>
                  <a:lnTo>
                    <a:pt x="2" y="55"/>
                  </a:lnTo>
                  <a:lnTo>
                    <a:pt x="2" y="55"/>
                  </a:lnTo>
                  <a:lnTo>
                    <a:pt x="344"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27" name="Freeform 32">
              <a:extLst>
                <a:ext uri="{FF2B5EF4-FFF2-40B4-BE49-F238E27FC236}">
                  <a16:creationId xmlns:a16="http://schemas.microsoft.com/office/drawing/2014/main" id="{9302194C-C3D0-9B24-7187-B16AE699E35F}"/>
                </a:ext>
              </a:extLst>
            </p:cNvPr>
            <p:cNvSpPr>
              <a:spLocks/>
            </p:cNvSpPr>
            <p:nvPr/>
          </p:nvSpPr>
          <p:spPr bwMode="auto">
            <a:xfrm>
              <a:off x="4035425" y="2843213"/>
              <a:ext cx="274637" cy="65087"/>
            </a:xfrm>
            <a:custGeom>
              <a:avLst/>
              <a:gdLst/>
              <a:ahLst/>
              <a:cxnLst>
                <a:cxn ang="0">
                  <a:pos x="342" y="0"/>
                </a:cxn>
                <a:cxn ang="0">
                  <a:pos x="342" y="0"/>
                </a:cxn>
                <a:cxn ang="0">
                  <a:pos x="342" y="0"/>
                </a:cxn>
                <a:cxn ang="0">
                  <a:pos x="342" y="0"/>
                </a:cxn>
                <a:cxn ang="0">
                  <a:pos x="344" y="0"/>
                </a:cxn>
                <a:cxn ang="0">
                  <a:pos x="344" y="0"/>
                </a:cxn>
                <a:cxn ang="0">
                  <a:pos x="344" y="1"/>
                </a:cxn>
                <a:cxn ang="0">
                  <a:pos x="345" y="1"/>
                </a:cxn>
                <a:cxn ang="0">
                  <a:pos x="345" y="1"/>
                </a:cxn>
                <a:cxn ang="0">
                  <a:pos x="345" y="1"/>
                </a:cxn>
                <a:cxn ang="0">
                  <a:pos x="345" y="2"/>
                </a:cxn>
                <a:cxn ang="0">
                  <a:pos x="345" y="2"/>
                </a:cxn>
                <a:cxn ang="0">
                  <a:pos x="345" y="4"/>
                </a:cxn>
                <a:cxn ang="0">
                  <a:pos x="345" y="4"/>
                </a:cxn>
                <a:cxn ang="0">
                  <a:pos x="345" y="4"/>
                </a:cxn>
                <a:cxn ang="0">
                  <a:pos x="345" y="5"/>
                </a:cxn>
                <a:cxn ang="0">
                  <a:pos x="345" y="5"/>
                </a:cxn>
                <a:cxn ang="0">
                  <a:pos x="344" y="5"/>
                </a:cxn>
                <a:cxn ang="0">
                  <a:pos x="344" y="5"/>
                </a:cxn>
                <a:cxn ang="0">
                  <a:pos x="344" y="5"/>
                </a:cxn>
                <a:cxn ang="0">
                  <a:pos x="344" y="5"/>
                </a:cxn>
                <a:cxn ang="0">
                  <a:pos x="3" y="80"/>
                </a:cxn>
                <a:cxn ang="0">
                  <a:pos x="3" y="80"/>
                </a:cxn>
                <a:cxn ang="0">
                  <a:pos x="3" y="80"/>
                </a:cxn>
                <a:cxn ang="0">
                  <a:pos x="3" y="80"/>
                </a:cxn>
                <a:cxn ang="0">
                  <a:pos x="2" y="79"/>
                </a:cxn>
                <a:cxn ang="0">
                  <a:pos x="2" y="79"/>
                </a:cxn>
                <a:cxn ang="0">
                  <a:pos x="2" y="79"/>
                </a:cxn>
                <a:cxn ang="0">
                  <a:pos x="0" y="79"/>
                </a:cxn>
                <a:cxn ang="0">
                  <a:pos x="0" y="79"/>
                </a:cxn>
                <a:cxn ang="0">
                  <a:pos x="0" y="78"/>
                </a:cxn>
                <a:cxn ang="0">
                  <a:pos x="0" y="78"/>
                </a:cxn>
                <a:cxn ang="0">
                  <a:pos x="0" y="78"/>
                </a:cxn>
                <a:cxn ang="0">
                  <a:pos x="0" y="76"/>
                </a:cxn>
                <a:cxn ang="0">
                  <a:pos x="0" y="76"/>
                </a:cxn>
                <a:cxn ang="0">
                  <a:pos x="0" y="76"/>
                </a:cxn>
                <a:cxn ang="0">
                  <a:pos x="0" y="75"/>
                </a:cxn>
                <a:cxn ang="0">
                  <a:pos x="0" y="75"/>
                </a:cxn>
                <a:cxn ang="0">
                  <a:pos x="2" y="75"/>
                </a:cxn>
                <a:cxn ang="0">
                  <a:pos x="2" y="75"/>
                </a:cxn>
                <a:cxn ang="0">
                  <a:pos x="2" y="75"/>
                </a:cxn>
                <a:cxn ang="0">
                  <a:pos x="2" y="75"/>
                </a:cxn>
                <a:cxn ang="0">
                  <a:pos x="342" y="0"/>
                </a:cxn>
              </a:cxnLst>
              <a:rect l="0" t="0" r="r" b="b"/>
              <a:pathLst>
                <a:path w="345" h="80">
                  <a:moveTo>
                    <a:pt x="342" y="0"/>
                  </a:moveTo>
                  <a:lnTo>
                    <a:pt x="342" y="0"/>
                  </a:lnTo>
                  <a:lnTo>
                    <a:pt x="342" y="0"/>
                  </a:lnTo>
                  <a:lnTo>
                    <a:pt x="342" y="0"/>
                  </a:lnTo>
                  <a:lnTo>
                    <a:pt x="344" y="0"/>
                  </a:lnTo>
                  <a:lnTo>
                    <a:pt x="344" y="0"/>
                  </a:lnTo>
                  <a:lnTo>
                    <a:pt x="344" y="1"/>
                  </a:lnTo>
                  <a:lnTo>
                    <a:pt x="345" y="1"/>
                  </a:lnTo>
                  <a:lnTo>
                    <a:pt x="345" y="1"/>
                  </a:lnTo>
                  <a:lnTo>
                    <a:pt x="345" y="1"/>
                  </a:lnTo>
                  <a:lnTo>
                    <a:pt x="345" y="2"/>
                  </a:lnTo>
                  <a:lnTo>
                    <a:pt x="345" y="2"/>
                  </a:lnTo>
                  <a:lnTo>
                    <a:pt x="345" y="4"/>
                  </a:lnTo>
                  <a:lnTo>
                    <a:pt x="345" y="4"/>
                  </a:lnTo>
                  <a:lnTo>
                    <a:pt x="345" y="4"/>
                  </a:lnTo>
                  <a:lnTo>
                    <a:pt x="345" y="5"/>
                  </a:lnTo>
                  <a:lnTo>
                    <a:pt x="345" y="5"/>
                  </a:lnTo>
                  <a:lnTo>
                    <a:pt x="344" y="5"/>
                  </a:lnTo>
                  <a:lnTo>
                    <a:pt x="344" y="5"/>
                  </a:lnTo>
                  <a:lnTo>
                    <a:pt x="344" y="5"/>
                  </a:lnTo>
                  <a:lnTo>
                    <a:pt x="344" y="5"/>
                  </a:lnTo>
                  <a:lnTo>
                    <a:pt x="3" y="80"/>
                  </a:lnTo>
                  <a:lnTo>
                    <a:pt x="3" y="80"/>
                  </a:lnTo>
                  <a:lnTo>
                    <a:pt x="3" y="80"/>
                  </a:lnTo>
                  <a:lnTo>
                    <a:pt x="3" y="80"/>
                  </a:lnTo>
                  <a:lnTo>
                    <a:pt x="2" y="79"/>
                  </a:lnTo>
                  <a:lnTo>
                    <a:pt x="2" y="79"/>
                  </a:lnTo>
                  <a:lnTo>
                    <a:pt x="2" y="79"/>
                  </a:lnTo>
                  <a:lnTo>
                    <a:pt x="0" y="79"/>
                  </a:lnTo>
                  <a:lnTo>
                    <a:pt x="0" y="79"/>
                  </a:lnTo>
                  <a:lnTo>
                    <a:pt x="0" y="78"/>
                  </a:lnTo>
                  <a:lnTo>
                    <a:pt x="0" y="78"/>
                  </a:lnTo>
                  <a:lnTo>
                    <a:pt x="0" y="78"/>
                  </a:lnTo>
                  <a:lnTo>
                    <a:pt x="0" y="76"/>
                  </a:lnTo>
                  <a:lnTo>
                    <a:pt x="0" y="76"/>
                  </a:lnTo>
                  <a:lnTo>
                    <a:pt x="0" y="76"/>
                  </a:lnTo>
                  <a:lnTo>
                    <a:pt x="0" y="75"/>
                  </a:lnTo>
                  <a:lnTo>
                    <a:pt x="0" y="75"/>
                  </a:lnTo>
                  <a:lnTo>
                    <a:pt x="2" y="75"/>
                  </a:lnTo>
                  <a:lnTo>
                    <a:pt x="2" y="75"/>
                  </a:lnTo>
                  <a:lnTo>
                    <a:pt x="2" y="75"/>
                  </a:lnTo>
                  <a:lnTo>
                    <a:pt x="2" y="75"/>
                  </a:lnTo>
                  <a:lnTo>
                    <a:pt x="342"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28" name="Freeform 33">
              <a:extLst>
                <a:ext uri="{FF2B5EF4-FFF2-40B4-BE49-F238E27FC236}">
                  <a16:creationId xmlns:a16="http://schemas.microsoft.com/office/drawing/2014/main" id="{6989C422-6303-7E1D-D7D9-86F4981A1FF6}"/>
                </a:ext>
              </a:extLst>
            </p:cNvPr>
            <p:cNvSpPr>
              <a:spLocks/>
            </p:cNvSpPr>
            <p:nvPr/>
          </p:nvSpPr>
          <p:spPr bwMode="auto">
            <a:xfrm>
              <a:off x="4035425" y="2843213"/>
              <a:ext cx="274637" cy="65087"/>
            </a:xfrm>
            <a:custGeom>
              <a:avLst/>
              <a:gdLst/>
              <a:ahLst/>
              <a:cxnLst>
                <a:cxn ang="0">
                  <a:pos x="342" y="0"/>
                </a:cxn>
                <a:cxn ang="0">
                  <a:pos x="342" y="0"/>
                </a:cxn>
                <a:cxn ang="0">
                  <a:pos x="342" y="0"/>
                </a:cxn>
                <a:cxn ang="0">
                  <a:pos x="342" y="0"/>
                </a:cxn>
                <a:cxn ang="0">
                  <a:pos x="344" y="0"/>
                </a:cxn>
                <a:cxn ang="0">
                  <a:pos x="344" y="0"/>
                </a:cxn>
                <a:cxn ang="0">
                  <a:pos x="344" y="1"/>
                </a:cxn>
                <a:cxn ang="0">
                  <a:pos x="345" y="1"/>
                </a:cxn>
                <a:cxn ang="0">
                  <a:pos x="345" y="1"/>
                </a:cxn>
                <a:cxn ang="0">
                  <a:pos x="345" y="1"/>
                </a:cxn>
                <a:cxn ang="0">
                  <a:pos x="345" y="2"/>
                </a:cxn>
                <a:cxn ang="0">
                  <a:pos x="345" y="2"/>
                </a:cxn>
                <a:cxn ang="0">
                  <a:pos x="345" y="4"/>
                </a:cxn>
                <a:cxn ang="0">
                  <a:pos x="345" y="4"/>
                </a:cxn>
                <a:cxn ang="0">
                  <a:pos x="345" y="4"/>
                </a:cxn>
                <a:cxn ang="0">
                  <a:pos x="345" y="5"/>
                </a:cxn>
                <a:cxn ang="0">
                  <a:pos x="345" y="5"/>
                </a:cxn>
                <a:cxn ang="0">
                  <a:pos x="344" y="5"/>
                </a:cxn>
                <a:cxn ang="0">
                  <a:pos x="344" y="5"/>
                </a:cxn>
                <a:cxn ang="0">
                  <a:pos x="344" y="5"/>
                </a:cxn>
                <a:cxn ang="0">
                  <a:pos x="344" y="5"/>
                </a:cxn>
                <a:cxn ang="0">
                  <a:pos x="3" y="80"/>
                </a:cxn>
                <a:cxn ang="0">
                  <a:pos x="3" y="80"/>
                </a:cxn>
                <a:cxn ang="0">
                  <a:pos x="3" y="80"/>
                </a:cxn>
                <a:cxn ang="0">
                  <a:pos x="3" y="80"/>
                </a:cxn>
                <a:cxn ang="0">
                  <a:pos x="2" y="79"/>
                </a:cxn>
                <a:cxn ang="0">
                  <a:pos x="2" y="79"/>
                </a:cxn>
                <a:cxn ang="0">
                  <a:pos x="2" y="79"/>
                </a:cxn>
                <a:cxn ang="0">
                  <a:pos x="0" y="79"/>
                </a:cxn>
                <a:cxn ang="0">
                  <a:pos x="0" y="79"/>
                </a:cxn>
                <a:cxn ang="0">
                  <a:pos x="0" y="78"/>
                </a:cxn>
                <a:cxn ang="0">
                  <a:pos x="0" y="78"/>
                </a:cxn>
                <a:cxn ang="0">
                  <a:pos x="0" y="78"/>
                </a:cxn>
                <a:cxn ang="0">
                  <a:pos x="0" y="76"/>
                </a:cxn>
                <a:cxn ang="0">
                  <a:pos x="0" y="76"/>
                </a:cxn>
                <a:cxn ang="0">
                  <a:pos x="0" y="76"/>
                </a:cxn>
                <a:cxn ang="0">
                  <a:pos x="0" y="75"/>
                </a:cxn>
                <a:cxn ang="0">
                  <a:pos x="0" y="75"/>
                </a:cxn>
                <a:cxn ang="0">
                  <a:pos x="2" y="75"/>
                </a:cxn>
                <a:cxn ang="0">
                  <a:pos x="2" y="75"/>
                </a:cxn>
                <a:cxn ang="0">
                  <a:pos x="2" y="75"/>
                </a:cxn>
                <a:cxn ang="0">
                  <a:pos x="2" y="75"/>
                </a:cxn>
                <a:cxn ang="0">
                  <a:pos x="342" y="0"/>
                </a:cxn>
              </a:cxnLst>
              <a:rect l="0" t="0" r="r" b="b"/>
              <a:pathLst>
                <a:path w="345" h="80">
                  <a:moveTo>
                    <a:pt x="342" y="0"/>
                  </a:moveTo>
                  <a:lnTo>
                    <a:pt x="342" y="0"/>
                  </a:lnTo>
                  <a:lnTo>
                    <a:pt x="342" y="0"/>
                  </a:lnTo>
                  <a:lnTo>
                    <a:pt x="342" y="0"/>
                  </a:lnTo>
                  <a:lnTo>
                    <a:pt x="344" y="0"/>
                  </a:lnTo>
                  <a:lnTo>
                    <a:pt x="344" y="0"/>
                  </a:lnTo>
                  <a:lnTo>
                    <a:pt x="344" y="1"/>
                  </a:lnTo>
                  <a:lnTo>
                    <a:pt x="345" y="1"/>
                  </a:lnTo>
                  <a:lnTo>
                    <a:pt x="345" y="1"/>
                  </a:lnTo>
                  <a:lnTo>
                    <a:pt x="345" y="1"/>
                  </a:lnTo>
                  <a:lnTo>
                    <a:pt x="345" y="2"/>
                  </a:lnTo>
                  <a:lnTo>
                    <a:pt x="345" y="2"/>
                  </a:lnTo>
                  <a:lnTo>
                    <a:pt x="345" y="4"/>
                  </a:lnTo>
                  <a:lnTo>
                    <a:pt x="345" y="4"/>
                  </a:lnTo>
                  <a:lnTo>
                    <a:pt x="345" y="4"/>
                  </a:lnTo>
                  <a:lnTo>
                    <a:pt x="345" y="5"/>
                  </a:lnTo>
                  <a:lnTo>
                    <a:pt x="345" y="5"/>
                  </a:lnTo>
                  <a:lnTo>
                    <a:pt x="344" y="5"/>
                  </a:lnTo>
                  <a:lnTo>
                    <a:pt x="344" y="5"/>
                  </a:lnTo>
                  <a:lnTo>
                    <a:pt x="344" y="5"/>
                  </a:lnTo>
                  <a:lnTo>
                    <a:pt x="344" y="5"/>
                  </a:lnTo>
                  <a:lnTo>
                    <a:pt x="3" y="80"/>
                  </a:lnTo>
                  <a:lnTo>
                    <a:pt x="3" y="80"/>
                  </a:lnTo>
                  <a:lnTo>
                    <a:pt x="3" y="80"/>
                  </a:lnTo>
                  <a:lnTo>
                    <a:pt x="3" y="80"/>
                  </a:lnTo>
                  <a:lnTo>
                    <a:pt x="2" y="79"/>
                  </a:lnTo>
                  <a:lnTo>
                    <a:pt x="2" y="79"/>
                  </a:lnTo>
                  <a:lnTo>
                    <a:pt x="2" y="79"/>
                  </a:lnTo>
                  <a:lnTo>
                    <a:pt x="0" y="79"/>
                  </a:lnTo>
                  <a:lnTo>
                    <a:pt x="0" y="79"/>
                  </a:lnTo>
                  <a:lnTo>
                    <a:pt x="0" y="78"/>
                  </a:lnTo>
                  <a:lnTo>
                    <a:pt x="0" y="78"/>
                  </a:lnTo>
                  <a:lnTo>
                    <a:pt x="0" y="78"/>
                  </a:lnTo>
                  <a:lnTo>
                    <a:pt x="0" y="76"/>
                  </a:lnTo>
                  <a:lnTo>
                    <a:pt x="0" y="76"/>
                  </a:lnTo>
                  <a:lnTo>
                    <a:pt x="0" y="76"/>
                  </a:lnTo>
                  <a:lnTo>
                    <a:pt x="0" y="75"/>
                  </a:lnTo>
                  <a:lnTo>
                    <a:pt x="0" y="75"/>
                  </a:lnTo>
                  <a:lnTo>
                    <a:pt x="2" y="75"/>
                  </a:lnTo>
                  <a:lnTo>
                    <a:pt x="2" y="75"/>
                  </a:lnTo>
                  <a:lnTo>
                    <a:pt x="2" y="75"/>
                  </a:lnTo>
                  <a:lnTo>
                    <a:pt x="2" y="75"/>
                  </a:lnTo>
                  <a:lnTo>
                    <a:pt x="342"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29" name="Freeform 34">
              <a:extLst>
                <a:ext uri="{FF2B5EF4-FFF2-40B4-BE49-F238E27FC236}">
                  <a16:creationId xmlns:a16="http://schemas.microsoft.com/office/drawing/2014/main" id="{609A2669-53A2-2B73-3616-E8EA565CCC47}"/>
                </a:ext>
              </a:extLst>
            </p:cNvPr>
            <p:cNvSpPr>
              <a:spLocks/>
            </p:cNvSpPr>
            <p:nvPr/>
          </p:nvSpPr>
          <p:spPr bwMode="auto">
            <a:xfrm>
              <a:off x="3770313" y="2903538"/>
              <a:ext cx="269875" cy="77787"/>
            </a:xfrm>
            <a:custGeom>
              <a:avLst/>
              <a:gdLst/>
              <a:ahLst/>
              <a:cxnLst>
                <a:cxn ang="0">
                  <a:pos x="337" y="0"/>
                </a:cxn>
                <a:cxn ang="0">
                  <a:pos x="337" y="0"/>
                </a:cxn>
                <a:cxn ang="0">
                  <a:pos x="338" y="0"/>
                </a:cxn>
                <a:cxn ang="0">
                  <a:pos x="338" y="0"/>
                </a:cxn>
                <a:cxn ang="0">
                  <a:pos x="338" y="0"/>
                </a:cxn>
                <a:cxn ang="0">
                  <a:pos x="339" y="0"/>
                </a:cxn>
                <a:cxn ang="0">
                  <a:pos x="339" y="0"/>
                </a:cxn>
                <a:cxn ang="0">
                  <a:pos x="341" y="0"/>
                </a:cxn>
                <a:cxn ang="0">
                  <a:pos x="341" y="0"/>
                </a:cxn>
                <a:cxn ang="0">
                  <a:pos x="341" y="1"/>
                </a:cxn>
                <a:cxn ang="0">
                  <a:pos x="341" y="1"/>
                </a:cxn>
                <a:cxn ang="0">
                  <a:pos x="341" y="1"/>
                </a:cxn>
                <a:cxn ang="0">
                  <a:pos x="341" y="3"/>
                </a:cxn>
                <a:cxn ang="0">
                  <a:pos x="341" y="3"/>
                </a:cxn>
                <a:cxn ang="0">
                  <a:pos x="341" y="3"/>
                </a:cxn>
                <a:cxn ang="0">
                  <a:pos x="341" y="4"/>
                </a:cxn>
                <a:cxn ang="0">
                  <a:pos x="341" y="4"/>
                </a:cxn>
                <a:cxn ang="0">
                  <a:pos x="339" y="4"/>
                </a:cxn>
                <a:cxn ang="0">
                  <a:pos x="339" y="4"/>
                </a:cxn>
                <a:cxn ang="0">
                  <a:pos x="338" y="5"/>
                </a:cxn>
                <a:cxn ang="0">
                  <a:pos x="338" y="5"/>
                </a:cxn>
                <a:cxn ang="0">
                  <a:pos x="4" y="97"/>
                </a:cxn>
                <a:cxn ang="0">
                  <a:pos x="4" y="97"/>
                </a:cxn>
                <a:cxn ang="0">
                  <a:pos x="3" y="97"/>
                </a:cxn>
                <a:cxn ang="0">
                  <a:pos x="3" y="97"/>
                </a:cxn>
                <a:cxn ang="0">
                  <a:pos x="3" y="97"/>
                </a:cxn>
                <a:cxn ang="0">
                  <a:pos x="1" y="97"/>
                </a:cxn>
                <a:cxn ang="0">
                  <a:pos x="1" y="97"/>
                </a:cxn>
                <a:cxn ang="0">
                  <a:pos x="1" y="97"/>
                </a:cxn>
                <a:cxn ang="0">
                  <a:pos x="0" y="97"/>
                </a:cxn>
                <a:cxn ang="0">
                  <a:pos x="0" y="96"/>
                </a:cxn>
                <a:cxn ang="0">
                  <a:pos x="0" y="96"/>
                </a:cxn>
                <a:cxn ang="0">
                  <a:pos x="0" y="96"/>
                </a:cxn>
                <a:cxn ang="0">
                  <a:pos x="0" y="94"/>
                </a:cxn>
                <a:cxn ang="0">
                  <a:pos x="0" y="94"/>
                </a:cxn>
                <a:cxn ang="0">
                  <a:pos x="0" y="93"/>
                </a:cxn>
                <a:cxn ang="0">
                  <a:pos x="0" y="93"/>
                </a:cxn>
                <a:cxn ang="0">
                  <a:pos x="1" y="93"/>
                </a:cxn>
                <a:cxn ang="0">
                  <a:pos x="1" y="92"/>
                </a:cxn>
                <a:cxn ang="0">
                  <a:pos x="1" y="92"/>
                </a:cxn>
                <a:cxn ang="0">
                  <a:pos x="1" y="92"/>
                </a:cxn>
                <a:cxn ang="0">
                  <a:pos x="1" y="92"/>
                </a:cxn>
                <a:cxn ang="0">
                  <a:pos x="337" y="0"/>
                </a:cxn>
              </a:cxnLst>
              <a:rect l="0" t="0" r="r" b="b"/>
              <a:pathLst>
                <a:path w="341" h="97">
                  <a:moveTo>
                    <a:pt x="337" y="0"/>
                  </a:moveTo>
                  <a:lnTo>
                    <a:pt x="337" y="0"/>
                  </a:lnTo>
                  <a:lnTo>
                    <a:pt x="338" y="0"/>
                  </a:lnTo>
                  <a:lnTo>
                    <a:pt x="338" y="0"/>
                  </a:lnTo>
                  <a:lnTo>
                    <a:pt x="338" y="0"/>
                  </a:lnTo>
                  <a:lnTo>
                    <a:pt x="339" y="0"/>
                  </a:lnTo>
                  <a:lnTo>
                    <a:pt x="339" y="0"/>
                  </a:lnTo>
                  <a:lnTo>
                    <a:pt x="341" y="0"/>
                  </a:lnTo>
                  <a:lnTo>
                    <a:pt x="341" y="0"/>
                  </a:lnTo>
                  <a:lnTo>
                    <a:pt x="341" y="1"/>
                  </a:lnTo>
                  <a:lnTo>
                    <a:pt x="341" y="1"/>
                  </a:lnTo>
                  <a:lnTo>
                    <a:pt x="341" y="1"/>
                  </a:lnTo>
                  <a:lnTo>
                    <a:pt x="341" y="3"/>
                  </a:lnTo>
                  <a:lnTo>
                    <a:pt x="341" y="3"/>
                  </a:lnTo>
                  <a:lnTo>
                    <a:pt x="341" y="3"/>
                  </a:lnTo>
                  <a:lnTo>
                    <a:pt x="341" y="4"/>
                  </a:lnTo>
                  <a:lnTo>
                    <a:pt x="341" y="4"/>
                  </a:lnTo>
                  <a:lnTo>
                    <a:pt x="339" y="4"/>
                  </a:lnTo>
                  <a:lnTo>
                    <a:pt x="339" y="4"/>
                  </a:lnTo>
                  <a:lnTo>
                    <a:pt x="338" y="5"/>
                  </a:lnTo>
                  <a:lnTo>
                    <a:pt x="338" y="5"/>
                  </a:lnTo>
                  <a:lnTo>
                    <a:pt x="4" y="97"/>
                  </a:lnTo>
                  <a:lnTo>
                    <a:pt x="4" y="97"/>
                  </a:lnTo>
                  <a:lnTo>
                    <a:pt x="3" y="97"/>
                  </a:lnTo>
                  <a:lnTo>
                    <a:pt x="3" y="97"/>
                  </a:lnTo>
                  <a:lnTo>
                    <a:pt x="3" y="97"/>
                  </a:lnTo>
                  <a:lnTo>
                    <a:pt x="1" y="97"/>
                  </a:lnTo>
                  <a:lnTo>
                    <a:pt x="1" y="97"/>
                  </a:lnTo>
                  <a:lnTo>
                    <a:pt x="1" y="97"/>
                  </a:lnTo>
                  <a:lnTo>
                    <a:pt x="0" y="97"/>
                  </a:lnTo>
                  <a:lnTo>
                    <a:pt x="0" y="96"/>
                  </a:lnTo>
                  <a:lnTo>
                    <a:pt x="0" y="96"/>
                  </a:lnTo>
                  <a:lnTo>
                    <a:pt x="0" y="96"/>
                  </a:lnTo>
                  <a:lnTo>
                    <a:pt x="0" y="94"/>
                  </a:lnTo>
                  <a:lnTo>
                    <a:pt x="0" y="94"/>
                  </a:lnTo>
                  <a:lnTo>
                    <a:pt x="0" y="93"/>
                  </a:lnTo>
                  <a:lnTo>
                    <a:pt x="0" y="93"/>
                  </a:lnTo>
                  <a:lnTo>
                    <a:pt x="1" y="93"/>
                  </a:lnTo>
                  <a:lnTo>
                    <a:pt x="1" y="92"/>
                  </a:lnTo>
                  <a:lnTo>
                    <a:pt x="1" y="92"/>
                  </a:lnTo>
                  <a:lnTo>
                    <a:pt x="1" y="92"/>
                  </a:lnTo>
                  <a:lnTo>
                    <a:pt x="1" y="92"/>
                  </a:lnTo>
                  <a:lnTo>
                    <a:pt x="337"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30" name="Freeform 35">
              <a:extLst>
                <a:ext uri="{FF2B5EF4-FFF2-40B4-BE49-F238E27FC236}">
                  <a16:creationId xmlns:a16="http://schemas.microsoft.com/office/drawing/2014/main" id="{62E70DC9-4EF3-66FE-AADB-CBA83FFEC009}"/>
                </a:ext>
              </a:extLst>
            </p:cNvPr>
            <p:cNvSpPr>
              <a:spLocks/>
            </p:cNvSpPr>
            <p:nvPr/>
          </p:nvSpPr>
          <p:spPr bwMode="auto">
            <a:xfrm>
              <a:off x="3770313" y="2903538"/>
              <a:ext cx="269875" cy="77787"/>
            </a:xfrm>
            <a:custGeom>
              <a:avLst/>
              <a:gdLst/>
              <a:ahLst/>
              <a:cxnLst>
                <a:cxn ang="0">
                  <a:pos x="337" y="0"/>
                </a:cxn>
                <a:cxn ang="0">
                  <a:pos x="337" y="0"/>
                </a:cxn>
                <a:cxn ang="0">
                  <a:pos x="338" y="0"/>
                </a:cxn>
                <a:cxn ang="0">
                  <a:pos x="338" y="0"/>
                </a:cxn>
                <a:cxn ang="0">
                  <a:pos x="338" y="0"/>
                </a:cxn>
                <a:cxn ang="0">
                  <a:pos x="339" y="0"/>
                </a:cxn>
                <a:cxn ang="0">
                  <a:pos x="339" y="0"/>
                </a:cxn>
                <a:cxn ang="0">
                  <a:pos x="341" y="0"/>
                </a:cxn>
                <a:cxn ang="0">
                  <a:pos x="341" y="0"/>
                </a:cxn>
                <a:cxn ang="0">
                  <a:pos x="341" y="1"/>
                </a:cxn>
                <a:cxn ang="0">
                  <a:pos x="341" y="1"/>
                </a:cxn>
                <a:cxn ang="0">
                  <a:pos x="341" y="1"/>
                </a:cxn>
                <a:cxn ang="0">
                  <a:pos x="341" y="3"/>
                </a:cxn>
                <a:cxn ang="0">
                  <a:pos x="341" y="3"/>
                </a:cxn>
                <a:cxn ang="0">
                  <a:pos x="341" y="3"/>
                </a:cxn>
                <a:cxn ang="0">
                  <a:pos x="341" y="4"/>
                </a:cxn>
                <a:cxn ang="0">
                  <a:pos x="341" y="4"/>
                </a:cxn>
                <a:cxn ang="0">
                  <a:pos x="339" y="4"/>
                </a:cxn>
                <a:cxn ang="0">
                  <a:pos x="339" y="4"/>
                </a:cxn>
                <a:cxn ang="0">
                  <a:pos x="338" y="5"/>
                </a:cxn>
                <a:cxn ang="0">
                  <a:pos x="338" y="5"/>
                </a:cxn>
                <a:cxn ang="0">
                  <a:pos x="4" y="97"/>
                </a:cxn>
                <a:cxn ang="0">
                  <a:pos x="4" y="97"/>
                </a:cxn>
                <a:cxn ang="0">
                  <a:pos x="3" y="97"/>
                </a:cxn>
                <a:cxn ang="0">
                  <a:pos x="3" y="97"/>
                </a:cxn>
                <a:cxn ang="0">
                  <a:pos x="3" y="97"/>
                </a:cxn>
                <a:cxn ang="0">
                  <a:pos x="1" y="97"/>
                </a:cxn>
                <a:cxn ang="0">
                  <a:pos x="1" y="97"/>
                </a:cxn>
                <a:cxn ang="0">
                  <a:pos x="1" y="97"/>
                </a:cxn>
                <a:cxn ang="0">
                  <a:pos x="0" y="97"/>
                </a:cxn>
                <a:cxn ang="0">
                  <a:pos x="0" y="96"/>
                </a:cxn>
                <a:cxn ang="0">
                  <a:pos x="0" y="96"/>
                </a:cxn>
                <a:cxn ang="0">
                  <a:pos x="0" y="96"/>
                </a:cxn>
                <a:cxn ang="0">
                  <a:pos x="0" y="94"/>
                </a:cxn>
                <a:cxn ang="0">
                  <a:pos x="0" y="94"/>
                </a:cxn>
                <a:cxn ang="0">
                  <a:pos x="0" y="93"/>
                </a:cxn>
                <a:cxn ang="0">
                  <a:pos x="0" y="93"/>
                </a:cxn>
                <a:cxn ang="0">
                  <a:pos x="1" y="93"/>
                </a:cxn>
                <a:cxn ang="0">
                  <a:pos x="1" y="92"/>
                </a:cxn>
                <a:cxn ang="0">
                  <a:pos x="1" y="92"/>
                </a:cxn>
                <a:cxn ang="0">
                  <a:pos x="1" y="92"/>
                </a:cxn>
                <a:cxn ang="0">
                  <a:pos x="1" y="92"/>
                </a:cxn>
                <a:cxn ang="0">
                  <a:pos x="337" y="0"/>
                </a:cxn>
              </a:cxnLst>
              <a:rect l="0" t="0" r="r" b="b"/>
              <a:pathLst>
                <a:path w="341" h="97">
                  <a:moveTo>
                    <a:pt x="337" y="0"/>
                  </a:moveTo>
                  <a:lnTo>
                    <a:pt x="337" y="0"/>
                  </a:lnTo>
                  <a:lnTo>
                    <a:pt x="338" y="0"/>
                  </a:lnTo>
                  <a:lnTo>
                    <a:pt x="338" y="0"/>
                  </a:lnTo>
                  <a:lnTo>
                    <a:pt x="338" y="0"/>
                  </a:lnTo>
                  <a:lnTo>
                    <a:pt x="339" y="0"/>
                  </a:lnTo>
                  <a:lnTo>
                    <a:pt x="339" y="0"/>
                  </a:lnTo>
                  <a:lnTo>
                    <a:pt x="341" y="0"/>
                  </a:lnTo>
                  <a:lnTo>
                    <a:pt x="341" y="0"/>
                  </a:lnTo>
                  <a:lnTo>
                    <a:pt x="341" y="1"/>
                  </a:lnTo>
                  <a:lnTo>
                    <a:pt x="341" y="1"/>
                  </a:lnTo>
                  <a:lnTo>
                    <a:pt x="341" y="1"/>
                  </a:lnTo>
                  <a:lnTo>
                    <a:pt x="341" y="3"/>
                  </a:lnTo>
                  <a:lnTo>
                    <a:pt x="341" y="3"/>
                  </a:lnTo>
                  <a:lnTo>
                    <a:pt x="341" y="3"/>
                  </a:lnTo>
                  <a:lnTo>
                    <a:pt x="341" y="4"/>
                  </a:lnTo>
                  <a:lnTo>
                    <a:pt x="341" y="4"/>
                  </a:lnTo>
                  <a:lnTo>
                    <a:pt x="339" y="4"/>
                  </a:lnTo>
                  <a:lnTo>
                    <a:pt x="339" y="4"/>
                  </a:lnTo>
                  <a:lnTo>
                    <a:pt x="338" y="5"/>
                  </a:lnTo>
                  <a:lnTo>
                    <a:pt x="338" y="5"/>
                  </a:lnTo>
                  <a:lnTo>
                    <a:pt x="4" y="97"/>
                  </a:lnTo>
                  <a:lnTo>
                    <a:pt x="4" y="97"/>
                  </a:lnTo>
                  <a:lnTo>
                    <a:pt x="3" y="97"/>
                  </a:lnTo>
                  <a:lnTo>
                    <a:pt x="3" y="97"/>
                  </a:lnTo>
                  <a:lnTo>
                    <a:pt x="3" y="97"/>
                  </a:lnTo>
                  <a:lnTo>
                    <a:pt x="1" y="97"/>
                  </a:lnTo>
                  <a:lnTo>
                    <a:pt x="1" y="97"/>
                  </a:lnTo>
                  <a:lnTo>
                    <a:pt x="1" y="97"/>
                  </a:lnTo>
                  <a:lnTo>
                    <a:pt x="0" y="97"/>
                  </a:lnTo>
                  <a:lnTo>
                    <a:pt x="0" y="96"/>
                  </a:lnTo>
                  <a:lnTo>
                    <a:pt x="0" y="96"/>
                  </a:lnTo>
                  <a:lnTo>
                    <a:pt x="0" y="96"/>
                  </a:lnTo>
                  <a:lnTo>
                    <a:pt x="0" y="94"/>
                  </a:lnTo>
                  <a:lnTo>
                    <a:pt x="0" y="94"/>
                  </a:lnTo>
                  <a:lnTo>
                    <a:pt x="0" y="93"/>
                  </a:lnTo>
                  <a:lnTo>
                    <a:pt x="0" y="93"/>
                  </a:lnTo>
                  <a:lnTo>
                    <a:pt x="1" y="93"/>
                  </a:lnTo>
                  <a:lnTo>
                    <a:pt x="1" y="92"/>
                  </a:lnTo>
                  <a:lnTo>
                    <a:pt x="1" y="92"/>
                  </a:lnTo>
                  <a:lnTo>
                    <a:pt x="1" y="92"/>
                  </a:lnTo>
                  <a:lnTo>
                    <a:pt x="1" y="92"/>
                  </a:lnTo>
                  <a:lnTo>
                    <a:pt x="337"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31" name="Freeform 36">
              <a:extLst>
                <a:ext uri="{FF2B5EF4-FFF2-40B4-BE49-F238E27FC236}">
                  <a16:creationId xmlns:a16="http://schemas.microsoft.com/office/drawing/2014/main" id="{5B9402D5-0167-CC00-C2A4-98BB32AFBC6F}"/>
                </a:ext>
              </a:extLst>
            </p:cNvPr>
            <p:cNvSpPr>
              <a:spLocks/>
            </p:cNvSpPr>
            <p:nvPr/>
          </p:nvSpPr>
          <p:spPr bwMode="auto">
            <a:xfrm>
              <a:off x="3508375" y="2976563"/>
              <a:ext cx="265112" cy="93662"/>
            </a:xfrm>
            <a:custGeom>
              <a:avLst/>
              <a:gdLst/>
              <a:ahLst/>
              <a:cxnLst>
                <a:cxn ang="0">
                  <a:pos x="331" y="0"/>
                </a:cxn>
                <a:cxn ang="0">
                  <a:pos x="331" y="0"/>
                </a:cxn>
                <a:cxn ang="0">
                  <a:pos x="333" y="0"/>
                </a:cxn>
                <a:cxn ang="0">
                  <a:pos x="333" y="0"/>
                </a:cxn>
                <a:cxn ang="0">
                  <a:pos x="333" y="0"/>
                </a:cxn>
                <a:cxn ang="0">
                  <a:pos x="334" y="0"/>
                </a:cxn>
                <a:cxn ang="0">
                  <a:pos x="334" y="0"/>
                </a:cxn>
                <a:cxn ang="0">
                  <a:pos x="336" y="1"/>
                </a:cxn>
                <a:cxn ang="0">
                  <a:pos x="336" y="1"/>
                </a:cxn>
                <a:cxn ang="0">
                  <a:pos x="336" y="1"/>
                </a:cxn>
                <a:cxn ang="0">
                  <a:pos x="336" y="1"/>
                </a:cxn>
                <a:cxn ang="0">
                  <a:pos x="336" y="2"/>
                </a:cxn>
                <a:cxn ang="0">
                  <a:pos x="336" y="2"/>
                </a:cxn>
                <a:cxn ang="0">
                  <a:pos x="336" y="4"/>
                </a:cxn>
                <a:cxn ang="0">
                  <a:pos x="336" y="4"/>
                </a:cxn>
                <a:cxn ang="0">
                  <a:pos x="336" y="4"/>
                </a:cxn>
                <a:cxn ang="0">
                  <a:pos x="336" y="5"/>
                </a:cxn>
                <a:cxn ang="0">
                  <a:pos x="336" y="5"/>
                </a:cxn>
                <a:cxn ang="0">
                  <a:pos x="334" y="5"/>
                </a:cxn>
                <a:cxn ang="0">
                  <a:pos x="334" y="5"/>
                </a:cxn>
                <a:cxn ang="0">
                  <a:pos x="334" y="5"/>
                </a:cxn>
                <a:cxn ang="0">
                  <a:pos x="5" y="116"/>
                </a:cxn>
                <a:cxn ang="0">
                  <a:pos x="5" y="116"/>
                </a:cxn>
                <a:cxn ang="0">
                  <a:pos x="3" y="118"/>
                </a:cxn>
                <a:cxn ang="0">
                  <a:pos x="3" y="118"/>
                </a:cxn>
                <a:cxn ang="0">
                  <a:pos x="3" y="118"/>
                </a:cxn>
                <a:cxn ang="0">
                  <a:pos x="2" y="116"/>
                </a:cxn>
                <a:cxn ang="0">
                  <a:pos x="2" y="116"/>
                </a:cxn>
                <a:cxn ang="0">
                  <a:pos x="2" y="116"/>
                </a:cxn>
                <a:cxn ang="0">
                  <a:pos x="2" y="115"/>
                </a:cxn>
                <a:cxn ang="0">
                  <a:pos x="0" y="115"/>
                </a:cxn>
                <a:cxn ang="0">
                  <a:pos x="0" y="115"/>
                </a:cxn>
                <a:cxn ang="0">
                  <a:pos x="0" y="115"/>
                </a:cxn>
                <a:cxn ang="0">
                  <a:pos x="0" y="114"/>
                </a:cxn>
                <a:cxn ang="0">
                  <a:pos x="0" y="114"/>
                </a:cxn>
                <a:cxn ang="0">
                  <a:pos x="0" y="114"/>
                </a:cxn>
                <a:cxn ang="0">
                  <a:pos x="0" y="112"/>
                </a:cxn>
                <a:cxn ang="0">
                  <a:pos x="2" y="112"/>
                </a:cxn>
                <a:cxn ang="0">
                  <a:pos x="2" y="112"/>
                </a:cxn>
                <a:cxn ang="0">
                  <a:pos x="2" y="111"/>
                </a:cxn>
                <a:cxn ang="0">
                  <a:pos x="3" y="111"/>
                </a:cxn>
                <a:cxn ang="0">
                  <a:pos x="3" y="111"/>
                </a:cxn>
                <a:cxn ang="0">
                  <a:pos x="331" y="0"/>
                </a:cxn>
              </a:cxnLst>
              <a:rect l="0" t="0" r="r" b="b"/>
              <a:pathLst>
                <a:path w="336" h="118">
                  <a:moveTo>
                    <a:pt x="331" y="0"/>
                  </a:moveTo>
                  <a:lnTo>
                    <a:pt x="331" y="0"/>
                  </a:lnTo>
                  <a:lnTo>
                    <a:pt x="333" y="0"/>
                  </a:lnTo>
                  <a:lnTo>
                    <a:pt x="333" y="0"/>
                  </a:lnTo>
                  <a:lnTo>
                    <a:pt x="333" y="0"/>
                  </a:lnTo>
                  <a:lnTo>
                    <a:pt x="334" y="0"/>
                  </a:lnTo>
                  <a:lnTo>
                    <a:pt x="334" y="0"/>
                  </a:lnTo>
                  <a:lnTo>
                    <a:pt x="336" y="1"/>
                  </a:lnTo>
                  <a:lnTo>
                    <a:pt x="336" y="1"/>
                  </a:lnTo>
                  <a:lnTo>
                    <a:pt x="336" y="1"/>
                  </a:lnTo>
                  <a:lnTo>
                    <a:pt x="336" y="1"/>
                  </a:lnTo>
                  <a:lnTo>
                    <a:pt x="336" y="2"/>
                  </a:lnTo>
                  <a:lnTo>
                    <a:pt x="336" y="2"/>
                  </a:lnTo>
                  <a:lnTo>
                    <a:pt x="336" y="4"/>
                  </a:lnTo>
                  <a:lnTo>
                    <a:pt x="336" y="4"/>
                  </a:lnTo>
                  <a:lnTo>
                    <a:pt x="336" y="4"/>
                  </a:lnTo>
                  <a:lnTo>
                    <a:pt x="336" y="5"/>
                  </a:lnTo>
                  <a:lnTo>
                    <a:pt x="336" y="5"/>
                  </a:lnTo>
                  <a:lnTo>
                    <a:pt x="334" y="5"/>
                  </a:lnTo>
                  <a:lnTo>
                    <a:pt x="334" y="5"/>
                  </a:lnTo>
                  <a:lnTo>
                    <a:pt x="334" y="5"/>
                  </a:lnTo>
                  <a:lnTo>
                    <a:pt x="5" y="116"/>
                  </a:lnTo>
                  <a:lnTo>
                    <a:pt x="5" y="116"/>
                  </a:lnTo>
                  <a:lnTo>
                    <a:pt x="3" y="118"/>
                  </a:lnTo>
                  <a:lnTo>
                    <a:pt x="3" y="118"/>
                  </a:lnTo>
                  <a:lnTo>
                    <a:pt x="3" y="118"/>
                  </a:lnTo>
                  <a:lnTo>
                    <a:pt x="2" y="116"/>
                  </a:lnTo>
                  <a:lnTo>
                    <a:pt x="2" y="116"/>
                  </a:lnTo>
                  <a:lnTo>
                    <a:pt x="2" y="116"/>
                  </a:lnTo>
                  <a:lnTo>
                    <a:pt x="2" y="115"/>
                  </a:lnTo>
                  <a:lnTo>
                    <a:pt x="0" y="115"/>
                  </a:lnTo>
                  <a:lnTo>
                    <a:pt x="0" y="115"/>
                  </a:lnTo>
                  <a:lnTo>
                    <a:pt x="0" y="115"/>
                  </a:lnTo>
                  <a:lnTo>
                    <a:pt x="0" y="114"/>
                  </a:lnTo>
                  <a:lnTo>
                    <a:pt x="0" y="114"/>
                  </a:lnTo>
                  <a:lnTo>
                    <a:pt x="0" y="114"/>
                  </a:lnTo>
                  <a:lnTo>
                    <a:pt x="0" y="112"/>
                  </a:lnTo>
                  <a:lnTo>
                    <a:pt x="2" y="112"/>
                  </a:lnTo>
                  <a:lnTo>
                    <a:pt x="2" y="112"/>
                  </a:lnTo>
                  <a:lnTo>
                    <a:pt x="2" y="111"/>
                  </a:lnTo>
                  <a:lnTo>
                    <a:pt x="3" y="111"/>
                  </a:lnTo>
                  <a:lnTo>
                    <a:pt x="3" y="111"/>
                  </a:lnTo>
                  <a:lnTo>
                    <a:pt x="331"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32" name="Freeform 37">
              <a:extLst>
                <a:ext uri="{FF2B5EF4-FFF2-40B4-BE49-F238E27FC236}">
                  <a16:creationId xmlns:a16="http://schemas.microsoft.com/office/drawing/2014/main" id="{DE3C8C3B-0F3A-9EC1-CFAA-07015FFED427}"/>
                </a:ext>
              </a:extLst>
            </p:cNvPr>
            <p:cNvSpPr>
              <a:spLocks/>
            </p:cNvSpPr>
            <p:nvPr/>
          </p:nvSpPr>
          <p:spPr bwMode="auto">
            <a:xfrm>
              <a:off x="3508375" y="2976563"/>
              <a:ext cx="265112" cy="93662"/>
            </a:xfrm>
            <a:custGeom>
              <a:avLst/>
              <a:gdLst/>
              <a:ahLst/>
              <a:cxnLst>
                <a:cxn ang="0">
                  <a:pos x="331" y="0"/>
                </a:cxn>
                <a:cxn ang="0">
                  <a:pos x="331" y="0"/>
                </a:cxn>
                <a:cxn ang="0">
                  <a:pos x="333" y="0"/>
                </a:cxn>
                <a:cxn ang="0">
                  <a:pos x="333" y="0"/>
                </a:cxn>
                <a:cxn ang="0">
                  <a:pos x="333" y="0"/>
                </a:cxn>
                <a:cxn ang="0">
                  <a:pos x="334" y="0"/>
                </a:cxn>
                <a:cxn ang="0">
                  <a:pos x="334" y="0"/>
                </a:cxn>
                <a:cxn ang="0">
                  <a:pos x="336" y="1"/>
                </a:cxn>
                <a:cxn ang="0">
                  <a:pos x="336" y="1"/>
                </a:cxn>
                <a:cxn ang="0">
                  <a:pos x="336" y="1"/>
                </a:cxn>
                <a:cxn ang="0">
                  <a:pos x="336" y="1"/>
                </a:cxn>
                <a:cxn ang="0">
                  <a:pos x="336" y="2"/>
                </a:cxn>
                <a:cxn ang="0">
                  <a:pos x="336" y="2"/>
                </a:cxn>
                <a:cxn ang="0">
                  <a:pos x="336" y="4"/>
                </a:cxn>
                <a:cxn ang="0">
                  <a:pos x="336" y="4"/>
                </a:cxn>
                <a:cxn ang="0">
                  <a:pos x="336" y="4"/>
                </a:cxn>
                <a:cxn ang="0">
                  <a:pos x="336" y="5"/>
                </a:cxn>
                <a:cxn ang="0">
                  <a:pos x="336" y="5"/>
                </a:cxn>
                <a:cxn ang="0">
                  <a:pos x="334" y="5"/>
                </a:cxn>
                <a:cxn ang="0">
                  <a:pos x="334" y="5"/>
                </a:cxn>
                <a:cxn ang="0">
                  <a:pos x="334" y="5"/>
                </a:cxn>
                <a:cxn ang="0">
                  <a:pos x="5" y="116"/>
                </a:cxn>
                <a:cxn ang="0">
                  <a:pos x="5" y="116"/>
                </a:cxn>
                <a:cxn ang="0">
                  <a:pos x="3" y="118"/>
                </a:cxn>
                <a:cxn ang="0">
                  <a:pos x="3" y="118"/>
                </a:cxn>
                <a:cxn ang="0">
                  <a:pos x="3" y="118"/>
                </a:cxn>
                <a:cxn ang="0">
                  <a:pos x="2" y="116"/>
                </a:cxn>
                <a:cxn ang="0">
                  <a:pos x="2" y="116"/>
                </a:cxn>
                <a:cxn ang="0">
                  <a:pos x="2" y="116"/>
                </a:cxn>
                <a:cxn ang="0">
                  <a:pos x="2" y="115"/>
                </a:cxn>
                <a:cxn ang="0">
                  <a:pos x="0" y="115"/>
                </a:cxn>
                <a:cxn ang="0">
                  <a:pos x="0" y="115"/>
                </a:cxn>
                <a:cxn ang="0">
                  <a:pos x="0" y="115"/>
                </a:cxn>
                <a:cxn ang="0">
                  <a:pos x="0" y="114"/>
                </a:cxn>
                <a:cxn ang="0">
                  <a:pos x="0" y="114"/>
                </a:cxn>
                <a:cxn ang="0">
                  <a:pos x="0" y="114"/>
                </a:cxn>
                <a:cxn ang="0">
                  <a:pos x="0" y="112"/>
                </a:cxn>
                <a:cxn ang="0">
                  <a:pos x="2" y="112"/>
                </a:cxn>
                <a:cxn ang="0">
                  <a:pos x="2" y="112"/>
                </a:cxn>
                <a:cxn ang="0">
                  <a:pos x="2" y="111"/>
                </a:cxn>
                <a:cxn ang="0">
                  <a:pos x="3" y="111"/>
                </a:cxn>
                <a:cxn ang="0">
                  <a:pos x="3" y="111"/>
                </a:cxn>
                <a:cxn ang="0">
                  <a:pos x="331" y="0"/>
                </a:cxn>
              </a:cxnLst>
              <a:rect l="0" t="0" r="r" b="b"/>
              <a:pathLst>
                <a:path w="336" h="118">
                  <a:moveTo>
                    <a:pt x="331" y="0"/>
                  </a:moveTo>
                  <a:lnTo>
                    <a:pt x="331" y="0"/>
                  </a:lnTo>
                  <a:lnTo>
                    <a:pt x="333" y="0"/>
                  </a:lnTo>
                  <a:lnTo>
                    <a:pt x="333" y="0"/>
                  </a:lnTo>
                  <a:lnTo>
                    <a:pt x="333" y="0"/>
                  </a:lnTo>
                  <a:lnTo>
                    <a:pt x="334" y="0"/>
                  </a:lnTo>
                  <a:lnTo>
                    <a:pt x="334" y="0"/>
                  </a:lnTo>
                  <a:lnTo>
                    <a:pt x="336" y="1"/>
                  </a:lnTo>
                  <a:lnTo>
                    <a:pt x="336" y="1"/>
                  </a:lnTo>
                  <a:lnTo>
                    <a:pt x="336" y="1"/>
                  </a:lnTo>
                  <a:lnTo>
                    <a:pt x="336" y="1"/>
                  </a:lnTo>
                  <a:lnTo>
                    <a:pt x="336" y="2"/>
                  </a:lnTo>
                  <a:lnTo>
                    <a:pt x="336" y="2"/>
                  </a:lnTo>
                  <a:lnTo>
                    <a:pt x="336" y="4"/>
                  </a:lnTo>
                  <a:lnTo>
                    <a:pt x="336" y="4"/>
                  </a:lnTo>
                  <a:lnTo>
                    <a:pt x="336" y="4"/>
                  </a:lnTo>
                  <a:lnTo>
                    <a:pt x="336" y="5"/>
                  </a:lnTo>
                  <a:lnTo>
                    <a:pt x="336" y="5"/>
                  </a:lnTo>
                  <a:lnTo>
                    <a:pt x="334" y="5"/>
                  </a:lnTo>
                  <a:lnTo>
                    <a:pt x="334" y="5"/>
                  </a:lnTo>
                  <a:lnTo>
                    <a:pt x="334" y="5"/>
                  </a:lnTo>
                  <a:lnTo>
                    <a:pt x="5" y="116"/>
                  </a:lnTo>
                  <a:lnTo>
                    <a:pt x="5" y="116"/>
                  </a:lnTo>
                  <a:lnTo>
                    <a:pt x="3" y="118"/>
                  </a:lnTo>
                  <a:lnTo>
                    <a:pt x="3" y="118"/>
                  </a:lnTo>
                  <a:lnTo>
                    <a:pt x="3" y="118"/>
                  </a:lnTo>
                  <a:lnTo>
                    <a:pt x="2" y="116"/>
                  </a:lnTo>
                  <a:lnTo>
                    <a:pt x="2" y="116"/>
                  </a:lnTo>
                  <a:lnTo>
                    <a:pt x="2" y="116"/>
                  </a:lnTo>
                  <a:lnTo>
                    <a:pt x="2" y="115"/>
                  </a:lnTo>
                  <a:lnTo>
                    <a:pt x="0" y="115"/>
                  </a:lnTo>
                  <a:lnTo>
                    <a:pt x="0" y="115"/>
                  </a:lnTo>
                  <a:lnTo>
                    <a:pt x="0" y="115"/>
                  </a:lnTo>
                  <a:lnTo>
                    <a:pt x="0" y="114"/>
                  </a:lnTo>
                  <a:lnTo>
                    <a:pt x="0" y="114"/>
                  </a:lnTo>
                  <a:lnTo>
                    <a:pt x="0" y="114"/>
                  </a:lnTo>
                  <a:lnTo>
                    <a:pt x="0" y="112"/>
                  </a:lnTo>
                  <a:lnTo>
                    <a:pt x="2" y="112"/>
                  </a:lnTo>
                  <a:lnTo>
                    <a:pt x="2" y="112"/>
                  </a:lnTo>
                  <a:lnTo>
                    <a:pt x="2" y="111"/>
                  </a:lnTo>
                  <a:lnTo>
                    <a:pt x="3" y="111"/>
                  </a:lnTo>
                  <a:lnTo>
                    <a:pt x="3" y="111"/>
                  </a:lnTo>
                  <a:lnTo>
                    <a:pt x="331"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33" name="Freeform 38">
              <a:extLst>
                <a:ext uri="{FF2B5EF4-FFF2-40B4-BE49-F238E27FC236}">
                  <a16:creationId xmlns:a16="http://schemas.microsoft.com/office/drawing/2014/main" id="{30C585C2-0514-91AB-4EB7-CC27F82CD656}"/>
                </a:ext>
              </a:extLst>
            </p:cNvPr>
            <p:cNvSpPr>
              <a:spLocks/>
            </p:cNvSpPr>
            <p:nvPr/>
          </p:nvSpPr>
          <p:spPr bwMode="auto">
            <a:xfrm>
              <a:off x="3251200" y="3063875"/>
              <a:ext cx="261937" cy="107950"/>
            </a:xfrm>
            <a:custGeom>
              <a:avLst/>
              <a:gdLst/>
              <a:ahLst/>
              <a:cxnLst>
                <a:cxn ang="0">
                  <a:pos x="324" y="0"/>
                </a:cxn>
                <a:cxn ang="0">
                  <a:pos x="324" y="0"/>
                </a:cxn>
                <a:cxn ang="0">
                  <a:pos x="325" y="0"/>
                </a:cxn>
                <a:cxn ang="0">
                  <a:pos x="325" y="0"/>
                </a:cxn>
                <a:cxn ang="0">
                  <a:pos x="325" y="0"/>
                </a:cxn>
                <a:cxn ang="0">
                  <a:pos x="327" y="0"/>
                </a:cxn>
                <a:cxn ang="0">
                  <a:pos x="327" y="0"/>
                </a:cxn>
                <a:cxn ang="0">
                  <a:pos x="328" y="1"/>
                </a:cxn>
                <a:cxn ang="0">
                  <a:pos x="328" y="1"/>
                </a:cxn>
                <a:cxn ang="0">
                  <a:pos x="328" y="1"/>
                </a:cxn>
                <a:cxn ang="0">
                  <a:pos x="328" y="3"/>
                </a:cxn>
                <a:cxn ang="0">
                  <a:pos x="328" y="3"/>
                </a:cxn>
                <a:cxn ang="0">
                  <a:pos x="329" y="3"/>
                </a:cxn>
                <a:cxn ang="0">
                  <a:pos x="328" y="4"/>
                </a:cxn>
                <a:cxn ang="0">
                  <a:pos x="328" y="4"/>
                </a:cxn>
                <a:cxn ang="0">
                  <a:pos x="328" y="4"/>
                </a:cxn>
                <a:cxn ang="0">
                  <a:pos x="328" y="4"/>
                </a:cxn>
                <a:cxn ang="0">
                  <a:pos x="328" y="5"/>
                </a:cxn>
                <a:cxn ang="0">
                  <a:pos x="328" y="5"/>
                </a:cxn>
                <a:cxn ang="0">
                  <a:pos x="327" y="5"/>
                </a:cxn>
                <a:cxn ang="0">
                  <a:pos x="327" y="5"/>
                </a:cxn>
                <a:cxn ang="0">
                  <a:pos x="4" y="135"/>
                </a:cxn>
                <a:cxn ang="0">
                  <a:pos x="4" y="135"/>
                </a:cxn>
                <a:cxn ang="0">
                  <a:pos x="4" y="135"/>
                </a:cxn>
                <a:cxn ang="0">
                  <a:pos x="3" y="135"/>
                </a:cxn>
                <a:cxn ang="0">
                  <a:pos x="3" y="135"/>
                </a:cxn>
                <a:cxn ang="0">
                  <a:pos x="3" y="135"/>
                </a:cxn>
                <a:cxn ang="0">
                  <a:pos x="1" y="135"/>
                </a:cxn>
                <a:cxn ang="0">
                  <a:pos x="1" y="135"/>
                </a:cxn>
                <a:cxn ang="0">
                  <a:pos x="1" y="133"/>
                </a:cxn>
                <a:cxn ang="0">
                  <a:pos x="1" y="133"/>
                </a:cxn>
                <a:cxn ang="0">
                  <a:pos x="0" y="133"/>
                </a:cxn>
                <a:cxn ang="0">
                  <a:pos x="0" y="133"/>
                </a:cxn>
                <a:cxn ang="0">
                  <a:pos x="0" y="132"/>
                </a:cxn>
                <a:cxn ang="0">
                  <a:pos x="0" y="131"/>
                </a:cxn>
                <a:cxn ang="0">
                  <a:pos x="0" y="131"/>
                </a:cxn>
                <a:cxn ang="0">
                  <a:pos x="1" y="131"/>
                </a:cxn>
                <a:cxn ang="0">
                  <a:pos x="1" y="131"/>
                </a:cxn>
                <a:cxn ang="0">
                  <a:pos x="1" y="129"/>
                </a:cxn>
                <a:cxn ang="0">
                  <a:pos x="1" y="129"/>
                </a:cxn>
                <a:cxn ang="0">
                  <a:pos x="3" y="129"/>
                </a:cxn>
                <a:cxn ang="0">
                  <a:pos x="3" y="129"/>
                </a:cxn>
                <a:cxn ang="0">
                  <a:pos x="324" y="0"/>
                </a:cxn>
              </a:cxnLst>
              <a:rect l="0" t="0" r="r" b="b"/>
              <a:pathLst>
                <a:path w="329" h="135">
                  <a:moveTo>
                    <a:pt x="324" y="0"/>
                  </a:moveTo>
                  <a:lnTo>
                    <a:pt x="324" y="0"/>
                  </a:lnTo>
                  <a:lnTo>
                    <a:pt x="325" y="0"/>
                  </a:lnTo>
                  <a:lnTo>
                    <a:pt x="325" y="0"/>
                  </a:lnTo>
                  <a:lnTo>
                    <a:pt x="325" y="0"/>
                  </a:lnTo>
                  <a:lnTo>
                    <a:pt x="327" y="0"/>
                  </a:lnTo>
                  <a:lnTo>
                    <a:pt x="327" y="0"/>
                  </a:lnTo>
                  <a:lnTo>
                    <a:pt x="328" y="1"/>
                  </a:lnTo>
                  <a:lnTo>
                    <a:pt x="328" y="1"/>
                  </a:lnTo>
                  <a:lnTo>
                    <a:pt x="328" y="1"/>
                  </a:lnTo>
                  <a:lnTo>
                    <a:pt x="328" y="3"/>
                  </a:lnTo>
                  <a:lnTo>
                    <a:pt x="328" y="3"/>
                  </a:lnTo>
                  <a:lnTo>
                    <a:pt x="329" y="3"/>
                  </a:lnTo>
                  <a:lnTo>
                    <a:pt x="328" y="4"/>
                  </a:lnTo>
                  <a:lnTo>
                    <a:pt x="328" y="4"/>
                  </a:lnTo>
                  <a:lnTo>
                    <a:pt x="328" y="4"/>
                  </a:lnTo>
                  <a:lnTo>
                    <a:pt x="328" y="4"/>
                  </a:lnTo>
                  <a:lnTo>
                    <a:pt x="328" y="5"/>
                  </a:lnTo>
                  <a:lnTo>
                    <a:pt x="328" y="5"/>
                  </a:lnTo>
                  <a:lnTo>
                    <a:pt x="327" y="5"/>
                  </a:lnTo>
                  <a:lnTo>
                    <a:pt x="327" y="5"/>
                  </a:lnTo>
                  <a:lnTo>
                    <a:pt x="4" y="135"/>
                  </a:lnTo>
                  <a:lnTo>
                    <a:pt x="4" y="135"/>
                  </a:lnTo>
                  <a:lnTo>
                    <a:pt x="4" y="135"/>
                  </a:lnTo>
                  <a:lnTo>
                    <a:pt x="3" y="135"/>
                  </a:lnTo>
                  <a:lnTo>
                    <a:pt x="3" y="135"/>
                  </a:lnTo>
                  <a:lnTo>
                    <a:pt x="3" y="135"/>
                  </a:lnTo>
                  <a:lnTo>
                    <a:pt x="1" y="135"/>
                  </a:lnTo>
                  <a:lnTo>
                    <a:pt x="1" y="135"/>
                  </a:lnTo>
                  <a:lnTo>
                    <a:pt x="1" y="133"/>
                  </a:lnTo>
                  <a:lnTo>
                    <a:pt x="1" y="133"/>
                  </a:lnTo>
                  <a:lnTo>
                    <a:pt x="0" y="133"/>
                  </a:lnTo>
                  <a:lnTo>
                    <a:pt x="0" y="133"/>
                  </a:lnTo>
                  <a:lnTo>
                    <a:pt x="0" y="132"/>
                  </a:lnTo>
                  <a:lnTo>
                    <a:pt x="0" y="131"/>
                  </a:lnTo>
                  <a:lnTo>
                    <a:pt x="0" y="131"/>
                  </a:lnTo>
                  <a:lnTo>
                    <a:pt x="1" y="131"/>
                  </a:lnTo>
                  <a:lnTo>
                    <a:pt x="1" y="131"/>
                  </a:lnTo>
                  <a:lnTo>
                    <a:pt x="1" y="129"/>
                  </a:lnTo>
                  <a:lnTo>
                    <a:pt x="1" y="129"/>
                  </a:lnTo>
                  <a:lnTo>
                    <a:pt x="3" y="129"/>
                  </a:lnTo>
                  <a:lnTo>
                    <a:pt x="3" y="129"/>
                  </a:lnTo>
                  <a:lnTo>
                    <a:pt x="324"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34" name="Freeform 39">
              <a:extLst>
                <a:ext uri="{FF2B5EF4-FFF2-40B4-BE49-F238E27FC236}">
                  <a16:creationId xmlns:a16="http://schemas.microsoft.com/office/drawing/2014/main" id="{881A64A4-8E3C-555B-E04B-D13BD715AED1}"/>
                </a:ext>
              </a:extLst>
            </p:cNvPr>
            <p:cNvSpPr>
              <a:spLocks/>
            </p:cNvSpPr>
            <p:nvPr/>
          </p:nvSpPr>
          <p:spPr bwMode="auto">
            <a:xfrm>
              <a:off x="3251200" y="3063875"/>
              <a:ext cx="261937" cy="107950"/>
            </a:xfrm>
            <a:custGeom>
              <a:avLst/>
              <a:gdLst/>
              <a:ahLst/>
              <a:cxnLst>
                <a:cxn ang="0">
                  <a:pos x="324" y="0"/>
                </a:cxn>
                <a:cxn ang="0">
                  <a:pos x="324" y="0"/>
                </a:cxn>
                <a:cxn ang="0">
                  <a:pos x="325" y="0"/>
                </a:cxn>
                <a:cxn ang="0">
                  <a:pos x="325" y="0"/>
                </a:cxn>
                <a:cxn ang="0">
                  <a:pos x="325" y="0"/>
                </a:cxn>
                <a:cxn ang="0">
                  <a:pos x="327" y="0"/>
                </a:cxn>
                <a:cxn ang="0">
                  <a:pos x="327" y="0"/>
                </a:cxn>
                <a:cxn ang="0">
                  <a:pos x="328" y="1"/>
                </a:cxn>
                <a:cxn ang="0">
                  <a:pos x="328" y="1"/>
                </a:cxn>
                <a:cxn ang="0">
                  <a:pos x="328" y="1"/>
                </a:cxn>
                <a:cxn ang="0">
                  <a:pos x="328" y="3"/>
                </a:cxn>
                <a:cxn ang="0">
                  <a:pos x="328" y="3"/>
                </a:cxn>
                <a:cxn ang="0">
                  <a:pos x="329" y="3"/>
                </a:cxn>
                <a:cxn ang="0">
                  <a:pos x="328" y="4"/>
                </a:cxn>
                <a:cxn ang="0">
                  <a:pos x="328" y="4"/>
                </a:cxn>
                <a:cxn ang="0">
                  <a:pos x="328" y="4"/>
                </a:cxn>
                <a:cxn ang="0">
                  <a:pos x="328" y="4"/>
                </a:cxn>
                <a:cxn ang="0">
                  <a:pos x="328" y="5"/>
                </a:cxn>
                <a:cxn ang="0">
                  <a:pos x="328" y="5"/>
                </a:cxn>
                <a:cxn ang="0">
                  <a:pos x="327" y="5"/>
                </a:cxn>
                <a:cxn ang="0">
                  <a:pos x="327" y="5"/>
                </a:cxn>
                <a:cxn ang="0">
                  <a:pos x="4" y="135"/>
                </a:cxn>
                <a:cxn ang="0">
                  <a:pos x="4" y="135"/>
                </a:cxn>
                <a:cxn ang="0">
                  <a:pos x="4" y="135"/>
                </a:cxn>
                <a:cxn ang="0">
                  <a:pos x="3" y="135"/>
                </a:cxn>
                <a:cxn ang="0">
                  <a:pos x="3" y="135"/>
                </a:cxn>
                <a:cxn ang="0">
                  <a:pos x="3" y="135"/>
                </a:cxn>
                <a:cxn ang="0">
                  <a:pos x="1" y="135"/>
                </a:cxn>
                <a:cxn ang="0">
                  <a:pos x="1" y="135"/>
                </a:cxn>
                <a:cxn ang="0">
                  <a:pos x="1" y="133"/>
                </a:cxn>
                <a:cxn ang="0">
                  <a:pos x="1" y="133"/>
                </a:cxn>
                <a:cxn ang="0">
                  <a:pos x="0" y="133"/>
                </a:cxn>
                <a:cxn ang="0">
                  <a:pos x="0" y="133"/>
                </a:cxn>
                <a:cxn ang="0">
                  <a:pos x="0" y="132"/>
                </a:cxn>
                <a:cxn ang="0">
                  <a:pos x="0" y="131"/>
                </a:cxn>
                <a:cxn ang="0">
                  <a:pos x="0" y="131"/>
                </a:cxn>
                <a:cxn ang="0">
                  <a:pos x="1" y="131"/>
                </a:cxn>
                <a:cxn ang="0">
                  <a:pos x="1" y="131"/>
                </a:cxn>
                <a:cxn ang="0">
                  <a:pos x="1" y="129"/>
                </a:cxn>
                <a:cxn ang="0">
                  <a:pos x="1" y="129"/>
                </a:cxn>
                <a:cxn ang="0">
                  <a:pos x="3" y="129"/>
                </a:cxn>
                <a:cxn ang="0">
                  <a:pos x="3" y="129"/>
                </a:cxn>
                <a:cxn ang="0">
                  <a:pos x="324" y="0"/>
                </a:cxn>
              </a:cxnLst>
              <a:rect l="0" t="0" r="r" b="b"/>
              <a:pathLst>
                <a:path w="329" h="135">
                  <a:moveTo>
                    <a:pt x="324" y="0"/>
                  </a:moveTo>
                  <a:lnTo>
                    <a:pt x="324" y="0"/>
                  </a:lnTo>
                  <a:lnTo>
                    <a:pt x="325" y="0"/>
                  </a:lnTo>
                  <a:lnTo>
                    <a:pt x="325" y="0"/>
                  </a:lnTo>
                  <a:lnTo>
                    <a:pt x="325" y="0"/>
                  </a:lnTo>
                  <a:lnTo>
                    <a:pt x="327" y="0"/>
                  </a:lnTo>
                  <a:lnTo>
                    <a:pt x="327" y="0"/>
                  </a:lnTo>
                  <a:lnTo>
                    <a:pt x="328" y="1"/>
                  </a:lnTo>
                  <a:lnTo>
                    <a:pt x="328" y="1"/>
                  </a:lnTo>
                  <a:lnTo>
                    <a:pt x="328" y="1"/>
                  </a:lnTo>
                  <a:lnTo>
                    <a:pt x="328" y="3"/>
                  </a:lnTo>
                  <a:lnTo>
                    <a:pt x="328" y="3"/>
                  </a:lnTo>
                  <a:lnTo>
                    <a:pt x="329" y="3"/>
                  </a:lnTo>
                  <a:lnTo>
                    <a:pt x="328" y="4"/>
                  </a:lnTo>
                  <a:lnTo>
                    <a:pt x="328" y="4"/>
                  </a:lnTo>
                  <a:lnTo>
                    <a:pt x="328" y="4"/>
                  </a:lnTo>
                  <a:lnTo>
                    <a:pt x="328" y="4"/>
                  </a:lnTo>
                  <a:lnTo>
                    <a:pt x="328" y="5"/>
                  </a:lnTo>
                  <a:lnTo>
                    <a:pt x="328" y="5"/>
                  </a:lnTo>
                  <a:lnTo>
                    <a:pt x="327" y="5"/>
                  </a:lnTo>
                  <a:lnTo>
                    <a:pt x="327" y="5"/>
                  </a:lnTo>
                  <a:lnTo>
                    <a:pt x="4" y="135"/>
                  </a:lnTo>
                  <a:lnTo>
                    <a:pt x="4" y="135"/>
                  </a:lnTo>
                  <a:lnTo>
                    <a:pt x="4" y="135"/>
                  </a:lnTo>
                  <a:lnTo>
                    <a:pt x="3" y="135"/>
                  </a:lnTo>
                  <a:lnTo>
                    <a:pt x="3" y="135"/>
                  </a:lnTo>
                  <a:lnTo>
                    <a:pt x="3" y="135"/>
                  </a:lnTo>
                  <a:lnTo>
                    <a:pt x="1" y="135"/>
                  </a:lnTo>
                  <a:lnTo>
                    <a:pt x="1" y="135"/>
                  </a:lnTo>
                  <a:lnTo>
                    <a:pt x="1" y="133"/>
                  </a:lnTo>
                  <a:lnTo>
                    <a:pt x="1" y="133"/>
                  </a:lnTo>
                  <a:lnTo>
                    <a:pt x="0" y="133"/>
                  </a:lnTo>
                  <a:lnTo>
                    <a:pt x="0" y="133"/>
                  </a:lnTo>
                  <a:lnTo>
                    <a:pt x="0" y="132"/>
                  </a:lnTo>
                  <a:lnTo>
                    <a:pt x="0" y="131"/>
                  </a:lnTo>
                  <a:lnTo>
                    <a:pt x="0" y="131"/>
                  </a:lnTo>
                  <a:lnTo>
                    <a:pt x="1" y="131"/>
                  </a:lnTo>
                  <a:lnTo>
                    <a:pt x="1" y="131"/>
                  </a:lnTo>
                  <a:lnTo>
                    <a:pt x="1" y="129"/>
                  </a:lnTo>
                  <a:lnTo>
                    <a:pt x="1" y="129"/>
                  </a:lnTo>
                  <a:lnTo>
                    <a:pt x="3" y="129"/>
                  </a:lnTo>
                  <a:lnTo>
                    <a:pt x="3" y="129"/>
                  </a:lnTo>
                  <a:lnTo>
                    <a:pt x="324"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35" name="Freeform 40">
              <a:extLst>
                <a:ext uri="{FF2B5EF4-FFF2-40B4-BE49-F238E27FC236}">
                  <a16:creationId xmlns:a16="http://schemas.microsoft.com/office/drawing/2014/main" id="{3EDA65B7-43D2-F8DF-CB23-BA2C7E91192D}"/>
                </a:ext>
              </a:extLst>
            </p:cNvPr>
            <p:cNvSpPr>
              <a:spLocks/>
            </p:cNvSpPr>
            <p:nvPr/>
          </p:nvSpPr>
          <p:spPr bwMode="auto">
            <a:xfrm>
              <a:off x="3001963" y="3167063"/>
              <a:ext cx="255587" cy="122237"/>
            </a:xfrm>
            <a:custGeom>
              <a:avLst/>
              <a:gdLst/>
              <a:ahLst/>
              <a:cxnLst>
                <a:cxn ang="0">
                  <a:pos x="316" y="0"/>
                </a:cxn>
                <a:cxn ang="0">
                  <a:pos x="316" y="0"/>
                </a:cxn>
                <a:cxn ang="0">
                  <a:pos x="318" y="0"/>
                </a:cxn>
                <a:cxn ang="0">
                  <a:pos x="318" y="0"/>
                </a:cxn>
                <a:cxn ang="0">
                  <a:pos x="318" y="0"/>
                </a:cxn>
                <a:cxn ang="0">
                  <a:pos x="319" y="0"/>
                </a:cxn>
                <a:cxn ang="0">
                  <a:pos x="319" y="0"/>
                </a:cxn>
                <a:cxn ang="0">
                  <a:pos x="320" y="0"/>
                </a:cxn>
                <a:cxn ang="0">
                  <a:pos x="320" y="0"/>
                </a:cxn>
                <a:cxn ang="0">
                  <a:pos x="320" y="2"/>
                </a:cxn>
                <a:cxn ang="0">
                  <a:pos x="320" y="2"/>
                </a:cxn>
                <a:cxn ang="0">
                  <a:pos x="322" y="2"/>
                </a:cxn>
                <a:cxn ang="0">
                  <a:pos x="322" y="3"/>
                </a:cxn>
                <a:cxn ang="0">
                  <a:pos x="322" y="3"/>
                </a:cxn>
                <a:cxn ang="0">
                  <a:pos x="322" y="4"/>
                </a:cxn>
                <a:cxn ang="0">
                  <a:pos x="320" y="4"/>
                </a:cxn>
                <a:cxn ang="0">
                  <a:pos x="320" y="4"/>
                </a:cxn>
                <a:cxn ang="0">
                  <a:pos x="320" y="6"/>
                </a:cxn>
                <a:cxn ang="0">
                  <a:pos x="320" y="6"/>
                </a:cxn>
                <a:cxn ang="0">
                  <a:pos x="319" y="6"/>
                </a:cxn>
                <a:cxn ang="0">
                  <a:pos x="319" y="6"/>
                </a:cxn>
                <a:cxn ang="0">
                  <a:pos x="5" y="152"/>
                </a:cxn>
                <a:cxn ang="0">
                  <a:pos x="5" y="152"/>
                </a:cxn>
                <a:cxn ang="0">
                  <a:pos x="3" y="152"/>
                </a:cxn>
                <a:cxn ang="0">
                  <a:pos x="3" y="153"/>
                </a:cxn>
                <a:cxn ang="0">
                  <a:pos x="3" y="153"/>
                </a:cxn>
                <a:cxn ang="0">
                  <a:pos x="2" y="152"/>
                </a:cxn>
                <a:cxn ang="0">
                  <a:pos x="2" y="152"/>
                </a:cxn>
                <a:cxn ang="0">
                  <a:pos x="0" y="152"/>
                </a:cxn>
                <a:cxn ang="0">
                  <a:pos x="0" y="152"/>
                </a:cxn>
                <a:cxn ang="0">
                  <a:pos x="0" y="152"/>
                </a:cxn>
                <a:cxn ang="0">
                  <a:pos x="0" y="150"/>
                </a:cxn>
                <a:cxn ang="0">
                  <a:pos x="0" y="150"/>
                </a:cxn>
                <a:cxn ang="0">
                  <a:pos x="0" y="150"/>
                </a:cxn>
                <a:cxn ang="0">
                  <a:pos x="0" y="149"/>
                </a:cxn>
                <a:cxn ang="0">
                  <a:pos x="0" y="149"/>
                </a:cxn>
                <a:cxn ang="0">
                  <a:pos x="0" y="149"/>
                </a:cxn>
                <a:cxn ang="0">
                  <a:pos x="0" y="148"/>
                </a:cxn>
                <a:cxn ang="0">
                  <a:pos x="0" y="148"/>
                </a:cxn>
                <a:cxn ang="0">
                  <a:pos x="0" y="148"/>
                </a:cxn>
                <a:cxn ang="0">
                  <a:pos x="2" y="146"/>
                </a:cxn>
                <a:cxn ang="0">
                  <a:pos x="2" y="146"/>
                </a:cxn>
                <a:cxn ang="0">
                  <a:pos x="316" y="0"/>
                </a:cxn>
              </a:cxnLst>
              <a:rect l="0" t="0" r="r" b="b"/>
              <a:pathLst>
                <a:path w="322" h="153">
                  <a:moveTo>
                    <a:pt x="316" y="0"/>
                  </a:moveTo>
                  <a:lnTo>
                    <a:pt x="316" y="0"/>
                  </a:lnTo>
                  <a:lnTo>
                    <a:pt x="318" y="0"/>
                  </a:lnTo>
                  <a:lnTo>
                    <a:pt x="318" y="0"/>
                  </a:lnTo>
                  <a:lnTo>
                    <a:pt x="318" y="0"/>
                  </a:lnTo>
                  <a:lnTo>
                    <a:pt x="319" y="0"/>
                  </a:lnTo>
                  <a:lnTo>
                    <a:pt x="319" y="0"/>
                  </a:lnTo>
                  <a:lnTo>
                    <a:pt x="320" y="0"/>
                  </a:lnTo>
                  <a:lnTo>
                    <a:pt x="320" y="0"/>
                  </a:lnTo>
                  <a:lnTo>
                    <a:pt x="320" y="2"/>
                  </a:lnTo>
                  <a:lnTo>
                    <a:pt x="320" y="2"/>
                  </a:lnTo>
                  <a:lnTo>
                    <a:pt x="322" y="2"/>
                  </a:lnTo>
                  <a:lnTo>
                    <a:pt x="322" y="3"/>
                  </a:lnTo>
                  <a:lnTo>
                    <a:pt x="322" y="3"/>
                  </a:lnTo>
                  <a:lnTo>
                    <a:pt x="322" y="4"/>
                  </a:lnTo>
                  <a:lnTo>
                    <a:pt x="320" y="4"/>
                  </a:lnTo>
                  <a:lnTo>
                    <a:pt x="320" y="4"/>
                  </a:lnTo>
                  <a:lnTo>
                    <a:pt x="320" y="6"/>
                  </a:lnTo>
                  <a:lnTo>
                    <a:pt x="320" y="6"/>
                  </a:lnTo>
                  <a:lnTo>
                    <a:pt x="319" y="6"/>
                  </a:lnTo>
                  <a:lnTo>
                    <a:pt x="319" y="6"/>
                  </a:lnTo>
                  <a:lnTo>
                    <a:pt x="5" y="152"/>
                  </a:lnTo>
                  <a:lnTo>
                    <a:pt x="5" y="152"/>
                  </a:lnTo>
                  <a:lnTo>
                    <a:pt x="3" y="152"/>
                  </a:lnTo>
                  <a:lnTo>
                    <a:pt x="3" y="153"/>
                  </a:lnTo>
                  <a:lnTo>
                    <a:pt x="3" y="153"/>
                  </a:lnTo>
                  <a:lnTo>
                    <a:pt x="2" y="152"/>
                  </a:lnTo>
                  <a:lnTo>
                    <a:pt x="2" y="152"/>
                  </a:lnTo>
                  <a:lnTo>
                    <a:pt x="0" y="152"/>
                  </a:lnTo>
                  <a:lnTo>
                    <a:pt x="0" y="152"/>
                  </a:lnTo>
                  <a:lnTo>
                    <a:pt x="0" y="152"/>
                  </a:lnTo>
                  <a:lnTo>
                    <a:pt x="0" y="150"/>
                  </a:lnTo>
                  <a:lnTo>
                    <a:pt x="0" y="150"/>
                  </a:lnTo>
                  <a:lnTo>
                    <a:pt x="0" y="150"/>
                  </a:lnTo>
                  <a:lnTo>
                    <a:pt x="0" y="149"/>
                  </a:lnTo>
                  <a:lnTo>
                    <a:pt x="0" y="149"/>
                  </a:lnTo>
                  <a:lnTo>
                    <a:pt x="0" y="149"/>
                  </a:lnTo>
                  <a:lnTo>
                    <a:pt x="0" y="148"/>
                  </a:lnTo>
                  <a:lnTo>
                    <a:pt x="0" y="148"/>
                  </a:lnTo>
                  <a:lnTo>
                    <a:pt x="0" y="148"/>
                  </a:lnTo>
                  <a:lnTo>
                    <a:pt x="2" y="146"/>
                  </a:lnTo>
                  <a:lnTo>
                    <a:pt x="2" y="146"/>
                  </a:lnTo>
                  <a:lnTo>
                    <a:pt x="316"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36" name="Freeform 41">
              <a:extLst>
                <a:ext uri="{FF2B5EF4-FFF2-40B4-BE49-F238E27FC236}">
                  <a16:creationId xmlns:a16="http://schemas.microsoft.com/office/drawing/2014/main" id="{5E540338-960F-6198-E8CA-17EF585B8C44}"/>
                </a:ext>
              </a:extLst>
            </p:cNvPr>
            <p:cNvSpPr>
              <a:spLocks/>
            </p:cNvSpPr>
            <p:nvPr/>
          </p:nvSpPr>
          <p:spPr bwMode="auto">
            <a:xfrm>
              <a:off x="3001963" y="3167063"/>
              <a:ext cx="255587" cy="122237"/>
            </a:xfrm>
            <a:custGeom>
              <a:avLst/>
              <a:gdLst/>
              <a:ahLst/>
              <a:cxnLst>
                <a:cxn ang="0">
                  <a:pos x="316" y="0"/>
                </a:cxn>
                <a:cxn ang="0">
                  <a:pos x="316" y="0"/>
                </a:cxn>
                <a:cxn ang="0">
                  <a:pos x="318" y="0"/>
                </a:cxn>
                <a:cxn ang="0">
                  <a:pos x="318" y="0"/>
                </a:cxn>
                <a:cxn ang="0">
                  <a:pos x="318" y="0"/>
                </a:cxn>
                <a:cxn ang="0">
                  <a:pos x="319" y="0"/>
                </a:cxn>
                <a:cxn ang="0">
                  <a:pos x="319" y="0"/>
                </a:cxn>
                <a:cxn ang="0">
                  <a:pos x="320" y="0"/>
                </a:cxn>
                <a:cxn ang="0">
                  <a:pos x="320" y="0"/>
                </a:cxn>
                <a:cxn ang="0">
                  <a:pos x="320" y="2"/>
                </a:cxn>
                <a:cxn ang="0">
                  <a:pos x="320" y="2"/>
                </a:cxn>
                <a:cxn ang="0">
                  <a:pos x="322" y="2"/>
                </a:cxn>
                <a:cxn ang="0">
                  <a:pos x="322" y="3"/>
                </a:cxn>
                <a:cxn ang="0">
                  <a:pos x="322" y="3"/>
                </a:cxn>
                <a:cxn ang="0">
                  <a:pos x="322" y="4"/>
                </a:cxn>
                <a:cxn ang="0">
                  <a:pos x="320" y="4"/>
                </a:cxn>
                <a:cxn ang="0">
                  <a:pos x="320" y="4"/>
                </a:cxn>
                <a:cxn ang="0">
                  <a:pos x="320" y="6"/>
                </a:cxn>
                <a:cxn ang="0">
                  <a:pos x="320" y="6"/>
                </a:cxn>
                <a:cxn ang="0">
                  <a:pos x="319" y="6"/>
                </a:cxn>
                <a:cxn ang="0">
                  <a:pos x="319" y="6"/>
                </a:cxn>
                <a:cxn ang="0">
                  <a:pos x="5" y="152"/>
                </a:cxn>
                <a:cxn ang="0">
                  <a:pos x="5" y="152"/>
                </a:cxn>
                <a:cxn ang="0">
                  <a:pos x="3" y="152"/>
                </a:cxn>
                <a:cxn ang="0">
                  <a:pos x="3" y="153"/>
                </a:cxn>
                <a:cxn ang="0">
                  <a:pos x="3" y="153"/>
                </a:cxn>
                <a:cxn ang="0">
                  <a:pos x="2" y="152"/>
                </a:cxn>
                <a:cxn ang="0">
                  <a:pos x="2" y="152"/>
                </a:cxn>
                <a:cxn ang="0">
                  <a:pos x="0" y="152"/>
                </a:cxn>
                <a:cxn ang="0">
                  <a:pos x="0" y="152"/>
                </a:cxn>
                <a:cxn ang="0">
                  <a:pos x="0" y="152"/>
                </a:cxn>
                <a:cxn ang="0">
                  <a:pos x="0" y="150"/>
                </a:cxn>
                <a:cxn ang="0">
                  <a:pos x="0" y="150"/>
                </a:cxn>
                <a:cxn ang="0">
                  <a:pos x="0" y="150"/>
                </a:cxn>
                <a:cxn ang="0">
                  <a:pos x="0" y="149"/>
                </a:cxn>
                <a:cxn ang="0">
                  <a:pos x="0" y="149"/>
                </a:cxn>
                <a:cxn ang="0">
                  <a:pos x="0" y="149"/>
                </a:cxn>
                <a:cxn ang="0">
                  <a:pos x="0" y="148"/>
                </a:cxn>
                <a:cxn ang="0">
                  <a:pos x="0" y="148"/>
                </a:cxn>
                <a:cxn ang="0">
                  <a:pos x="0" y="148"/>
                </a:cxn>
                <a:cxn ang="0">
                  <a:pos x="2" y="146"/>
                </a:cxn>
                <a:cxn ang="0">
                  <a:pos x="2" y="146"/>
                </a:cxn>
                <a:cxn ang="0">
                  <a:pos x="316" y="0"/>
                </a:cxn>
              </a:cxnLst>
              <a:rect l="0" t="0" r="r" b="b"/>
              <a:pathLst>
                <a:path w="322" h="153">
                  <a:moveTo>
                    <a:pt x="316" y="0"/>
                  </a:moveTo>
                  <a:lnTo>
                    <a:pt x="316" y="0"/>
                  </a:lnTo>
                  <a:lnTo>
                    <a:pt x="318" y="0"/>
                  </a:lnTo>
                  <a:lnTo>
                    <a:pt x="318" y="0"/>
                  </a:lnTo>
                  <a:lnTo>
                    <a:pt x="318" y="0"/>
                  </a:lnTo>
                  <a:lnTo>
                    <a:pt x="319" y="0"/>
                  </a:lnTo>
                  <a:lnTo>
                    <a:pt x="319" y="0"/>
                  </a:lnTo>
                  <a:lnTo>
                    <a:pt x="320" y="0"/>
                  </a:lnTo>
                  <a:lnTo>
                    <a:pt x="320" y="0"/>
                  </a:lnTo>
                  <a:lnTo>
                    <a:pt x="320" y="2"/>
                  </a:lnTo>
                  <a:lnTo>
                    <a:pt x="320" y="2"/>
                  </a:lnTo>
                  <a:lnTo>
                    <a:pt x="322" y="2"/>
                  </a:lnTo>
                  <a:lnTo>
                    <a:pt x="322" y="3"/>
                  </a:lnTo>
                  <a:lnTo>
                    <a:pt x="322" y="3"/>
                  </a:lnTo>
                  <a:lnTo>
                    <a:pt x="322" y="4"/>
                  </a:lnTo>
                  <a:lnTo>
                    <a:pt x="320" y="4"/>
                  </a:lnTo>
                  <a:lnTo>
                    <a:pt x="320" y="4"/>
                  </a:lnTo>
                  <a:lnTo>
                    <a:pt x="320" y="6"/>
                  </a:lnTo>
                  <a:lnTo>
                    <a:pt x="320" y="6"/>
                  </a:lnTo>
                  <a:lnTo>
                    <a:pt x="319" y="6"/>
                  </a:lnTo>
                  <a:lnTo>
                    <a:pt x="319" y="6"/>
                  </a:lnTo>
                  <a:lnTo>
                    <a:pt x="5" y="152"/>
                  </a:lnTo>
                  <a:lnTo>
                    <a:pt x="5" y="152"/>
                  </a:lnTo>
                  <a:lnTo>
                    <a:pt x="3" y="152"/>
                  </a:lnTo>
                  <a:lnTo>
                    <a:pt x="3" y="153"/>
                  </a:lnTo>
                  <a:lnTo>
                    <a:pt x="3" y="153"/>
                  </a:lnTo>
                  <a:lnTo>
                    <a:pt x="2" y="152"/>
                  </a:lnTo>
                  <a:lnTo>
                    <a:pt x="2" y="152"/>
                  </a:lnTo>
                  <a:lnTo>
                    <a:pt x="0" y="152"/>
                  </a:lnTo>
                  <a:lnTo>
                    <a:pt x="0" y="152"/>
                  </a:lnTo>
                  <a:lnTo>
                    <a:pt x="0" y="152"/>
                  </a:lnTo>
                  <a:lnTo>
                    <a:pt x="0" y="150"/>
                  </a:lnTo>
                  <a:lnTo>
                    <a:pt x="0" y="150"/>
                  </a:lnTo>
                  <a:lnTo>
                    <a:pt x="0" y="150"/>
                  </a:lnTo>
                  <a:lnTo>
                    <a:pt x="0" y="149"/>
                  </a:lnTo>
                  <a:lnTo>
                    <a:pt x="0" y="149"/>
                  </a:lnTo>
                  <a:lnTo>
                    <a:pt x="0" y="149"/>
                  </a:lnTo>
                  <a:lnTo>
                    <a:pt x="0" y="148"/>
                  </a:lnTo>
                  <a:lnTo>
                    <a:pt x="0" y="148"/>
                  </a:lnTo>
                  <a:lnTo>
                    <a:pt x="0" y="148"/>
                  </a:lnTo>
                  <a:lnTo>
                    <a:pt x="2" y="146"/>
                  </a:lnTo>
                  <a:lnTo>
                    <a:pt x="2" y="146"/>
                  </a:lnTo>
                  <a:lnTo>
                    <a:pt x="316"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37" name="Freeform 42">
              <a:extLst>
                <a:ext uri="{FF2B5EF4-FFF2-40B4-BE49-F238E27FC236}">
                  <a16:creationId xmlns:a16="http://schemas.microsoft.com/office/drawing/2014/main" id="{2BD9D020-A48F-9F38-1CC9-C5BE46F2F033}"/>
                </a:ext>
              </a:extLst>
            </p:cNvPr>
            <p:cNvSpPr>
              <a:spLocks/>
            </p:cNvSpPr>
            <p:nvPr/>
          </p:nvSpPr>
          <p:spPr bwMode="auto">
            <a:xfrm>
              <a:off x="2759075" y="3282950"/>
              <a:ext cx="247650" cy="134937"/>
            </a:xfrm>
            <a:custGeom>
              <a:avLst/>
              <a:gdLst/>
              <a:ahLst/>
              <a:cxnLst>
                <a:cxn ang="0">
                  <a:pos x="309" y="0"/>
                </a:cxn>
                <a:cxn ang="0">
                  <a:pos x="309" y="0"/>
                </a:cxn>
                <a:cxn ang="0">
                  <a:pos x="309" y="0"/>
                </a:cxn>
                <a:cxn ang="0">
                  <a:pos x="310" y="0"/>
                </a:cxn>
                <a:cxn ang="0">
                  <a:pos x="310" y="0"/>
                </a:cxn>
                <a:cxn ang="0">
                  <a:pos x="310" y="0"/>
                </a:cxn>
                <a:cxn ang="0">
                  <a:pos x="312" y="0"/>
                </a:cxn>
                <a:cxn ang="0">
                  <a:pos x="312" y="0"/>
                </a:cxn>
                <a:cxn ang="0">
                  <a:pos x="312" y="2"/>
                </a:cxn>
                <a:cxn ang="0">
                  <a:pos x="313" y="2"/>
                </a:cxn>
                <a:cxn ang="0">
                  <a:pos x="313" y="3"/>
                </a:cxn>
                <a:cxn ang="0">
                  <a:pos x="313" y="3"/>
                </a:cxn>
                <a:cxn ang="0">
                  <a:pos x="313" y="3"/>
                </a:cxn>
                <a:cxn ang="0">
                  <a:pos x="313" y="4"/>
                </a:cxn>
                <a:cxn ang="0">
                  <a:pos x="313" y="4"/>
                </a:cxn>
                <a:cxn ang="0">
                  <a:pos x="313" y="4"/>
                </a:cxn>
                <a:cxn ang="0">
                  <a:pos x="313" y="6"/>
                </a:cxn>
                <a:cxn ang="0">
                  <a:pos x="312" y="6"/>
                </a:cxn>
                <a:cxn ang="0">
                  <a:pos x="312" y="6"/>
                </a:cxn>
                <a:cxn ang="0">
                  <a:pos x="312" y="6"/>
                </a:cxn>
                <a:cxn ang="0">
                  <a:pos x="312" y="6"/>
                </a:cxn>
                <a:cxn ang="0">
                  <a:pos x="6" y="170"/>
                </a:cxn>
                <a:cxn ang="0">
                  <a:pos x="6" y="170"/>
                </a:cxn>
                <a:cxn ang="0">
                  <a:pos x="4" y="170"/>
                </a:cxn>
                <a:cxn ang="0">
                  <a:pos x="4" y="170"/>
                </a:cxn>
                <a:cxn ang="0">
                  <a:pos x="3" y="170"/>
                </a:cxn>
                <a:cxn ang="0">
                  <a:pos x="3" y="170"/>
                </a:cxn>
                <a:cxn ang="0">
                  <a:pos x="3" y="170"/>
                </a:cxn>
                <a:cxn ang="0">
                  <a:pos x="2" y="170"/>
                </a:cxn>
                <a:cxn ang="0">
                  <a:pos x="2" y="170"/>
                </a:cxn>
                <a:cxn ang="0">
                  <a:pos x="2" y="170"/>
                </a:cxn>
                <a:cxn ang="0">
                  <a:pos x="2" y="169"/>
                </a:cxn>
                <a:cxn ang="0">
                  <a:pos x="2" y="169"/>
                </a:cxn>
                <a:cxn ang="0">
                  <a:pos x="0" y="167"/>
                </a:cxn>
                <a:cxn ang="0">
                  <a:pos x="0" y="167"/>
                </a:cxn>
                <a:cxn ang="0">
                  <a:pos x="0" y="167"/>
                </a:cxn>
                <a:cxn ang="0">
                  <a:pos x="2" y="166"/>
                </a:cxn>
                <a:cxn ang="0">
                  <a:pos x="2" y="166"/>
                </a:cxn>
                <a:cxn ang="0">
                  <a:pos x="2" y="166"/>
                </a:cxn>
                <a:cxn ang="0">
                  <a:pos x="2" y="166"/>
                </a:cxn>
                <a:cxn ang="0">
                  <a:pos x="3" y="164"/>
                </a:cxn>
                <a:cxn ang="0">
                  <a:pos x="3" y="164"/>
                </a:cxn>
                <a:cxn ang="0">
                  <a:pos x="309" y="0"/>
                </a:cxn>
              </a:cxnLst>
              <a:rect l="0" t="0" r="r" b="b"/>
              <a:pathLst>
                <a:path w="313" h="170">
                  <a:moveTo>
                    <a:pt x="309" y="0"/>
                  </a:moveTo>
                  <a:lnTo>
                    <a:pt x="309" y="0"/>
                  </a:lnTo>
                  <a:lnTo>
                    <a:pt x="309" y="0"/>
                  </a:lnTo>
                  <a:lnTo>
                    <a:pt x="310" y="0"/>
                  </a:lnTo>
                  <a:lnTo>
                    <a:pt x="310" y="0"/>
                  </a:lnTo>
                  <a:lnTo>
                    <a:pt x="310" y="0"/>
                  </a:lnTo>
                  <a:lnTo>
                    <a:pt x="312" y="0"/>
                  </a:lnTo>
                  <a:lnTo>
                    <a:pt x="312" y="0"/>
                  </a:lnTo>
                  <a:lnTo>
                    <a:pt x="312" y="2"/>
                  </a:lnTo>
                  <a:lnTo>
                    <a:pt x="313" y="2"/>
                  </a:lnTo>
                  <a:lnTo>
                    <a:pt x="313" y="3"/>
                  </a:lnTo>
                  <a:lnTo>
                    <a:pt x="313" y="3"/>
                  </a:lnTo>
                  <a:lnTo>
                    <a:pt x="313" y="3"/>
                  </a:lnTo>
                  <a:lnTo>
                    <a:pt x="313" y="4"/>
                  </a:lnTo>
                  <a:lnTo>
                    <a:pt x="313" y="4"/>
                  </a:lnTo>
                  <a:lnTo>
                    <a:pt x="313" y="4"/>
                  </a:lnTo>
                  <a:lnTo>
                    <a:pt x="313" y="6"/>
                  </a:lnTo>
                  <a:lnTo>
                    <a:pt x="312" y="6"/>
                  </a:lnTo>
                  <a:lnTo>
                    <a:pt x="312" y="6"/>
                  </a:lnTo>
                  <a:lnTo>
                    <a:pt x="312" y="6"/>
                  </a:lnTo>
                  <a:lnTo>
                    <a:pt x="312" y="6"/>
                  </a:lnTo>
                  <a:lnTo>
                    <a:pt x="6" y="170"/>
                  </a:lnTo>
                  <a:lnTo>
                    <a:pt x="6" y="170"/>
                  </a:lnTo>
                  <a:lnTo>
                    <a:pt x="4" y="170"/>
                  </a:lnTo>
                  <a:lnTo>
                    <a:pt x="4" y="170"/>
                  </a:lnTo>
                  <a:lnTo>
                    <a:pt x="3" y="170"/>
                  </a:lnTo>
                  <a:lnTo>
                    <a:pt x="3" y="170"/>
                  </a:lnTo>
                  <a:lnTo>
                    <a:pt x="3" y="170"/>
                  </a:lnTo>
                  <a:lnTo>
                    <a:pt x="2" y="170"/>
                  </a:lnTo>
                  <a:lnTo>
                    <a:pt x="2" y="170"/>
                  </a:lnTo>
                  <a:lnTo>
                    <a:pt x="2" y="170"/>
                  </a:lnTo>
                  <a:lnTo>
                    <a:pt x="2" y="169"/>
                  </a:lnTo>
                  <a:lnTo>
                    <a:pt x="2" y="169"/>
                  </a:lnTo>
                  <a:lnTo>
                    <a:pt x="0" y="167"/>
                  </a:lnTo>
                  <a:lnTo>
                    <a:pt x="0" y="167"/>
                  </a:lnTo>
                  <a:lnTo>
                    <a:pt x="0" y="167"/>
                  </a:lnTo>
                  <a:lnTo>
                    <a:pt x="2" y="166"/>
                  </a:lnTo>
                  <a:lnTo>
                    <a:pt x="2" y="166"/>
                  </a:lnTo>
                  <a:lnTo>
                    <a:pt x="2" y="166"/>
                  </a:lnTo>
                  <a:lnTo>
                    <a:pt x="2" y="166"/>
                  </a:lnTo>
                  <a:lnTo>
                    <a:pt x="3" y="164"/>
                  </a:lnTo>
                  <a:lnTo>
                    <a:pt x="3" y="164"/>
                  </a:lnTo>
                  <a:lnTo>
                    <a:pt x="309"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38" name="Freeform 43">
              <a:extLst>
                <a:ext uri="{FF2B5EF4-FFF2-40B4-BE49-F238E27FC236}">
                  <a16:creationId xmlns:a16="http://schemas.microsoft.com/office/drawing/2014/main" id="{8C43108D-F775-6863-1CE1-DFC461E4A2EA}"/>
                </a:ext>
              </a:extLst>
            </p:cNvPr>
            <p:cNvSpPr>
              <a:spLocks/>
            </p:cNvSpPr>
            <p:nvPr/>
          </p:nvSpPr>
          <p:spPr bwMode="auto">
            <a:xfrm>
              <a:off x="2759075" y="3282950"/>
              <a:ext cx="247650" cy="134937"/>
            </a:xfrm>
            <a:custGeom>
              <a:avLst/>
              <a:gdLst/>
              <a:ahLst/>
              <a:cxnLst>
                <a:cxn ang="0">
                  <a:pos x="309" y="0"/>
                </a:cxn>
                <a:cxn ang="0">
                  <a:pos x="309" y="0"/>
                </a:cxn>
                <a:cxn ang="0">
                  <a:pos x="309" y="0"/>
                </a:cxn>
                <a:cxn ang="0">
                  <a:pos x="310" y="0"/>
                </a:cxn>
                <a:cxn ang="0">
                  <a:pos x="310" y="0"/>
                </a:cxn>
                <a:cxn ang="0">
                  <a:pos x="310" y="0"/>
                </a:cxn>
                <a:cxn ang="0">
                  <a:pos x="312" y="0"/>
                </a:cxn>
                <a:cxn ang="0">
                  <a:pos x="312" y="0"/>
                </a:cxn>
                <a:cxn ang="0">
                  <a:pos x="312" y="2"/>
                </a:cxn>
                <a:cxn ang="0">
                  <a:pos x="313" y="2"/>
                </a:cxn>
                <a:cxn ang="0">
                  <a:pos x="313" y="3"/>
                </a:cxn>
                <a:cxn ang="0">
                  <a:pos x="313" y="3"/>
                </a:cxn>
                <a:cxn ang="0">
                  <a:pos x="313" y="3"/>
                </a:cxn>
                <a:cxn ang="0">
                  <a:pos x="313" y="4"/>
                </a:cxn>
                <a:cxn ang="0">
                  <a:pos x="313" y="4"/>
                </a:cxn>
                <a:cxn ang="0">
                  <a:pos x="313" y="4"/>
                </a:cxn>
                <a:cxn ang="0">
                  <a:pos x="313" y="6"/>
                </a:cxn>
                <a:cxn ang="0">
                  <a:pos x="312" y="6"/>
                </a:cxn>
                <a:cxn ang="0">
                  <a:pos x="312" y="6"/>
                </a:cxn>
                <a:cxn ang="0">
                  <a:pos x="312" y="6"/>
                </a:cxn>
                <a:cxn ang="0">
                  <a:pos x="312" y="6"/>
                </a:cxn>
                <a:cxn ang="0">
                  <a:pos x="6" y="170"/>
                </a:cxn>
                <a:cxn ang="0">
                  <a:pos x="6" y="170"/>
                </a:cxn>
                <a:cxn ang="0">
                  <a:pos x="4" y="170"/>
                </a:cxn>
                <a:cxn ang="0">
                  <a:pos x="4" y="170"/>
                </a:cxn>
                <a:cxn ang="0">
                  <a:pos x="3" y="170"/>
                </a:cxn>
                <a:cxn ang="0">
                  <a:pos x="3" y="170"/>
                </a:cxn>
                <a:cxn ang="0">
                  <a:pos x="3" y="170"/>
                </a:cxn>
                <a:cxn ang="0">
                  <a:pos x="2" y="170"/>
                </a:cxn>
                <a:cxn ang="0">
                  <a:pos x="2" y="170"/>
                </a:cxn>
                <a:cxn ang="0">
                  <a:pos x="2" y="170"/>
                </a:cxn>
                <a:cxn ang="0">
                  <a:pos x="2" y="169"/>
                </a:cxn>
                <a:cxn ang="0">
                  <a:pos x="2" y="169"/>
                </a:cxn>
                <a:cxn ang="0">
                  <a:pos x="0" y="167"/>
                </a:cxn>
                <a:cxn ang="0">
                  <a:pos x="0" y="167"/>
                </a:cxn>
                <a:cxn ang="0">
                  <a:pos x="0" y="167"/>
                </a:cxn>
                <a:cxn ang="0">
                  <a:pos x="2" y="166"/>
                </a:cxn>
                <a:cxn ang="0">
                  <a:pos x="2" y="166"/>
                </a:cxn>
                <a:cxn ang="0">
                  <a:pos x="2" y="166"/>
                </a:cxn>
                <a:cxn ang="0">
                  <a:pos x="2" y="166"/>
                </a:cxn>
                <a:cxn ang="0">
                  <a:pos x="3" y="164"/>
                </a:cxn>
                <a:cxn ang="0">
                  <a:pos x="3" y="164"/>
                </a:cxn>
                <a:cxn ang="0">
                  <a:pos x="309" y="0"/>
                </a:cxn>
              </a:cxnLst>
              <a:rect l="0" t="0" r="r" b="b"/>
              <a:pathLst>
                <a:path w="313" h="170">
                  <a:moveTo>
                    <a:pt x="309" y="0"/>
                  </a:moveTo>
                  <a:lnTo>
                    <a:pt x="309" y="0"/>
                  </a:lnTo>
                  <a:lnTo>
                    <a:pt x="309" y="0"/>
                  </a:lnTo>
                  <a:lnTo>
                    <a:pt x="310" y="0"/>
                  </a:lnTo>
                  <a:lnTo>
                    <a:pt x="310" y="0"/>
                  </a:lnTo>
                  <a:lnTo>
                    <a:pt x="310" y="0"/>
                  </a:lnTo>
                  <a:lnTo>
                    <a:pt x="312" y="0"/>
                  </a:lnTo>
                  <a:lnTo>
                    <a:pt x="312" y="0"/>
                  </a:lnTo>
                  <a:lnTo>
                    <a:pt x="312" y="2"/>
                  </a:lnTo>
                  <a:lnTo>
                    <a:pt x="313" y="2"/>
                  </a:lnTo>
                  <a:lnTo>
                    <a:pt x="313" y="3"/>
                  </a:lnTo>
                  <a:lnTo>
                    <a:pt x="313" y="3"/>
                  </a:lnTo>
                  <a:lnTo>
                    <a:pt x="313" y="3"/>
                  </a:lnTo>
                  <a:lnTo>
                    <a:pt x="313" y="4"/>
                  </a:lnTo>
                  <a:lnTo>
                    <a:pt x="313" y="4"/>
                  </a:lnTo>
                  <a:lnTo>
                    <a:pt x="313" y="4"/>
                  </a:lnTo>
                  <a:lnTo>
                    <a:pt x="313" y="6"/>
                  </a:lnTo>
                  <a:lnTo>
                    <a:pt x="312" y="6"/>
                  </a:lnTo>
                  <a:lnTo>
                    <a:pt x="312" y="6"/>
                  </a:lnTo>
                  <a:lnTo>
                    <a:pt x="312" y="6"/>
                  </a:lnTo>
                  <a:lnTo>
                    <a:pt x="312" y="6"/>
                  </a:lnTo>
                  <a:lnTo>
                    <a:pt x="6" y="170"/>
                  </a:lnTo>
                  <a:lnTo>
                    <a:pt x="6" y="170"/>
                  </a:lnTo>
                  <a:lnTo>
                    <a:pt x="4" y="170"/>
                  </a:lnTo>
                  <a:lnTo>
                    <a:pt x="4" y="170"/>
                  </a:lnTo>
                  <a:lnTo>
                    <a:pt x="3" y="170"/>
                  </a:lnTo>
                  <a:lnTo>
                    <a:pt x="3" y="170"/>
                  </a:lnTo>
                  <a:lnTo>
                    <a:pt x="3" y="170"/>
                  </a:lnTo>
                  <a:lnTo>
                    <a:pt x="2" y="170"/>
                  </a:lnTo>
                  <a:lnTo>
                    <a:pt x="2" y="170"/>
                  </a:lnTo>
                  <a:lnTo>
                    <a:pt x="2" y="170"/>
                  </a:lnTo>
                  <a:lnTo>
                    <a:pt x="2" y="169"/>
                  </a:lnTo>
                  <a:lnTo>
                    <a:pt x="2" y="169"/>
                  </a:lnTo>
                  <a:lnTo>
                    <a:pt x="0" y="167"/>
                  </a:lnTo>
                  <a:lnTo>
                    <a:pt x="0" y="167"/>
                  </a:lnTo>
                  <a:lnTo>
                    <a:pt x="0" y="167"/>
                  </a:lnTo>
                  <a:lnTo>
                    <a:pt x="2" y="166"/>
                  </a:lnTo>
                  <a:lnTo>
                    <a:pt x="2" y="166"/>
                  </a:lnTo>
                  <a:lnTo>
                    <a:pt x="2" y="166"/>
                  </a:lnTo>
                  <a:lnTo>
                    <a:pt x="2" y="166"/>
                  </a:lnTo>
                  <a:lnTo>
                    <a:pt x="3" y="164"/>
                  </a:lnTo>
                  <a:lnTo>
                    <a:pt x="3" y="164"/>
                  </a:lnTo>
                  <a:lnTo>
                    <a:pt x="309"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39" name="Freeform 44">
              <a:extLst>
                <a:ext uri="{FF2B5EF4-FFF2-40B4-BE49-F238E27FC236}">
                  <a16:creationId xmlns:a16="http://schemas.microsoft.com/office/drawing/2014/main" id="{A92BFA75-A43D-B960-092C-DF875797388C}"/>
                </a:ext>
              </a:extLst>
            </p:cNvPr>
            <p:cNvSpPr>
              <a:spLocks/>
            </p:cNvSpPr>
            <p:nvPr/>
          </p:nvSpPr>
          <p:spPr bwMode="auto">
            <a:xfrm>
              <a:off x="2522538" y="3413125"/>
              <a:ext cx="241300" cy="147637"/>
            </a:xfrm>
            <a:custGeom>
              <a:avLst/>
              <a:gdLst/>
              <a:ahLst/>
              <a:cxnLst>
                <a:cxn ang="0">
                  <a:pos x="298" y="0"/>
                </a:cxn>
                <a:cxn ang="0">
                  <a:pos x="298" y="0"/>
                </a:cxn>
                <a:cxn ang="0">
                  <a:pos x="299" y="0"/>
                </a:cxn>
                <a:cxn ang="0">
                  <a:pos x="299" y="0"/>
                </a:cxn>
                <a:cxn ang="0">
                  <a:pos x="299" y="0"/>
                </a:cxn>
                <a:cxn ang="0">
                  <a:pos x="300" y="0"/>
                </a:cxn>
                <a:cxn ang="0">
                  <a:pos x="300" y="0"/>
                </a:cxn>
                <a:cxn ang="0">
                  <a:pos x="302" y="0"/>
                </a:cxn>
                <a:cxn ang="0">
                  <a:pos x="302" y="2"/>
                </a:cxn>
                <a:cxn ang="0">
                  <a:pos x="302" y="2"/>
                </a:cxn>
                <a:cxn ang="0">
                  <a:pos x="302" y="2"/>
                </a:cxn>
                <a:cxn ang="0">
                  <a:pos x="303" y="2"/>
                </a:cxn>
                <a:cxn ang="0">
                  <a:pos x="303" y="3"/>
                </a:cxn>
                <a:cxn ang="0">
                  <a:pos x="303" y="3"/>
                </a:cxn>
                <a:cxn ang="0">
                  <a:pos x="303" y="3"/>
                </a:cxn>
                <a:cxn ang="0">
                  <a:pos x="303" y="5"/>
                </a:cxn>
                <a:cxn ang="0">
                  <a:pos x="303" y="5"/>
                </a:cxn>
                <a:cxn ang="0">
                  <a:pos x="302" y="6"/>
                </a:cxn>
                <a:cxn ang="0">
                  <a:pos x="302" y="6"/>
                </a:cxn>
                <a:cxn ang="0">
                  <a:pos x="302" y="6"/>
                </a:cxn>
                <a:cxn ang="0">
                  <a:pos x="302" y="6"/>
                </a:cxn>
                <a:cxn ang="0">
                  <a:pos x="4" y="187"/>
                </a:cxn>
                <a:cxn ang="0">
                  <a:pos x="4" y="187"/>
                </a:cxn>
                <a:cxn ang="0">
                  <a:pos x="4" y="187"/>
                </a:cxn>
                <a:cxn ang="0">
                  <a:pos x="3" y="187"/>
                </a:cxn>
                <a:cxn ang="0">
                  <a:pos x="3" y="187"/>
                </a:cxn>
                <a:cxn ang="0">
                  <a:pos x="3" y="187"/>
                </a:cxn>
                <a:cxn ang="0">
                  <a:pos x="1" y="187"/>
                </a:cxn>
                <a:cxn ang="0">
                  <a:pos x="1" y="187"/>
                </a:cxn>
                <a:cxn ang="0">
                  <a:pos x="0" y="187"/>
                </a:cxn>
                <a:cxn ang="0">
                  <a:pos x="0" y="187"/>
                </a:cxn>
                <a:cxn ang="0">
                  <a:pos x="0" y="185"/>
                </a:cxn>
                <a:cxn ang="0">
                  <a:pos x="0" y="185"/>
                </a:cxn>
                <a:cxn ang="0">
                  <a:pos x="0" y="184"/>
                </a:cxn>
                <a:cxn ang="0">
                  <a:pos x="0" y="184"/>
                </a:cxn>
                <a:cxn ang="0">
                  <a:pos x="0" y="184"/>
                </a:cxn>
                <a:cxn ang="0">
                  <a:pos x="0" y="183"/>
                </a:cxn>
                <a:cxn ang="0">
                  <a:pos x="0" y="183"/>
                </a:cxn>
                <a:cxn ang="0">
                  <a:pos x="0" y="183"/>
                </a:cxn>
                <a:cxn ang="0">
                  <a:pos x="0" y="181"/>
                </a:cxn>
                <a:cxn ang="0">
                  <a:pos x="1" y="181"/>
                </a:cxn>
                <a:cxn ang="0">
                  <a:pos x="1" y="181"/>
                </a:cxn>
                <a:cxn ang="0">
                  <a:pos x="298" y="0"/>
                </a:cxn>
              </a:cxnLst>
              <a:rect l="0" t="0" r="r" b="b"/>
              <a:pathLst>
                <a:path w="303" h="187">
                  <a:moveTo>
                    <a:pt x="298" y="0"/>
                  </a:moveTo>
                  <a:lnTo>
                    <a:pt x="298" y="0"/>
                  </a:lnTo>
                  <a:lnTo>
                    <a:pt x="299" y="0"/>
                  </a:lnTo>
                  <a:lnTo>
                    <a:pt x="299" y="0"/>
                  </a:lnTo>
                  <a:lnTo>
                    <a:pt x="299" y="0"/>
                  </a:lnTo>
                  <a:lnTo>
                    <a:pt x="300" y="0"/>
                  </a:lnTo>
                  <a:lnTo>
                    <a:pt x="300" y="0"/>
                  </a:lnTo>
                  <a:lnTo>
                    <a:pt x="302" y="0"/>
                  </a:lnTo>
                  <a:lnTo>
                    <a:pt x="302" y="2"/>
                  </a:lnTo>
                  <a:lnTo>
                    <a:pt x="302" y="2"/>
                  </a:lnTo>
                  <a:lnTo>
                    <a:pt x="302" y="2"/>
                  </a:lnTo>
                  <a:lnTo>
                    <a:pt x="303" y="2"/>
                  </a:lnTo>
                  <a:lnTo>
                    <a:pt x="303" y="3"/>
                  </a:lnTo>
                  <a:lnTo>
                    <a:pt x="303" y="3"/>
                  </a:lnTo>
                  <a:lnTo>
                    <a:pt x="303" y="3"/>
                  </a:lnTo>
                  <a:lnTo>
                    <a:pt x="303" y="5"/>
                  </a:lnTo>
                  <a:lnTo>
                    <a:pt x="303" y="5"/>
                  </a:lnTo>
                  <a:lnTo>
                    <a:pt x="302" y="6"/>
                  </a:lnTo>
                  <a:lnTo>
                    <a:pt x="302" y="6"/>
                  </a:lnTo>
                  <a:lnTo>
                    <a:pt x="302" y="6"/>
                  </a:lnTo>
                  <a:lnTo>
                    <a:pt x="302" y="6"/>
                  </a:lnTo>
                  <a:lnTo>
                    <a:pt x="4" y="187"/>
                  </a:lnTo>
                  <a:lnTo>
                    <a:pt x="4" y="187"/>
                  </a:lnTo>
                  <a:lnTo>
                    <a:pt x="4" y="187"/>
                  </a:lnTo>
                  <a:lnTo>
                    <a:pt x="3" y="187"/>
                  </a:lnTo>
                  <a:lnTo>
                    <a:pt x="3" y="187"/>
                  </a:lnTo>
                  <a:lnTo>
                    <a:pt x="3" y="187"/>
                  </a:lnTo>
                  <a:lnTo>
                    <a:pt x="1" y="187"/>
                  </a:lnTo>
                  <a:lnTo>
                    <a:pt x="1" y="187"/>
                  </a:lnTo>
                  <a:lnTo>
                    <a:pt x="0" y="187"/>
                  </a:lnTo>
                  <a:lnTo>
                    <a:pt x="0" y="187"/>
                  </a:lnTo>
                  <a:lnTo>
                    <a:pt x="0" y="185"/>
                  </a:lnTo>
                  <a:lnTo>
                    <a:pt x="0" y="185"/>
                  </a:lnTo>
                  <a:lnTo>
                    <a:pt x="0" y="184"/>
                  </a:lnTo>
                  <a:lnTo>
                    <a:pt x="0" y="184"/>
                  </a:lnTo>
                  <a:lnTo>
                    <a:pt x="0" y="184"/>
                  </a:lnTo>
                  <a:lnTo>
                    <a:pt x="0" y="183"/>
                  </a:lnTo>
                  <a:lnTo>
                    <a:pt x="0" y="183"/>
                  </a:lnTo>
                  <a:lnTo>
                    <a:pt x="0" y="183"/>
                  </a:lnTo>
                  <a:lnTo>
                    <a:pt x="0" y="181"/>
                  </a:lnTo>
                  <a:lnTo>
                    <a:pt x="1" y="181"/>
                  </a:lnTo>
                  <a:lnTo>
                    <a:pt x="1" y="181"/>
                  </a:lnTo>
                  <a:lnTo>
                    <a:pt x="298"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40" name="Freeform 45">
              <a:extLst>
                <a:ext uri="{FF2B5EF4-FFF2-40B4-BE49-F238E27FC236}">
                  <a16:creationId xmlns:a16="http://schemas.microsoft.com/office/drawing/2014/main" id="{D0F786EA-A3AE-5EA1-164A-47B7CF921057}"/>
                </a:ext>
              </a:extLst>
            </p:cNvPr>
            <p:cNvSpPr>
              <a:spLocks/>
            </p:cNvSpPr>
            <p:nvPr/>
          </p:nvSpPr>
          <p:spPr bwMode="auto">
            <a:xfrm>
              <a:off x="2522538" y="3413125"/>
              <a:ext cx="241300" cy="147637"/>
            </a:xfrm>
            <a:custGeom>
              <a:avLst/>
              <a:gdLst/>
              <a:ahLst/>
              <a:cxnLst>
                <a:cxn ang="0">
                  <a:pos x="298" y="0"/>
                </a:cxn>
                <a:cxn ang="0">
                  <a:pos x="298" y="0"/>
                </a:cxn>
                <a:cxn ang="0">
                  <a:pos x="299" y="0"/>
                </a:cxn>
                <a:cxn ang="0">
                  <a:pos x="299" y="0"/>
                </a:cxn>
                <a:cxn ang="0">
                  <a:pos x="299" y="0"/>
                </a:cxn>
                <a:cxn ang="0">
                  <a:pos x="300" y="0"/>
                </a:cxn>
                <a:cxn ang="0">
                  <a:pos x="300" y="0"/>
                </a:cxn>
                <a:cxn ang="0">
                  <a:pos x="302" y="0"/>
                </a:cxn>
                <a:cxn ang="0">
                  <a:pos x="302" y="2"/>
                </a:cxn>
                <a:cxn ang="0">
                  <a:pos x="302" y="2"/>
                </a:cxn>
                <a:cxn ang="0">
                  <a:pos x="302" y="2"/>
                </a:cxn>
                <a:cxn ang="0">
                  <a:pos x="303" y="2"/>
                </a:cxn>
                <a:cxn ang="0">
                  <a:pos x="303" y="3"/>
                </a:cxn>
                <a:cxn ang="0">
                  <a:pos x="303" y="3"/>
                </a:cxn>
                <a:cxn ang="0">
                  <a:pos x="303" y="3"/>
                </a:cxn>
                <a:cxn ang="0">
                  <a:pos x="303" y="5"/>
                </a:cxn>
                <a:cxn ang="0">
                  <a:pos x="303" y="5"/>
                </a:cxn>
                <a:cxn ang="0">
                  <a:pos x="302" y="6"/>
                </a:cxn>
                <a:cxn ang="0">
                  <a:pos x="302" y="6"/>
                </a:cxn>
                <a:cxn ang="0">
                  <a:pos x="302" y="6"/>
                </a:cxn>
                <a:cxn ang="0">
                  <a:pos x="302" y="6"/>
                </a:cxn>
                <a:cxn ang="0">
                  <a:pos x="4" y="187"/>
                </a:cxn>
                <a:cxn ang="0">
                  <a:pos x="4" y="187"/>
                </a:cxn>
                <a:cxn ang="0">
                  <a:pos x="4" y="187"/>
                </a:cxn>
                <a:cxn ang="0">
                  <a:pos x="3" y="187"/>
                </a:cxn>
                <a:cxn ang="0">
                  <a:pos x="3" y="187"/>
                </a:cxn>
                <a:cxn ang="0">
                  <a:pos x="3" y="187"/>
                </a:cxn>
                <a:cxn ang="0">
                  <a:pos x="1" y="187"/>
                </a:cxn>
                <a:cxn ang="0">
                  <a:pos x="1" y="187"/>
                </a:cxn>
                <a:cxn ang="0">
                  <a:pos x="0" y="187"/>
                </a:cxn>
                <a:cxn ang="0">
                  <a:pos x="0" y="187"/>
                </a:cxn>
                <a:cxn ang="0">
                  <a:pos x="0" y="185"/>
                </a:cxn>
                <a:cxn ang="0">
                  <a:pos x="0" y="185"/>
                </a:cxn>
                <a:cxn ang="0">
                  <a:pos x="0" y="184"/>
                </a:cxn>
                <a:cxn ang="0">
                  <a:pos x="0" y="184"/>
                </a:cxn>
                <a:cxn ang="0">
                  <a:pos x="0" y="184"/>
                </a:cxn>
                <a:cxn ang="0">
                  <a:pos x="0" y="183"/>
                </a:cxn>
                <a:cxn ang="0">
                  <a:pos x="0" y="183"/>
                </a:cxn>
                <a:cxn ang="0">
                  <a:pos x="0" y="183"/>
                </a:cxn>
                <a:cxn ang="0">
                  <a:pos x="0" y="181"/>
                </a:cxn>
                <a:cxn ang="0">
                  <a:pos x="1" y="181"/>
                </a:cxn>
                <a:cxn ang="0">
                  <a:pos x="1" y="181"/>
                </a:cxn>
                <a:cxn ang="0">
                  <a:pos x="298" y="0"/>
                </a:cxn>
              </a:cxnLst>
              <a:rect l="0" t="0" r="r" b="b"/>
              <a:pathLst>
                <a:path w="303" h="187">
                  <a:moveTo>
                    <a:pt x="298" y="0"/>
                  </a:moveTo>
                  <a:lnTo>
                    <a:pt x="298" y="0"/>
                  </a:lnTo>
                  <a:lnTo>
                    <a:pt x="299" y="0"/>
                  </a:lnTo>
                  <a:lnTo>
                    <a:pt x="299" y="0"/>
                  </a:lnTo>
                  <a:lnTo>
                    <a:pt x="299" y="0"/>
                  </a:lnTo>
                  <a:lnTo>
                    <a:pt x="300" y="0"/>
                  </a:lnTo>
                  <a:lnTo>
                    <a:pt x="300" y="0"/>
                  </a:lnTo>
                  <a:lnTo>
                    <a:pt x="302" y="0"/>
                  </a:lnTo>
                  <a:lnTo>
                    <a:pt x="302" y="2"/>
                  </a:lnTo>
                  <a:lnTo>
                    <a:pt x="302" y="2"/>
                  </a:lnTo>
                  <a:lnTo>
                    <a:pt x="302" y="2"/>
                  </a:lnTo>
                  <a:lnTo>
                    <a:pt x="303" y="2"/>
                  </a:lnTo>
                  <a:lnTo>
                    <a:pt x="303" y="3"/>
                  </a:lnTo>
                  <a:lnTo>
                    <a:pt x="303" y="3"/>
                  </a:lnTo>
                  <a:lnTo>
                    <a:pt x="303" y="3"/>
                  </a:lnTo>
                  <a:lnTo>
                    <a:pt x="303" y="5"/>
                  </a:lnTo>
                  <a:lnTo>
                    <a:pt x="303" y="5"/>
                  </a:lnTo>
                  <a:lnTo>
                    <a:pt x="302" y="6"/>
                  </a:lnTo>
                  <a:lnTo>
                    <a:pt x="302" y="6"/>
                  </a:lnTo>
                  <a:lnTo>
                    <a:pt x="302" y="6"/>
                  </a:lnTo>
                  <a:lnTo>
                    <a:pt x="302" y="6"/>
                  </a:lnTo>
                  <a:lnTo>
                    <a:pt x="4" y="187"/>
                  </a:lnTo>
                  <a:lnTo>
                    <a:pt x="4" y="187"/>
                  </a:lnTo>
                  <a:lnTo>
                    <a:pt x="4" y="187"/>
                  </a:lnTo>
                  <a:lnTo>
                    <a:pt x="3" y="187"/>
                  </a:lnTo>
                  <a:lnTo>
                    <a:pt x="3" y="187"/>
                  </a:lnTo>
                  <a:lnTo>
                    <a:pt x="3" y="187"/>
                  </a:lnTo>
                  <a:lnTo>
                    <a:pt x="1" y="187"/>
                  </a:lnTo>
                  <a:lnTo>
                    <a:pt x="1" y="187"/>
                  </a:lnTo>
                  <a:lnTo>
                    <a:pt x="0" y="187"/>
                  </a:lnTo>
                  <a:lnTo>
                    <a:pt x="0" y="187"/>
                  </a:lnTo>
                  <a:lnTo>
                    <a:pt x="0" y="185"/>
                  </a:lnTo>
                  <a:lnTo>
                    <a:pt x="0" y="185"/>
                  </a:lnTo>
                  <a:lnTo>
                    <a:pt x="0" y="184"/>
                  </a:lnTo>
                  <a:lnTo>
                    <a:pt x="0" y="184"/>
                  </a:lnTo>
                  <a:lnTo>
                    <a:pt x="0" y="184"/>
                  </a:lnTo>
                  <a:lnTo>
                    <a:pt x="0" y="183"/>
                  </a:lnTo>
                  <a:lnTo>
                    <a:pt x="0" y="183"/>
                  </a:lnTo>
                  <a:lnTo>
                    <a:pt x="0" y="183"/>
                  </a:lnTo>
                  <a:lnTo>
                    <a:pt x="0" y="181"/>
                  </a:lnTo>
                  <a:lnTo>
                    <a:pt x="1" y="181"/>
                  </a:lnTo>
                  <a:lnTo>
                    <a:pt x="1" y="181"/>
                  </a:lnTo>
                  <a:lnTo>
                    <a:pt x="298"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41" name="Freeform 46">
              <a:extLst>
                <a:ext uri="{FF2B5EF4-FFF2-40B4-BE49-F238E27FC236}">
                  <a16:creationId xmlns:a16="http://schemas.microsoft.com/office/drawing/2014/main" id="{BCC510E7-8304-D5DB-6694-8C06F91F31A1}"/>
                </a:ext>
              </a:extLst>
            </p:cNvPr>
            <p:cNvSpPr>
              <a:spLocks/>
            </p:cNvSpPr>
            <p:nvPr/>
          </p:nvSpPr>
          <p:spPr bwMode="auto">
            <a:xfrm>
              <a:off x="2989263" y="2871788"/>
              <a:ext cx="3292475" cy="423862"/>
            </a:xfrm>
            <a:custGeom>
              <a:avLst/>
              <a:gdLst/>
              <a:ahLst/>
              <a:cxnLst>
                <a:cxn ang="0">
                  <a:pos x="3" y="535"/>
                </a:cxn>
                <a:cxn ang="0">
                  <a:pos x="3" y="535"/>
                </a:cxn>
                <a:cxn ang="0">
                  <a:pos x="3" y="535"/>
                </a:cxn>
                <a:cxn ang="0">
                  <a:pos x="3" y="533"/>
                </a:cxn>
                <a:cxn ang="0">
                  <a:pos x="1" y="533"/>
                </a:cxn>
                <a:cxn ang="0">
                  <a:pos x="1" y="533"/>
                </a:cxn>
                <a:cxn ang="0">
                  <a:pos x="1" y="533"/>
                </a:cxn>
                <a:cxn ang="0">
                  <a:pos x="0" y="533"/>
                </a:cxn>
                <a:cxn ang="0">
                  <a:pos x="0" y="532"/>
                </a:cxn>
                <a:cxn ang="0">
                  <a:pos x="0" y="532"/>
                </a:cxn>
                <a:cxn ang="0">
                  <a:pos x="0" y="530"/>
                </a:cxn>
                <a:cxn ang="0">
                  <a:pos x="0" y="530"/>
                </a:cxn>
                <a:cxn ang="0">
                  <a:pos x="0" y="530"/>
                </a:cxn>
                <a:cxn ang="0">
                  <a:pos x="0" y="529"/>
                </a:cxn>
                <a:cxn ang="0">
                  <a:pos x="0" y="529"/>
                </a:cxn>
                <a:cxn ang="0">
                  <a:pos x="1" y="529"/>
                </a:cxn>
                <a:cxn ang="0">
                  <a:pos x="1" y="529"/>
                </a:cxn>
                <a:cxn ang="0">
                  <a:pos x="1" y="528"/>
                </a:cxn>
                <a:cxn ang="0">
                  <a:pos x="1" y="528"/>
                </a:cxn>
                <a:cxn ang="0">
                  <a:pos x="3" y="528"/>
                </a:cxn>
                <a:cxn ang="0">
                  <a:pos x="3" y="528"/>
                </a:cxn>
                <a:cxn ang="0">
                  <a:pos x="4143" y="0"/>
                </a:cxn>
                <a:cxn ang="0">
                  <a:pos x="4143" y="0"/>
                </a:cxn>
                <a:cxn ang="0">
                  <a:pos x="4144" y="0"/>
                </a:cxn>
                <a:cxn ang="0">
                  <a:pos x="4144" y="0"/>
                </a:cxn>
                <a:cxn ang="0">
                  <a:pos x="4144" y="0"/>
                </a:cxn>
                <a:cxn ang="0">
                  <a:pos x="4146" y="0"/>
                </a:cxn>
                <a:cxn ang="0">
                  <a:pos x="4146" y="0"/>
                </a:cxn>
                <a:cxn ang="0">
                  <a:pos x="4146" y="2"/>
                </a:cxn>
                <a:cxn ang="0">
                  <a:pos x="4146" y="2"/>
                </a:cxn>
                <a:cxn ang="0">
                  <a:pos x="4146" y="2"/>
                </a:cxn>
                <a:cxn ang="0">
                  <a:pos x="4146" y="3"/>
                </a:cxn>
                <a:cxn ang="0">
                  <a:pos x="4147" y="3"/>
                </a:cxn>
                <a:cxn ang="0">
                  <a:pos x="4146" y="3"/>
                </a:cxn>
                <a:cxn ang="0">
                  <a:pos x="4146" y="5"/>
                </a:cxn>
                <a:cxn ang="0">
                  <a:pos x="4146" y="5"/>
                </a:cxn>
                <a:cxn ang="0">
                  <a:pos x="4146" y="5"/>
                </a:cxn>
                <a:cxn ang="0">
                  <a:pos x="4146" y="6"/>
                </a:cxn>
                <a:cxn ang="0">
                  <a:pos x="4144" y="6"/>
                </a:cxn>
                <a:cxn ang="0">
                  <a:pos x="4144" y="6"/>
                </a:cxn>
                <a:cxn ang="0">
                  <a:pos x="4144" y="6"/>
                </a:cxn>
                <a:cxn ang="0">
                  <a:pos x="4144" y="6"/>
                </a:cxn>
                <a:cxn ang="0">
                  <a:pos x="3" y="535"/>
                </a:cxn>
              </a:cxnLst>
              <a:rect l="0" t="0" r="r" b="b"/>
              <a:pathLst>
                <a:path w="4147" h="535">
                  <a:moveTo>
                    <a:pt x="3" y="535"/>
                  </a:moveTo>
                  <a:lnTo>
                    <a:pt x="3" y="535"/>
                  </a:lnTo>
                  <a:lnTo>
                    <a:pt x="3" y="535"/>
                  </a:lnTo>
                  <a:lnTo>
                    <a:pt x="3" y="533"/>
                  </a:lnTo>
                  <a:lnTo>
                    <a:pt x="1" y="533"/>
                  </a:lnTo>
                  <a:lnTo>
                    <a:pt x="1" y="533"/>
                  </a:lnTo>
                  <a:lnTo>
                    <a:pt x="1" y="533"/>
                  </a:lnTo>
                  <a:lnTo>
                    <a:pt x="0" y="533"/>
                  </a:lnTo>
                  <a:lnTo>
                    <a:pt x="0" y="532"/>
                  </a:lnTo>
                  <a:lnTo>
                    <a:pt x="0" y="532"/>
                  </a:lnTo>
                  <a:lnTo>
                    <a:pt x="0" y="530"/>
                  </a:lnTo>
                  <a:lnTo>
                    <a:pt x="0" y="530"/>
                  </a:lnTo>
                  <a:lnTo>
                    <a:pt x="0" y="530"/>
                  </a:lnTo>
                  <a:lnTo>
                    <a:pt x="0" y="529"/>
                  </a:lnTo>
                  <a:lnTo>
                    <a:pt x="0" y="529"/>
                  </a:lnTo>
                  <a:lnTo>
                    <a:pt x="1" y="529"/>
                  </a:lnTo>
                  <a:lnTo>
                    <a:pt x="1" y="529"/>
                  </a:lnTo>
                  <a:lnTo>
                    <a:pt x="1" y="528"/>
                  </a:lnTo>
                  <a:lnTo>
                    <a:pt x="1" y="528"/>
                  </a:lnTo>
                  <a:lnTo>
                    <a:pt x="3" y="528"/>
                  </a:lnTo>
                  <a:lnTo>
                    <a:pt x="3" y="528"/>
                  </a:lnTo>
                  <a:lnTo>
                    <a:pt x="4143" y="0"/>
                  </a:lnTo>
                  <a:lnTo>
                    <a:pt x="4143" y="0"/>
                  </a:lnTo>
                  <a:lnTo>
                    <a:pt x="4144" y="0"/>
                  </a:lnTo>
                  <a:lnTo>
                    <a:pt x="4144" y="0"/>
                  </a:lnTo>
                  <a:lnTo>
                    <a:pt x="4144" y="0"/>
                  </a:lnTo>
                  <a:lnTo>
                    <a:pt x="4146" y="0"/>
                  </a:lnTo>
                  <a:lnTo>
                    <a:pt x="4146" y="0"/>
                  </a:lnTo>
                  <a:lnTo>
                    <a:pt x="4146" y="2"/>
                  </a:lnTo>
                  <a:lnTo>
                    <a:pt x="4146" y="2"/>
                  </a:lnTo>
                  <a:lnTo>
                    <a:pt x="4146" y="2"/>
                  </a:lnTo>
                  <a:lnTo>
                    <a:pt x="4146" y="3"/>
                  </a:lnTo>
                  <a:lnTo>
                    <a:pt x="4147" y="3"/>
                  </a:lnTo>
                  <a:lnTo>
                    <a:pt x="4146" y="3"/>
                  </a:lnTo>
                  <a:lnTo>
                    <a:pt x="4146" y="5"/>
                  </a:lnTo>
                  <a:lnTo>
                    <a:pt x="4146" y="5"/>
                  </a:lnTo>
                  <a:lnTo>
                    <a:pt x="4146" y="5"/>
                  </a:lnTo>
                  <a:lnTo>
                    <a:pt x="4146" y="6"/>
                  </a:lnTo>
                  <a:lnTo>
                    <a:pt x="4144" y="6"/>
                  </a:lnTo>
                  <a:lnTo>
                    <a:pt x="4144" y="6"/>
                  </a:lnTo>
                  <a:lnTo>
                    <a:pt x="4144" y="6"/>
                  </a:lnTo>
                  <a:lnTo>
                    <a:pt x="4144" y="6"/>
                  </a:lnTo>
                  <a:lnTo>
                    <a:pt x="3" y="535"/>
                  </a:lnTo>
                  <a:close/>
                </a:path>
              </a:pathLst>
            </a:custGeom>
            <a:solidFill>
              <a:srgbClr val="000000"/>
            </a:solidFill>
            <a:ln w="9525">
              <a:solidFill>
                <a:schemeClr val="accent2"/>
              </a:solidFill>
              <a:round/>
              <a:headEnd/>
              <a:tailEnd/>
            </a:ln>
          </p:spPr>
          <p:txBody>
            <a:bodyPr/>
            <a:lstStyle/>
            <a:p>
              <a:endParaRPr lang="en-US" dirty="0">
                <a:latin typeface="Verdana" pitchFamily="34" charset="0"/>
                <a:cs typeface="Verdana" pitchFamily="34" charset="0"/>
              </a:endParaRPr>
            </a:p>
          </p:txBody>
        </p:sp>
        <p:sp>
          <p:nvSpPr>
            <p:cNvPr id="42" name="Freeform 48">
              <a:extLst>
                <a:ext uri="{FF2B5EF4-FFF2-40B4-BE49-F238E27FC236}">
                  <a16:creationId xmlns:a16="http://schemas.microsoft.com/office/drawing/2014/main" id="{E1441490-4270-68B8-5F97-3BAC1FD86FB4}"/>
                </a:ext>
              </a:extLst>
            </p:cNvPr>
            <p:cNvSpPr>
              <a:spLocks/>
            </p:cNvSpPr>
            <p:nvPr/>
          </p:nvSpPr>
          <p:spPr bwMode="auto">
            <a:xfrm>
              <a:off x="2579688" y="2476500"/>
              <a:ext cx="723900" cy="1433512"/>
            </a:xfrm>
            <a:custGeom>
              <a:avLst/>
              <a:gdLst/>
              <a:ahLst/>
              <a:cxnLst>
                <a:cxn ang="0">
                  <a:pos x="0" y="4"/>
                </a:cxn>
                <a:cxn ang="0">
                  <a:pos x="0" y="4"/>
                </a:cxn>
                <a:cxn ang="0">
                  <a:pos x="0" y="4"/>
                </a:cxn>
                <a:cxn ang="0">
                  <a:pos x="0" y="3"/>
                </a:cxn>
                <a:cxn ang="0">
                  <a:pos x="0" y="3"/>
                </a:cxn>
                <a:cxn ang="0">
                  <a:pos x="0" y="1"/>
                </a:cxn>
                <a:cxn ang="0">
                  <a:pos x="0" y="1"/>
                </a:cxn>
                <a:cxn ang="0">
                  <a:pos x="0" y="1"/>
                </a:cxn>
                <a:cxn ang="0">
                  <a:pos x="0" y="1"/>
                </a:cxn>
                <a:cxn ang="0">
                  <a:pos x="0" y="0"/>
                </a:cxn>
                <a:cxn ang="0">
                  <a:pos x="1" y="0"/>
                </a:cxn>
                <a:cxn ang="0">
                  <a:pos x="1" y="0"/>
                </a:cxn>
                <a:cxn ang="0">
                  <a:pos x="1" y="0"/>
                </a:cxn>
                <a:cxn ang="0">
                  <a:pos x="3" y="0"/>
                </a:cxn>
                <a:cxn ang="0">
                  <a:pos x="3" y="0"/>
                </a:cxn>
                <a:cxn ang="0">
                  <a:pos x="4" y="0"/>
                </a:cxn>
                <a:cxn ang="0">
                  <a:pos x="4" y="0"/>
                </a:cxn>
                <a:cxn ang="0">
                  <a:pos x="4" y="0"/>
                </a:cxn>
                <a:cxn ang="0">
                  <a:pos x="5" y="1"/>
                </a:cxn>
                <a:cxn ang="0">
                  <a:pos x="5" y="1"/>
                </a:cxn>
                <a:cxn ang="0">
                  <a:pos x="5" y="1"/>
                </a:cxn>
                <a:cxn ang="0">
                  <a:pos x="1203" y="2380"/>
                </a:cxn>
                <a:cxn ang="0">
                  <a:pos x="1203" y="2380"/>
                </a:cxn>
                <a:cxn ang="0">
                  <a:pos x="1204" y="2380"/>
                </a:cxn>
                <a:cxn ang="0">
                  <a:pos x="1204" y="2380"/>
                </a:cxn>
                <a:cxn ang="0">
                  <a:pos x="1204" y="2381"/>
                </a:cxn>
                <a:cxn ang="0">
                  <a:pos x="1204" y="2381"/>
                </a:cxn>
                <a:cxn ang="0">
                  <a:pos x="1203" y="2381"/>
                </a:cxn>
                <a:cxn ang="0">
                  <a:pos x="1203" y="2383"/>
                </a:cxn>
                <a:cxn ang="0">
                  <a:pos x="1203" y="2383"/>
                </a:cxn>
                <a:cxn ang="0">
                  <a:pos x="1203" y="2383"/>
                </a:cxn>
                <a:cxn ang="0">
                  <a:pos x="1201" y="2383"/>
                </a:cxn>
                <a:cxn ang="0">
                  <a:pos x="1201" y="2384"/>
                </a:cxn>
                <a:cxn ang="0">
                  <a:pos x="1201" y="2384"/>
                </a:cxn>
                <a:cxn ang="0">
                  <a:pos x="1200" y="2384"/>
                </a:cxn>
                <a:cxn ang="0">
                  <a:pos x="1200" y="2384"/>
                </a:cxn>
                <a:cxn ang="0">
                  <a:pos x="1200" y="2384"/>
                </a:cxn>
                <a:cxn ang="0">
                  <a:pos x="1199" y="2383"/>
                </a:cxn>
                <a:cxn ang="0">
                  <a:pos x="1199" y="2383"/>
                </a:cxn>
                <a:cxn ang="0">
                  <a:pos x="1199" y="2383"/>
                </a:cxn>
                <a:cxn ang="0">
                  <a:pos x="1197" y="2383"/>
                </a:cxn>
                <a:cxn ang="0">
                  <a:pos x="1197" y="2383"/>
                </a:cxn>
                <a:cxn ang="0">
                  <a:pos x="0" y="4"/>
                </a:cxn>
              </a:cxnLst>
              <a:rect l="0" t="0" r="r" b="b"/>
              <a:pathLst>
                <a:path w="1204" h="2384">
                  <a:moveTo>
                    <a:pt x="0" y="4"/>
                  </a:moveTo>
                  <a:lnTo>
                    <a:pt x="0" y="4"/>
                  </a:lnTo>
                  <a:lnTo>
                    <a:pt x="0" y="4"/>
                  </a:lnTo>
                  <a:lnTo>
                    <a:pt x="0" y="3"/>
                  </a:lnTo>
                  <a:lnTo>
                    <a:pt x="0" y="3"/>
                  </a:lnTo>
                  <a:lnTo>
                    <a:pt x="0" y="1"/>
                  </a:lnTo>
                  <a:lnTo>
                    <a:pt x="0" y="1"/>
                  </a:lnTo>
                  <a:lnTo>
                    <a:pt x="0" y="1"/>
                  </a:lnTo>
                  <a:lnTo>
                    <a:pt x="0" y="1"/>
                  </a:lnTo>
                  <a:lnTo>
                    <a:pt x="0" y="0"/>
                  </a:lnTo>
                  <a:lnTo>
                    <a:pt x="1" y="0"/>
                  </a:lnTo>
                  <a:lnTo>
                    <a:pt x="1" y="0"/>
                  </a:lnTo>
                  <a:lnTo>
                    <a:pt x="1" y="0"/>
                  </a:lnTo>
                  <a:lnTo>
                    <a:pt x="3" y="0"/>
                  </a:lnTo>
                  <a:lnTo>
                    <a:pt x="3" y="0"/>
                  </a:lnTo>
                  <a:lnTo>
                    <a:pt x="4" y="0"/>
                  </a:lnTo>
                  <a:lnTo>
                    <a:pt x="4" y="0"/>
                  </a:lnTo>
                  <a:lnTo>
                    <a:pt x="4" y="0"/>
                  </a:lnTo>
                  <a:lnTo>
                    <a:pt x="5" y="1"/>
                  </a:lnTo>
                  <a:lnTo>
                    <a:pt x="5" y="1"/>
                  </a:lnTo>
                  <a:lnTo>
                    <a:pt x="5" y="1"/>
                  </a:lnTo>
                  <a:lnTo>
                    <a:pt x="1203" y="2380"/>
                  </a:lnTo>
                  <a:lnTo>
                    <a:pt x="1203" y="2380"/>
                  </a:lnTo>
                  <a:lnTo>
                    <a:pt x="1204" y="2380"/>
                  </a:lnTo>
                  <a:lnTo>
                    <a:pt x="1204" y="2380"/>
                  </a:lnTo>
                  <a:lnTo>
                    <a:pt x="1204" y="2381"/>
                  </a:lnTo>
                  <a:lnTo>
                    <a:pt x="1204" y="2381"/>
                  </a:lnTo>
                  <a:lnTo>
                    <a:pt x="1203" y="2381"/>
                  </a:lnTo>
                  <a:lnTo>
                    <a:pt x="1203" y="2383"/>
                  </a:lnTo>
                  <a:lnTo>
                    <a:pt x="1203" y="2383"/>
                  </a:lnTo>
                  <a:lnTo>
                    <a:pt x="1203" y="2383"/>
                  </a:lnTo>
                  <a:lnTo>
                    <a:pt x="1201" y="2383"/>
                  </a:lnTo>
                  <a:lnTo>
                    <a:pt x="1201" y="2384"/>
                  </a:lnTo>
                  <a:lnTo>
                    <a:pt x="1201" y="2384"/>
                  </a:lnTo>
                  <a:lnTo>
                    <a:pt x="1200" y="2384"/>
                  </a:lnTo>
                  <a:lnTo>
                    <a:pt x="1200" y="2384"/>
                  </a:lnTo>
                  <a:lnTo>
                    <a:pt x="1200" y="2384"/>
                  </a:lnTo>
                  <a:lnTo>
                    <a:pt x="1199" y="2383"/>
                  </a:lnTo>
                  <a:lnTo>
                    <a:pt x="1199" y="2383"/>
                  </a:lnTo>
                  <a:lnTo>
                    <a:pt x="1199" y="2383"/>
                  </a:lnTo>
                  <a:lnTo>
                    <a:pt x="1197" y="2383"/>
                  </a:lnTo>
                  <a:lnTo>
                    <a:pt x="1197" y="2383"/>
                  </a:lnTo>
                  <a:lnTo>
                    <a:pt x="0" y="4"/>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43" name="Freeform 51">
              <a:extLst>
                <a:ext uri="{FF2B5EF4-FFF2-40B4-BE49-F238E27FC236}">
                  <a16:creationId xmlns:a16="http://schemas.microsoft.com/office/drawing/2014/main" id="{7FD98754-1A09-73E2-5BAA-C73BB1170F68}"/>
                </a:ext>
              </a:extLst>
            </p:cNvPr>
            <p:cNvSpPr>
              <a:spLocks noChangeAspect="1"/>
            </p:cNvSpPr>
            <p:nvPr/>
          </p:nvSpPr>
          <p:spPr bwMode="auto">
            <a:xfrm>
              <a:off x="6126163" y="1993900"/>
              <a:ext cx="344487" cy="1600200"/>
            </a:xfrm>
            <a:custGeom>
              <a:avLst/>
              <a:gdLst/>
              <a:ahLst/>
              <a:cxnLst>
                <a:cxn ang="0">
                  <a:pos x="558" y="3"/>
                </a:cxn>
                <a:cxn ang="0">
                  <a:pos x="558" y="3"/>
                </a:cxn>
                <a:cxn ang="0">
                  <a:pos x="558" y="2"/>
                </a:cxn>
                <a:cxn ang="0">
                  <a:pos x="558" y="2"/>
                </a:cxn>
                <a:cxn ang="0">
                  <a:pos x="558" y="2"/>
                </a:cxn>
                <a:cxn ang="0">
                  <a:pos x="559" y="0"/>
                </a:cxn>
                <a:cxn ang="0">
                  <a:pos x="559" y="0"/>
                </a:cxn>
                <a:cxn ang="0">
                  <a:pos x="559" y="0"/>
                </a:cxn>
                <a:cxn ang="0">
                  <a:pos x="560" y="0"/>
                </a:cxn>
                <a:cxn ang="0">
                  <a:pos x="560" y="0"/>
                </a:cxn>
                <a:cxn ang="0">
                  <a:pos x="560" y="0"/>
                </a:cxn>
                <a:cxn ang="0">
                  <a:pos x="562" y="0"/>
                </a:cxn>
                <a:cxn ang="0">
                  <a:pos x="562" y="0"/>
                </a:cxn>
                <a:cxn ang="0">
                  <a:pos x="563" y="2"/>
                </a:cxn>
                <a:cxn ang="0">
                  <a:pos x="563" y="2"/>
                </a:cxn>
                <a:cxn ang="0">
                  <a:pos x="563" y="2"/>
                </a:cxn>
                <a:cxn ang="0">
                  <a:pos x="563" y="2"/>
                </a:cxn>
                <a:cxn ang="0">
                  <a:pos x="563" y="3"/>
                </a:cxn>
                <a:cxn ang="0">
                  <a:pos x="563" y="3"/>
                </a:cxn>
                <a:cxn ang="0">
                  <a:pos x="563" y="5"/>
                </a:cxn>
                <a:cxn ang="0">
                  <a:pos x="563" y="5"/>
                </a:cxn>
                <a:cxn ang="0">
                  <a:pos x="7" y="2603"/>
                </a:cxn>
                <a:cxn ang="0">
                  <a:pos x="7" y="2603"/>
                </a:cxn>
                <a:cxn ang="0">
                  <a:pos x="6" y="2603"/>
                </a:cxn>
                <a:cxn ang="0">
                  <a:pos x="6" y="2604"/>
                </a:cxn>
                <a:cxn ang="0">
                  <a:pos x="6" y="2604"/>
                </a:cxn>
                <a:cxn ang="0">
                  <a:pos x="6" y="2604"/>
                </a:cxn>
                <a:cxn ang="0">
                  <a:pos x="6" y="2604"/>
                </a:cxn>
                <a:cxn ang="0">
                  <a:pos x="4" y="2606"/>
                </a:cxn>
                <a:cxn ang="0">
                  <a:pos x="4" y="2606"/>
                </a:cxn>
                <a:cxn ang="0">
                  <a:pos x="4" y="2606"/>
                </a:cxn>
                <a:cxn ang="0">
                  <a:pos x="3" y="2606"/>
                </a:cxn>
                <a:cxn ang="0">
                  <a:pos x="3" y="2604"/>
                </a:cxn>
                <a:cxn ang="0">
                  <a:pos x="3" y="2604"/>
                </a:cxn>
                <a:cxn ang="0">
                  <a:pos x="1" y="2604"/>
                </a:cxn>
                <a:cxn ang="0">
                  <a:pos x="1" y="2604"/>
                </a:cxn>
                <a:cxn ang="0">
                  <a:pos x="1" y="2604"/>
                </a:cxn>
                <a:cxn ang="0">
                  <a:pos x="0" y="2603"/>
                </a:cxn>
                <a:cxn ang="0">
                  <a:pos x="0" y="2603"/>
                </a:cxn>
                <a:cxn ang="0">
                  <a:pos x="0" y="2603"/>
                </a:cxn>
                <a:cxn ang="0">
                  <a:pos x="0" y="2601"/>
                </a:cxn>
                <a:cxn ang="0">
                  <a:pos x="0" y="2601"/>
                </a:cxn>
                <a:cxn ang="0">
                  <a:pos x="558" y="3"/>
                </a:cxn>
              </a:cxnLst>
              <a:rect l="0" t="0" r="r" b="b"/>
              <a:pathLst>
                <a:path w="563" h="2606">
                  <a:moveTo>
                    <a:pt x="558" y="3"/>
                  </a:moveTo>
                  <a:lnTo>
                    <a:pt x="558" y="3"/>
                  </a:lnTo>
                  <a:lnTo>
                    <a:pt x="558" y="2"/>
                  </a:lnTo>
                  <a:lnTo>
                    <a:pt x="558" y="2"/>
                  </a:lnTo>
                  <a:lnTo>
                    <a:pt x="558" y="2"/>
                  </a:lnTo>
                  <a:lnTo>
                    <a:pt x="559" y="0"/>
                  </a:lnTo>
                  <a:lnTo>
                    <a:pt x="559" y="0"/>
                  </a:lnTo>
                  <a:lnTo>
                    <a:pt x="559" y="0"/>
                  </a:lnTo>
                  <a:lnTo>
                    <a:pt x="560" y="0"/>
                  </a:lnTo>
                  <a:lnTo>
                    <a:pt x="560" y="0"/>
                  </a:lnTo>
                  <a:lnTo>
                    <a:pt x="560" y="0"/>
                  </a:lnTo>
                  <a:lnTo>
                    <a:pt x="562" y="0"/>
                  </a:lnTo>
                  <a:lnTo>
                    <a:pt x="562" y="0"/>
                  </a:lnTo>
                  <a:lnTo>
                    <a:pt x="563" y="2"/>
                  </a:lnTo>
                  <a:lnTo>
                    <a:pt x="563" y="2"/>
                  </a:lnTo>
                  <a:lnTo>
                    <a:pt x="563" y="2"/>
                  </a:lnTo>
                  <a:lnTo>
                    <a:pt x="563" y="2"/>
                  </a:lnTo>
                  <a:lnTo>
                    <a:pt x="563" y="3"/>
                  </a:lnTo>
                  <a:lnTo>
                    <a:pt x="563" y="3"/>
                  </a:lnTo>
                  <a:lnTo>
                    <a:pt x="563" y="5"/>
                  </a:lnTo>
                  <a:lnTo>
                    <a:pt x="563" y="5"/>
                  </a:lnTo>
                  <a:lnTo>
                    <a:pt x="7" y="2603"/>
                  </a:lnTo>
                  <a:lnTo>
                    <a:pt x="7" y="2603"/>
                  </a:lnTo>
                  <a:lnTo>
                    <a:pt x="6" y="2603"/>
                  </a:lnTo>
                  <a:lnTo>
                    <a:pt x="6" y="2604"/>
                  </a:lnTo>
                  <a:lnTo>
                    <a:pt x="6" y="2604"/>
                  </a:lnTo>
                  <a:lnTo>
                    <a:pt x="6" y="2604"/>
                  </a:lnTo>
                  <a:lnTo>
                    <a:pt x="6" y="2604"/>
                  </a:lnTo>
                  <a:lnTo>
                    <a:pt x="4" y="2606"/>
                  </a:lnTo>
                  <a:lnTo>
                    <a:pt x="4" y="2606"/>
                  </a:lnTo>
                  <a:lnTo>
                    <a:pt x="4" y="2606"/>
                  </a:lnTo>
                  <a:lnTo>
                    <a:pt x="3" y="2606"/>
                  </a:lnTo>
                  <a:lnTo>
                    <a:pt x="3" y="2604"/>
                  </a:lnTo>
                  <a:lnTo>
                    <a:pt x="3" y="2604"/>
                  </a:lnTo>
                  <a:lnTo>
                    <a:pt x="1" y="2604"/>
                  </a:lnTo>
                  <a:lnTo>
                    <a:pt x="1" y="2604"/>
                  </a:lnTo>
                  <a:lnTo>
                    <a:pt x="1" y="2604"/>
                  </a:lnTo>
                  <a:lnTo>
                    <a:pt x="0" y="2603"/>
                  </a:lnTo>
                  <a:lnTo>
                    <a:pt x="0" y="2603"/>
                  </a:lnTo>
                  <a:lnTo>
                    <a:pt x="0" y="2603"/>
                  </a:lnTo>
                  <a:lnTo>
                    <a:pt x="0" y="2601"/>
                  </a:lnTo>
                  <a:lnTo>
                    <a:pt x="0" y="2601"/>
                  </a:lnTo>
                  <a:lnTo>
                    <a:pt x="558" y="3"/>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44" name="Freeform 52">
              <a:extLst>
                <a:ext uri="{FF2B5EF4-FFF2-40B4-BE49-F238E27FC236}">
                  <a16:creationId xmlns:a16="http://schemas.microsoft.com/office/drawing/2014/main" id="{696DBE5A-7F7C-1C22-7A81-C6F29F3785ED}"/>
                </a:ext>
              </a:extLst>
            </p:cNvPr>
            <p:cNvSpPr>
              <a:spLocks/>
            </p:cNvSpPr>
            <p:nvPr/>
          </p:nvSpPr>
          <p:spPr bwMode="auto">
            <a:xfrm>
              <a:off x="6056313" y="1979613"/>
              <a:ext cx="411162" cy="90487"/>
            </a:xfrm>
            <a:custGeom>
              <a:avLst/>
              <a:gdLst/>
              <a:ahLst/>
              <a:cxnLst>
                <a:cxn ang="0">
                  <a:pos x="515" y="0"/>
                </a:cxn>
                <a:cxn ang="0">
                  <a:pos x="515" y="0"/>
                </a:cxn>
                <a:cxn ang="0">
                  <a:pos x="516" y="0"/>
                </a:cxn>
                <a:cxn ang="0">
                  <a:pos x="516" y="0"/>
                </a:cxn>
                <a:cxn ang="0">
                  <a:pos x="518" y="0"/>
                </a:cxn>
                <a:cxn ang="0">
                  <a:pos x="518" y="0"/>
                </a:cxn>
                <a:cxn ang="0">
                  <a:pos x="518" y="0"/>
                </a:cxn>
                <a:cxn ang="0">
                  <a:pos x="519" y="1"/>
                </a:cxn>
                <a:cxn ang="0">
                  <a:pos x="519" y="1"/>
                </a:cxn>
                <a:cxn ang="0">
                  <a:pos x="519" y="1"/>
                </a:cxn>
                <a:cxn ang="0">
                  <a:pos x="519" y="1"/>
                </a:cxn>
                <a:cxn ang="0">
                  <a:pos x="519" y="2"/>
                </a:cxn>
                <a:cxn ang="0">
                  <a:pos x="519" y="2"/>
                </a:cxn>
                <a:cxn ang="0">
                  <a:pos x="519" y="2"/>
                </a:cxn>
                <a:cxn ang="0">
                  <a:pos x="519" y="4"/>
                </a:cxn>
                <a:cxn ang="0">
                  <a:pos x="519" y="4"/>
                </a:cxn>
                <a:cxn ang="0">
                  <a:pos x="518" y="4"/>
                </a:cxn>
                <a:cxn ang="0">
                  <a:pos x="518" y="5"/>
                </a:cxn>
                <a:cxn ang="0">
                  <a:pos x="518" y="5"/>
                </a:cxn>
                <a:cxn ang="0">
                  <a:pos x="516" y="5"/>
                </a:cxn>
                <a:cxn ang="0">
                  <a:pos x="516" y="5"/>
                </a:cxn>
                <a:cxn ang="0">
                  <a:pos x="5" y="112"/>
                </a:cxn>
                <a:cxn ang="0">
                  <a:pos x="5" y="112"/>
                </a:cxn>
                <a:cxn ang="0">
                  <a:pos x="5" y="114"/>
                </a:cxn>
                <a:cxn ang="0">
                  <a:pos x="3" y="112"/>
                </a:cxn>
                <a:cxn ang="0">
                  <a:pos x="3" y="112"/>
                </a:cxn>
                <a:cxn ang="0">
                  <a:pos x="2" y="112"/>
                </a:cxn>
                <a:cxn ang="0">
                  <a:pos x="2" y="112"/>
                </a:cxn>
                <a:cxn ang="0">
                  <a:pos x="2" y="112"/>
                </a:cxn>
                <a:cxn ang="0">
                  <a:pos x="2" y="112"/>
                </a:cxn>
                <a:cxn ang="0">
                  <a:pos x="2" y="111"/>
                </a:cxn>
                <a:cxn ang="0">
                  <a:pos x="0" y="111"/>
                </a:cxn>
                <a:cxn ang="0">
                  <a:pos x="0" y="111"/>
                </a:cxn>
                <a:cxn ang="0">
                  <a:pos x="0" y="110"/>
                </a:cxn>
                <a:cxn ang="0">
                  <a:pos x="0" y="110"/>
                </a:cxn>
                <a:cxn ang="0">
                  <a:pos x="2" y="110"/>
                </a:cxn>
                <a:cxn ang="0">
                  <a:pos x="2" y="108"/>
                </a:cxn>
                <a:cxn ang="0">
                  <a:pos x="2" y="108"/>
                </a:cxn>
                <a:cxn ang="0">
                  <a:pos x="2" y="108"/>
                </a:cxn>
                <a:cxn ang="0">
                  <a:pos x="3" y="108"/>
                </a:cxn>
                <a:cxn ang="0">
                  <a:pos x="3" y="108"/>
                </a:cxn>
                <a:cxn ang="0">
                  <a:pos x="3" y="108"/>
                </a:cxn>
                <a:cxn ang="0">
                  <a:pos x="515" y="0"/>
                </a:cxn>
              </a:cxnLst>
              <a:rect l="0" t="0" r="r" b="b"/>
              <a:pathLst>
                <a:path w="519" h="114">
                  <a:moveTo>
                    <a:pt x="515" y="0"/>
                  </a:moveTo>
                  <a:lnTo>
                    <a:pt x="515" y="0"/>
                  </a:lnTo>
                  <a:lnTo>
                    <a:pt x="516" y="0"/>
                  </a:lnTo>
                  <a:lnTo>
                    <a:pt x="516" y="0"/>
                  </a:lnTo>
                  <a:lnTo>
                    <a:pt x="518" y="0"/>
                  </a:lnTo>
                  <a:lnTo>
                    <a:pt x="518" y="0"/>
                  </a:lnTo>
                  <a:lnTo>
                    <a:pt x="518" y="0"/>
                  </a:lnTo>
                  <a:lnTo>
                    <a:pt x="519" y="1"/>
                  </a:lnTo>
                  <a:lnTo>
                    <a:pt x="519" y="1"/>
                  </a:lnTo>
                  <a:lnTo>
                    <a:pt x="519" y="1"/>
                  </a:lnTo>
                  <a:lnTo>
                    <a:pt x="519" y="1"/>
                  </a:lnTo>
                  <a:lnTo>
                    <a:pt x="519" y="2"/>
                  </a:lnTo>
                  <a:lnTo>
                    <a:pt x="519" y="2"/>
                  </a:lnTo>
                  <a:lnTo>
                    <a:pt x="519" y="2"/>
                  </a:lnTo>
                  <a:lnTo>
                    <a:pt x="519" y="4"/>
                  </a:lnTo>
                  <a:lnTo>
                    <a:pt x="519" y="4"/>
                  </a:lnTo>
                  <a:lnTo>
                    <a:pt x="518" y="4"/>
                  </a:lnTo>
                  <a:lnTo>
                    <a:pt x="518" y="5"/>
                  </a:lnTo>
                  <a:lnTo>
                    <a:pt x="518" y="5"/>
                  </a:lnTo>
                  <a:lnTo>
                    <a:pt x="516" y="5"/>
                  </a:lnTo>
                  <a:lnTo>
                    <a:pt x="516" y="5"/>
                  </a:lnTo>
                  <a:lnTo>
                    <a:pt x="5" y="112"/>
                  </a:lnTo>
                  <a:lnTo>
                    <a:pt x="5" y="112"/>
                  </a:lnTo>
                  <a:lnTo>
                    <a:pt x="5" y="114"/>
                  </a:lnTo>
                  <a:lnTo>
                    <a:pt x="3" y="112"/>
                  </a:lnTo>
                  <a:lnTo>
                    <a:pt x="3" y="112"/>
                  </a:lnTo>
                  <a:lnTo>
                    <a:pt x="2" y="112"/>
                  </a:lnTo>
                  <a:lnTo>
                    <a:pt x="2" y="112"/>
                  </a:lnTo>
                  <a:lnTo>
                    <a:pt x="2" y="112"/>
                  </a:lnTo>
                  <a:lnTo>
                    <a:pt x="2" y="112"/>
                  </a:lnTo>
                  <a:lnTo>
                    <a:pt x="2" y="111"/>
                  </a:lnTo>
                  <a:lnTo>
                    <a:pt x="0" y="111"/>
                  </a:lnTo>
                  <a:lnTo>
                    <a:pt x="0" y="111"/>
                  </a:lnTo>
                  <a:lnTo>
                    <a:pt x="0" y="110"/>
                  </a:lnTo>
                  <a:lnTo>
                    <a:pt x="0" y="110"/>
                  </a:lnTo>
                  <a:lnTo>
                    <a:pt x="2" y="110"/>
                  </a:lnTo>
                  <a:lnTo>
                    <a:pt x="2" y="108"/>
                  </a:lnTo>
                  <a:lnTo>
                    <a:pt x="2" y="108"/>
                  </a:lnTo>
                  <a:lnTo>
                    <a:pt x="2" y="108"/>
                  </a:lnTo>
                  <a:lnTo>
                    <a:pt x="3" y="108"/>
                  </a:lnTo>
                  <a:lnTo>
                    <a:pt x="3" y="108"/>
                  </a:lnTo>
                  <a:lnTo>
                    <a:pt x="3" y="108"/>
                  </a:lnTo>
                  <a:lnTo>
                    <a:pt x="515" y="0"/>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45" name="Freeform 53">
              <a:extLst>
                <a:ext uri="{FF2B5EF4-FFF2-40B4-BE49-F238E27FC236}">
                  <a16:creationId xmlns:a16="http://schemas.microsoft.com/office/drawing/2014/main" id="{4C86C335-EE5D-B59B-52F8-F0C72F484224}"/>
                </a:ext>
              </a:extLst>
            </p:cNvPr>
            <p:cNvSpPr>
              <a:spLocks/>
            </p:cNvSpPr>
            <p:nvPr/>
          </p:nvSpPr>
          <p:spPr bwMode="auto">
            <a:xfrm>
              <a:off x="6056313" y="1979613"/>
              <a:ext cx="411162" cy="90487"/>
            </a:xfrm>
            <a:custGeom>
              <a:avLst/>
              <a:gdLst/>
              <a:ahLst/>
              <a:cxnLst>
                <a:cxn ang="0">
                  <a:pos x="515" y="0"/>
                </a:cxn>
                <a:cxn ang="0">
                  <a:pos x="515" y="0"/>
                </a:cxn>
                <a:cxn ang="0">
                  <a:pos x="516" y="0"/>
                </a:cxn>
                <a:cxn ang="0">
                  <a:pos x="516" y="0"/>
                </a:cxn>
                <a:cxn ang="0">
                  <a:pos x="518" y="0"/>
                </a:cxn>
                <a:cxn ang="0">
                  <a:pos x="518" y="0"/>
                </a:cxn>
                <a:cxn ang="0">
                  <a:pos x="518" y="0"/>
                </a:cxn>
                <a:cxn ang="0">
                  <a:pos x="519" y="1"/>
                </a:cxn>
                <a:cxn ang="0">
                  <a:pos x="519" y="1"/>
                </a:cxn>
                <a:cxn ang="0">
                  <a:pos x="519" y="1"/>
                </a:cxn>
                <a:cxn ang="0">
                  <a:pos x="519" y="1"/>
                </a:cxn>
                <a:cxn ang="0">
                  <a:pos x="519" y="2"/>
                </a:cxn>
                <a:cxn ang="0">
                  <a:pos x="519" y="2"/>
                </a:cxn>
                <a:cxn ang="0">
                  <a:pos x="519" y="2"/>
                </a:cxn>
                <a:cxn ang="0">
                  <a:pos x="519" y="4"/>
                </a:cxn>
                <a:cxn ang="0">
                  <a:pos x="519" y="4"/>
                </a:cxn>
                <a:cxn ang="0">
                  <a:pos x="518" y="4"/>
                </a:cxn>
                <a:cxn ang="0">
                  <a:pos x="518" y="5"/>
                </a:cxn>
                <a:cxn ang="0">
                  <a:pos x="518" y="5"/>
                </a:cxn>
                <a:cxn ang="0">
                  <a:pos x="516" y="5"/>
                </a:cxn>
                <a:cxn ang="0">
                  <a:pos x="516" y="5"/>
                </a:cxn>
                <a:cxn ang="0">
                  <a:pos x="5" y="112"/>
                </a:cxn>
                <a:cxn ang="0">
                  <a:pos x="5" y="112"/>
                </a:cxn>
                <a:cxn ang="0">
                  <a:pos x="5" y="114"/>
                </a:cxn>
                <a:cxn ang="0">
                  <a:pos x="3" y="112"/>
                </a:cxn>
                <a:cxn ang="0">
                  <a:pos x="3" y="112"/>
                </a:cxn>
                <a:cxn ang="0">
                  <a:pos x="2" y="112"/>
                </a:cxn>
                <a:cxn ang="0">
                  <a:pos x="2" y="112"/>
                </a:cxn>
                <a:cxn ang="0">
                  <a:pos x="2" y="112"/>
                </a:cxn>
                <a:cxn ang="0">
                  <a:pos x="2" y="112"/>
                </a:cxn>
                <a:cxn ang="0">
                  <a:pos x="2" y="111"/>
                </a:cxn>
                <a:cxn ang="0">
                  <a:pos x="0" y="111"/>
                </a:cxn>
                <a:cxn ang="0">
                  <a:pos x="0" y="111"/>
                </a:cxn>
                <a:cxn ang="0">
                  <a:pos x="0" y="110"/>
                </a:cxn>
                <a:cxn ang="0">
                  <a:pos x="0" y="110"/>
                </a:cxn>
                <a:cxn ang="0">
                  <a:pos x="2" y="110"/>
                </a:cxn>
                <a:cxn ang="0">
                  <a:pos x="2" y="108"/>
                </a:cxn>
                <a:cxn ang="0">
                  <a:pos x="2" y="108"/>
                </a:cxn>
                <a:cxn ang="0">
                  <a:pos x="2" y="108"/>
                </a:cxn>
                <a:cxn ang="0">
                  <a:pos x="3" y="108"/>
                </a:cxn>
                <a:cxn ang="0">
                  <a:pos x="3" y="108"/>
                </a:cxn>
                <a:cxn ang="0">
                  <a:pos x="3" y="108"/>
                </a:cxn>
                <a:cxn ang="0">
                  <a:pos x="515" y="0"/>
                </a:cxn>
              </a:cxnLst>
              <a:rect l="0" t="0" r="r" b="b"/>
              <a:pathLst>
                <a:path w="519" h="114">
                  <a:moveTo>
                    <a:pt x="515" y="0"/>
                  </a:moveTo>
                  <a:lnTo>
                    <a:pt x="515" y="0"/>
                  </a:lnTo>
                  <a:lnTo>
                    <a:pt x="516" y="0"/>
                  </a:lnTo>
                  <a:lnTo>
                    <a:pt x="516" y="0"/>
                  </a:lnTo>
                  <a:lnTo>
                    <a:pt x="518" y="0"/>
                  </a:lnTo>
                  <a:lnTo>
                    <a:pt x="518" y="0"/>
                  </a:lnTo>
                  <a:lnTo>
                    <a:pt x="518" y="0"/>
                  </a:lnTo>
                  <a:lnTo>
                    <a:pt x="519" y="1"/>
                  </a:lnTo>
                  <a:lnTo>
                    <a:pt x="519" y="1"/>
                  </a:lnTo>
                  <a:lnTo>
                    <a:pt x="519" y="1"/>
                  </a:lnTo>
                  <a:lnTo>
                    <a:pt x="519" y="1"/>
                  </a:lnTo>
                  <a:lnTo>
                    <a:pt x="519" y="2"/>
                  </a:lnTo>
                  <a:lnTo>
                    <a:pt x="519" y="2"/>
                  </a:lnTo>
                  <a:lnTo>
                    <a:pt x="519" y="2"/>
                  </a:lnTo>
                  <a:lnTo>
                    <a:pt x="519" y="4"/>
                  </a:lnTo>
                  <a:lnTo>
                    <a:pt x="519" y="4"/>
                  </a:lnTo>
                  <a:lnTo>
                    <a:pt x="518" y="4"/>
                  </a:lnTo>
                  <a:lnTo>
                    <a:pt x="518" y="5"/>
                  </a:lnTo>
                  <a:lnTo>
                    <a:pt x="518" y="5"/>
                  </a:lnTo>
                  <a:lnTo>
                    <a:pt x="516" y="5"/>
                  </a:lnTo>
                  <a:lnTo>
                    <a:pt x="516" y="5"/>
                  </a:lnTo>
                  <a:lnTo>
                    <a:pt x="5" y="112"/>
                  </a:lnTo>
                  <a:lnTo>
                    <a:pt x="5" y="112"/>
                  </a:lnTo>
                  <a:lnTo>
                    <a:pt x="5" y="114"/>
                  </a:lnTo>
                  <a:lnTo>
                    <a:pt x="3" y="112"/>
                  </a:lnTo>
                  <a:lnTo>
                    <a:pt x="3" y="112"/>
                  </a:lnTo>
                  <a:lnTo>
                    <a:pt x="2" y="112"/>
                  </a:lnTo>
                  <a:lnTo>
                    <a:pt x="2" y="112"/>
                  </a:lnTo>
                  <a:lnTo>
                    <a:pt x="2" y="112"/>
                  </a:lnTo>
                  <a:lnTo>
                    <a:pt x="2" y="112"/>
                  </a:lnTo>
                  <a:lnTo>
                    <a:pt x="2" y="111"/>
                  </a:lnTo>
                  <a:lnTo>
                    <a:pt x="0" y="111"/>
                  </a:lnTo>
                  <a:lnTo>
                    <a:pt x="0" y="111"/>
                  </a:lnTo>
                  <a:lnTo>
                    <a:pt x="0" y="110"/>
                  </a:lnTo>
                  <a:lnTo>
                    <a:pt x="0" y="110"/>
                  </a:lnTo>
                  <a:lnTo>
                    <a:pt x="2" y="110"/>
                  </a:lnTo>
                  <a:lnTo>
                    <a:pt x="2" y="108"/>
                  </a:lnTo>
                  <a:lnTo>
                    <a:pt x="2" y="108"/>
                  </a:lnTo>
                  <a:lnTo>
                    <a:pt x="2" y="108"/>
                  </a:lnTo>
                  <a:lnTo>
                    <a:pt x="3" y="108"/>
                  </a:lnTo>
                  <a:lnTo>
                    <a:pt x="3" y="108"/>
                  </a:lnTo>
                  <a:lnTo>
                    <a:pt x="3" y="108"/>
                  </a:lnTo>
                  <a:lnTo>
                    <a:pt x="515" y="0"/>
                  </a:lnTo>
                </a:path>
              </a:pathLst>
            </a:custGeom>
            <a:noFill/>
            <a:ln w="0">
              <a:solidFill>
                <a:srgbClr val="FF3300"/>
              </a:solidFill>
              <a:prstDash val="solid"/>
              <a:round/>
              <a:headEnd/>
              <a:tailEnd/>
            </a:ln>
          </p:spPr>
          <p:txBody>
            <a:bodyPr/>
            <a:lstStyle/>
            <a:p>
              <a:endParaRPr lang="en-US" dirty="0">
                <a:latin typeface="Verdana" pitchFamily="34" charset="0"/>
                <a:cs typeface="Verdana" pitchFamily="34" charset="0"/>
              </a:endParaRPr>
            </a:p>
          </p:txBody>
        </p:sp>
        <p:sp>
          <p:nvSpPr>
            <p:cNvPr id="46" name="Freeform 54">
              <a:extLst>
                <a:ext uri="{FF2B5EF4-FFF2-40B4-BE49-F238E27FC236}">
                  <a16:creationId xmlns:a16="http://schemas.microsoft.com/office/drawing/2014/main" id="{4B0B9400-0696-B9B3-34D2-6650050DF439}"/>
                </a:ext>
              </a:extLst>
            </p:cNvPr>
            <p:cNvSpPr>
              <a:spLocks/>
            </p:cNvSpPr>
            <p:nvPr/>
          </p:nvSpPr>
          <p:spPr bwMode="auto">
            <a:xfrm>
              <a:off x="5653088" y="2065338"/>
              <a:ext cx="407987" cy="104775"/>
            </a:xfrm>
            <a:custGeom>
              <a:avLst/>
              <a:gdLst/>
              <a:ahLst/>
              <a:cxnLst>
                <a:cxn ang="0">
                  <a:pos x="510" y="0"/>
                </a:cxn>
                <a:cxn ang="0">
                  <a:pos x="510" y="0"/>
                </a:cxn>
                <a:cxn ang="0">
                  <a:pos x="512" y="0"/>
                </a:cxn>
                <a:cxn ang="0">
                  <a:pos x="512" y="0"/>
                </a:cxn>
                <a:cxn ang="0">
                  <a:pos x="512" y="0"/>
                </a:cxn>
                <a:cxn ang="0">
                  <a:pos x="513" y="0"/>
                </a:cxn>
                <a:cxn ang="0">
                  <a:pos x="513" y="0"/>
                </a:cxn>
                <a:cxn ang="0">
                  <a:pos x="513" y="0"/>
                </a:cxn>
                <a:cxn ang="0">
                  <a:pos x="513" y="0"/>
                </a:cxn>
                <a:cxn ang="0">
                  <a:pos x="514" y="2"/>
                </a:cxn>
                <a:cxn ang="0">
                  <a:pos x="514" y="2"/>
                </a:cxn>
                <a:cxn ang="0">
                  <a:pos x="514" y="2"/>
                </a:cxn>
                <a:cxn ang="0">
                  <a:pos x="514" y="3"/>
                </a:cxn>
                <a:cxn ang="0">
                  <a:pos x="514" y="3"/>
                </a:cxn>
                <a:cxn ang="0">
                  <a:pos x="514" y="3"/>
                </a:cxn>
                <a:cxn ang="0">
                  <a:pos x="513" y="4"/>
                </a:cxn>
                <a:cxn ang="0">
                  <a:pos x="513" y="4"/>
                </a:cxn>
                <a:cxn ang="0">
                  <a:pos x="513" y="4"/>
                </a:cxn>
                <a:cxn ang="0">
                  <a:pos x="513" y="4"/>
                </a:cxn>
                <a:cxn ang="0">
                  <a:pos x="512" y="4"/>
                </a:cxn>
                <a:cxn ang="0">
                  <a:pos x="512" y="4"/>
                </a:cxn>
                <a:cxn ang="0">
                  <a:pos x="4" y="132"/>
                </a:cxn>
                <a:cxn ang="0">
                  <a:pos x="4" y="132"/>
                </a:cxn>
                <a:cxn ang="0">
                  <a:pos x="2" y="132"/>
                </a:cxn>
                <a:cxn ang="0">
                  <a:pos x="2" y="132"/>
                </a:cxn>
                <a:cxn ang="0">
                  <a:pos x="2" y="132"/>
                </a:cxn>
                <a:cxn ang="0">
                  <a:pos x="1" y="132"/>
                </a:cxn>
                <a:cxn ang="0">
                  <a:pos x="1" y="132"/>
                </a:cxn>
                <a:cxn ang="0">
                  <a:pos x="1" y="132"/>
                </a:cxn>
                <a:cxn ang="0">
                  <a:pos x="1" y="132"/>
                </a:cxn>
                <a:cxn ang="0">
                  <a:pos x="1" y="131"/>
                </a:cxn>
                <a:cxn ang="0">
                  <a:pos x="0" y="131"/>
                </a:cxn>
                <a:cxn ang="0">
                  <a:pos x="0" y="129"/>
                </a:cxn>
                <a:cxn ang="0">
                  <a:pos x="0" y="129"/>
                </a:cxn>
                <a:cxn ang="0">
                  <a:pos x="0" y="129"/>
                </a:cxn>
                <a:cxn ang="0">
                  <a:pos x="1" y="128"/>
                </a:cxn>
                <a:cxn ang="0">
                  <a:pos x="1" y="128"/>
                </a:cxn>
                <a:cxn ang="0">
                  <a:pos x="1" y="128"/>
                </a:cxn>
                <a:cxn ang="0">
                  <a:pos x="1" y="127"/>
                </a:cxn>
                <a:cxn ang="0">
                  <a:pos x="2" y="127"/>
                </a:cxn>
                <a:cxn ang="0">
                  <a:pos x="2" y="127"/>
                </a:cxn>
                <a:cxn ang="0">
                  <a:pos x="2" y="127"/>
                </a:cxn>
                <a:cxn ang="0">
                  <a:pos x="510" y="0"/>
                </a:cxn>
              </a:cxnLst>
              <a:rect l="0" t="0" r="r" b="b"/>
              <a:pathLst>
                <a:path w="514" h="132">
                  <a:moveTo>
                    <a:pt x="510" y="0"/>
                  </a:moveTo>
                  <a:lnTo>
                    <a:pt x="510" y="0"/>
                  </a:lnTo>
                  <a:lnTo>
                    <a:pt x="512" y="0"/>
                  </a:lnTo>
                  <a:lnTo>
                    <a:pt x="512" y="0"/>
                  </a:lnTo>
                  <a:lnTo>
                    <a:pt x="512" y="0"/>
                  </a:lnTo>
                  <a:lnTo>
                    <a:pt x="513" y="0"/>
                  </a:lnTo>
                  <a:lnTo>
                    <a:pt x="513" y="0"/>
                  </a:lnTo>
                  <a:lnTo>
                    <a:pt x="513" y="0"/>
                  </a:lnTo>
                  <a:lnTo>
                    <a:pt x="513" y="0"/>
                  </a:lnTo>
                  <a:lnTo>
                    <a:pt x="514" y="2"/>
                  </a:lnTo>
                  <a:lnTo>
                    <a:pt x="514" y="2"/>
                  </a:lnTo>
                  <a:lnTo>
                    <a:pt x="514" y="2"/>
                  </a:lnTo>
                  <a:lnTo>
                    <a:pt x="514" y="3"/>
                  </a:lnTo>
                  <a:lnTo>
                    <a:pt x="514" y="3"/>
                  </a:lnTo>
                  <a:lnTo>
                    <a:pt x="514" y="3"/>
                  </a:lnTo>
                  <a:lnTo>
                    <a:pt x="513" y="4"/>
                  </a:lnTo>
                  <a:lnTo>
                    <a:pt x="513" y="4"/>
                  </a:lnTo>
                  <a:lnTo>
                    <a:pt x="513" y="4"/>
                  </a:lnTo>
                  <a:lnTo>
                    <a:pt x="513" y="4"/>
                  </a:lnTo>
                  <a:lnTo>
                    <a:pt x="512" y="4"/>
                  </a:lnTo>
                  <a:lnTo>
                    <a:pt x="512" y="4"/>
                  </a:lnTo>
                  <a:lnTo>
                    <a:pt x="4" y="132"/>
                  </a:lnTo>
                  <a:lnTo>
                    <a:pt x="4" y="132"/>
                  </a:lnTo>
                  <a:lnTo>
                    <a:pt x="2" y="132"/>
                  </a:lnTo>
                  <a:lnTo>
                    <a:pt x="2" y="132"/>
                  </a:lnTo>
                  <a:lnTo>
                    <a:pt x="2" y="132"/>
                  </a:lnTo>
                  <a:lnTo>
                    <a:pt x="1" y="132"/>
                  </a:lnTo>
                  <a:lnTo>
                    <a:pt x="1" y="132"/>
                  </a:lnTo>
                  <a:lnTo>
                    <a:pt x="1" y="132"/>
                  </a:lnTo>
                  <a:lnTo>
                    <a:pt x="1" y="132"/>
                  </a:lnTo>
                  <a:lnTo>
                    <a:pt x="1" y="131"/>
                  </a:lnTo>
                  <a:lnTo>
                    <a:pt x="0" y="131"/>
                  </a:lnTo>
                  <a:lnTo>
                    <a:pt x="0" y="129"/>
                  </a:lnTo>
                  <a:lnTo>
                    <a:pt x="0" y="129"/>
                  </a:lnTo>
                  <a:lnTo>
                    <a:pt x="0" y="129"/>
                  </a:lnTo>
                  <a:lnTo>
                    <a:pt x="1" y="128"/>
                  </a:lnTo>
                  <a:lnTo>
                    <a:pt x="1" y="128"/>
                  </a:lnTo>
                  <a:lnTo>
                    <a:pt x="1" y="128"/>
                  </a:lnTo>
                  <a:lnTo>
                    <a:pt x="1" y="127"/>
                  </a:lnTo>
                  <a:lnTo>
                    <a:pt x="2" y="127"/>
                  </a:lnTo>
                  <a:lnTo>
                    <a:pt x="2" y="127"/>
                  </a:lnTo>
                  <a:lnTo>
                    <a:pt x="2" y="127"/>
                  </a:lnTo>
                  <a:lnTo>
                    <a:pt x="510" y="0"/>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47" name="Freeform 55">
              <a:extLst>
                <a:ext uri="{FF2B5EF4-FFF2-40B4-BE49-F238E27FC236}">
                  <a16:creationId xmlns:a16="http://schemas.microsoft.com/office/drawing/2014/main" id="{4D0D1B5D-70E9-1575-7615-F02E62C86743}"/>
                </a:ext>
              </a:extLst>
            </p:cNvPr>
            <p:cNvSpPr>
              <a:spLocks/>
            </p:cNvSpPr>
            <p:nvPr/>
          </p:nvSpPr>
          <p:spPr bwMode="auto">
            <a:xfrm>
              <a:off x="5653088" y="2065338"/>
              <a:ext cx="407987" cy="104775"/>
            </a:xfrm>
            <a:custGeom>
              <a:avLst/>
              <a:gdLst/>
              <a:ahLst/>
              <a:cxnLst>
                <a:cxn ang="0">
                  <a:pos x="510" y="0"/>
                </a:cxn>
                <a:cxn ang="0">
                  <a:pos x="510" y="0"/>
                </a:cxn>
                <a:cxn ang="0">
                  <a:pos x="512" y="0"/>
                </a:cxn>
                <a:cxn ang="0">
                  <a:pos x="512" y="0"/>
                </a:cxn>
                <a:cxn ang="0">
                  <a:pos x="512" y="0"/>
                </a:cxn>
                <a:cxn ang="0">
                  <a:pos x="513" y="0"/>
                </a:cxn>
                <a:cxn ang="0">
                  <a:pos x="513" y="0"/>
                </a:cxn>
                <a:cxn ang="0">
                  <a:pos x="513" y="0"/>
                </a:cxn>
                <a:cxn ang="0">
                  <a:pos x="513" y="0"/>
                </a:cxn>
                <a:cxn ang="0">
                  <a:pos x="514" y="2"/>
                </a:cxn>
                <a:cxn ang="0">
                  <a:pos x="514" y="2"/>
                </a:cxn>
                <a:cxn ang="0">
                  <a:pos x="514" y="2"/>
                </a:cxn>
                <a:cxn ang="0">
                  <a:pos x="514" y="3"/>
                </a:cxn>
                <a:cxn ang="0">
                  <a:pos x="514" y="3"/>
                </a:cxn>
                <a:cxn ang="0">
                  <a:pos x="514" y="3"/>
                </a:cxn>
                <a:cxn ang="0">
                  <a:pos x="513" y="4"/>
                </a:cxn>
                <a:cxn ang="0">
                  <a:pos x="513" y="4"/>
                </a:cxn>
                <a:cxn ang="0">
                  <a:pos x="513" y="4"/>
                </a:cxn>
                <a:cxn ang="0">
                  <a:pos x="513" y="4"/>
                </a:cxn>
                <a:cxn ang="0">
                  <a:pos x="512" y="4"/>
                </a:cxn>
                <a:cxn ang="0">
                  <a:pos x="512" y="4"/>
                </a:cxn>
                <a:cxn ang="0">
                  <a:pos x="4" y="132"/>
                </a:cxn>
                <a:cxn ang="0">
                  <a:pos x="4" y="132"/>
                </a:cxn>
                <a:cxn ang="0">
                  <a:pos x="2" y="132"/>
                </a:cxn>
                <a:cxn ang="0">
                  <a:pos x="2" y="132"/>
                </a:cxn>
                <a:cxn ang="0">
                  <a:pos x="2" y="132"/>
                </a:cxn>
                <a:cxn ang="0">
                  <a:pos x="1" y="132"/>
                </a:cxn>
                <a:cxn ang="0">
                  <a:pos x="1" y="132"/>
                </a:cxn>
                <a:cxn ang="0">
                  <a:pos x="1" y="132"/>
                </a:cxn>
                <a:cxn ang="0">
                  <a:pos x="1" y="132"/>
                </a:cxn>
                <a:cxn ang="0">
                  <a:pos x="1" y="131"/>
                </a:cxn>
                <a:cxn ang="0">
                  <a:pos x="0" y="131"/>
                </a:cxn>
                <a:cxn ang="0">
                  <a:pos x="0" y="129"/>
                </a:cxn>
                <a:cxn ang="0">
                  <a:pos x="0" y="129"/>
                </a:cxn>
                <a:cxn ang="0">
                  <a:pos x="0" y="129"/>
                </a:cxn>
                <a:cxn ang="0">
                  <a:pos x="1" y="128"/>
                </a:cxn>
                <a:cxn ang="0">
                  <a:pos x="1" y="128"/>
                </a:cxn>
                <a:cxn ang="0">
                  <a:pos x="1" y="128"/>
                </a:cxn>
                <a:cxn ang="0">
                  <a:pos x="1" y="127"/>
                </a:cxn>
                <a:cxn ang="0">
                  <a:pos x="2" y="127"/>
                </a:cxn>
                <a:cxn ang="0">
                  <a:pos x="2" y="127"/>
                </a:cxn>
                <a:cxn ang="0">
                  <a:pos x="2" y="127"/>
                </a:cxn>
                <a:cxn ang="0">
                  <a:pos x="510" y="0"/>
                </a:cxn>
              </a:cxnLst>
              <a:rect l="0" t="0" r="r" b="b"/>
              <a:pathLst>
                <a:path w="514" h="132">
                  <a:moveTo>
                    <a:pt x="510" y="0"/>
                  </a:moveTo>
                  <a:lnTo>
                    <a:pt x="510" y="0"/>
                  </a:lnTo>
                  <a:lnTo>
                    <a:pt x="512" y="0"/>
                  </a:lnTo>
                  <a:lnTo>
                    <a:pt x="512" y="0"/>
                  </a:lnTo>
                  <a:lnTo>
                    <a:pt x="512" y="0"/>
                  </a:lnTo>
                  <a:lnTo>
                    <a:pt x="513" y="0"/>
                  </a:lnTo>
                  <a:lnTo>
                    <a:pt x="513" y="0"/>
                  </a:lnTo>
                  <a:lnTo>
                    <a:pt x="513" y="0"/>
                  </a:lnTo>
                  <a:lnTo>
                    <a:pt x="513" y="0"/>
                  </a:lnTo>
                  <a:lnTo>
                    <a:pt x="514" y="2"/>
                  </a:lnTo>
                  <a:lnTo>
                    <a:pt x="514" y="2"/>
                  </a:lnTo>
                  <a:lnTo>
                    <a:pt x="514" y="2"/>
                  </a:lnTo>
                  <a:lnTo>
                    <a:pt x="514" y="3"/>
                  </a:lnTo>
                  <a:lnTo>
                    <a:pt x="514" y="3"/>
                  </a:lnTo>
                  <a:lnTo>
                    <a:pt x="514" y="3"/>
                  </a:lnTo>
                  <a:lnTo>
                    <a:pt x="513" y="4"/>
                  </a:lnTo>
                  <a:lnTo>
                    <a:pt x="513" y="4"/>
                  </a:lnTo>
                  <a:lnTo>
                    <a:pt x="513" y="4"/>
                  </a:lnTo>
                  <a:lnTo>
                    <a:pt x="513" y="4"/>
                  </a:lnTo>
                  <a:lnTo>
                    <a:pt x="512" y="4"/>
                  </a:lnTo>
                  <a:lnTo>
                    <a:pt x="512" y="4"/>
                  </a:lnTo>
                  <a:lnTo>
                    <a:pt x="4" y="132"/>
                  </a:lnTo>
                  <a:lnTo>
                    <a:pt x="4" y="132"/>
                  </a:lnTo>
                  <a:lnTo>
                    <a:pt x="2" y="132"/>
                  </a:lnTo>
                  <a:lnTo>
                    <a:pt x="2" y="132"/>
                  </a:lnTo>
                  <a:lnTo>
                    <a:pt x="2" y="132"/>
                  </a:lnTo>
                  <a:lnTo>
                    <a:pt x="1" y="132"/>
                  </a:lnTo>
                  <a:lnTo>
                    <a:pt x="1" y="132"/>
                  </a:lnTo>
                  <a:lnTo>
                    <a:pt x="1" y="132"/>
                  </a:lnTo>
                  <a:lnTo>
                    <a:pt x="1" y="132"/>
                  </a:lnTo>
                  <a:lnTo>
                    <a:pt x="1" y="131"/>
                  </a:lnTo>
                  <a:lnTo>
                    <a:pt x="0" y="131"/>
                  </a:lnTo>
                  <a:lnTo>
                    <a:pt x="0" y="129"/>
                  </a:lnTo>
                  <a:lnTo>
                    <a:pt x="0" y="129"/>
                  </a:lnTo>
                  <a:lnTo>
                    <a:pt x="0" y="129"/>
                  </a:lnTo>
                  <a:lnTo>
                    <a:pt x="1" y="128"/>
                  </a:lnTo>
                  <a:lnTo>
                    <a:pt x="1" y="128"/>
                  </a:lnTo>
                  <a:lnTo>
                    <a:pt x="1" y="128"/>
                  </a:lnTo>
                  <a:lnTo>
                    <a:pt x="1" y="127"/>
                  </a:lnTo>
                  <a:lnTo>
                    <a:pt x="2" y="127"/>
                  </a:lnTo>
                  <a:lnTo>
                    <a:pt x="2" y="127"/>
                  </a:lnTo>
                  <a:lnTo>
                    <a:pt x="2" y="127"/>
                  </a:lnTo>
                  <a:lnTo>
                    <a:pt x="510" y="0"/>
                  </a:lnTo>
                </a:path>
              </a:pathLst>
            </a:custGeom>
            <a:noFill/>
            <a:ln w="0">
              <a:solidFill>
                <a:srgbClr val="FF3300"/>
              </a:solidFill>
              <a:prstDash val="solid"/>
              <a:round/>
              <a:headEnd/>
              <a:tailEnd/>
            </a:ln>
          </p:spPr>
          <p:txBody>
            <a:bodyPr/>
            <a:lstStyle/>
            <a:p>
              <a:endParaRPr lang="en-US" dirty="0">
                <a:latin typeface="Verdana" pitchFamily="34" charset="0"/>
                <a:cs typeface="Verdana" pitchFamily="34" charset="0"/>
              </a:endParaRPr>
            </a:p>
          </p:txBody>
        </p:sp>
        <p:sp>
          <p:nvSpPr>
            <p:cNvPr id="48" name="Freeform 56">
              <a:extLst>
                <a:ext uri="{FF2B5EF4-FFF2-40B4-BE49-F238E27FC236}">
                  <a16:creationId xmlns:a16="http://schemas.microsoft.com/office/drawing/2014/main" id="{9DBA9732-6B00-BE39-BFFD-023A7E261857}"/>
                </a:ext>
              </a:extLst>
            </p:cNvPr>
            <p:cNvSpPr>
              <a:spLocks/>
            </p:cNvSpPr>
            <p:nvPr/>
          </p:nvSpPr>
          <p:spPr bwMode="auto">
            <a:xfrm>
              <a:off x="5254625" y="2165350"/>
              <a:ext cx="403225" cy="120650"/>
            </a:xfrm>
            <a:custGeom>
              <a:avLst/>
              <a:gdLst/>
              <a:ahLst/>
              <a:cxnLst>
                <a:cxn ang="0">
                  <a:pos x="504" y="0"/>
                </a:cxn>
                <a:cxn ang="0">
                  <a:pos x="504" y="0"/>
                </a:cxn>
                <a:cxn ang="0">
                  <a:pos x="504" y="0"/>
                </a:cxn>
                <a:cxn ang="0">
                  <a:pos x="504" y="0"/>
                </a:cxn>
                <a:cxn ang="0">
                  <a:pos x="506" y="0"/>
                </a:cxn>
                <a:cxn ang="0">
                  <a:pos x="506" y="0"/>
                </a:cxn>
                <a:cxn ang="0">
                  <a:pos x="507" y="0"/>
                </a:cxn>
                <a:cxn ang="0">
                  <a:pos x="507" y="1"/>
                </a:cxn>
                <a:cxn ang="0">
                  <a:pos x="507" y="1"/>
                </a:cxn>
                <a:cxn ang="0">
                  <a:pos x="507" y="1"/>
                </a:cxn>
                <a:cxn ang="0">
                  <a:pos x="509" y="1"/>
                </a:cxn>
                <a:cxn ang="0">
                  <a:pos x="509" y="2"/>
                </a:cxn>
                <a:cxn ang="0">
                  <a:pos x="509" y="2"/>
                </a:cxn>
                <a:cxn ang="0">
                  <a:pos x="509" y="4"/>
                </a:cxn>
                <a:cxn ang="0">
                  <a:pos x="509" y="4"/>
                </a:cxn>
                <a:cxn ang="0">
                  <a:pos x="507" y="5"/>
                </a:cxn>
                <a:cxn ang="0">
                  <a:pos x="507" y="5"/>
                </a:cxn>
                <a:cxn ang="0">
                  <a:pos x="507" y="5"/>
                </a:cxn>
                <a:cxn ang="0">
                  <a:pos x="507" y="5"/>
                </a:cxn>
                <a:cxn ang="0">
                  <a:pos x="506" y="5"/>
                </a:cxn>
                <a:cxn ang="0">
                  <a:pos x="506" y="5"/>
                </a:cxn>
                <a:cxn ang="0">
                  <a:pos x="4" y="151"/>
                </a:cxn>
                <a:cxn ang="0">
                  <a:pos x="4" y="151"/>
                </a:cxn>
                <a:cxn ang="0">
                  <a:pos x="2" y="151"/>
                </a:cxn>
                <a:cxn ang="0">
                  <a:pos x="2" y="151"/>
                </a:cxn>
                <a:cxn ang="0">
                  <a:pos x="2" y="151"/>
                </a:cxn>
                <a:cxn ang="0">
                  <a:pos x="1" y="151"/>
                </a:cxn>
                <a:cxn ang="0">
                  <a:pos x="1" y="151"/>
                </a:cxn>
                <a:cxn ang="0">
                  <a:pos x="1" y="151"/>
                </a:cxn>
                <a:cxn ang="0">
                  <a:pos x="0" y="151"/>
                </a:cxn>
                <a:cxn ang="0">
                  <a:pos x="0" y="150"/>
                </a:cxn>
                <a:cxn ang="0">
                  <a:pos x="0" y="150"/>
                </a:cxn>
                <a:cxn ang="0">
                  <a:pos x="0" y="150"/>
                </a:cxn>
                <a:cxn ang="0">
                  <a:pos x="0" y="149"/>
                </a:cxn>
                <a:cxn ang="0">
                  <a:pos x="0" y="149"/>
                </a:cxn>
                <a:cxn ang="0">
                  <a:pos x="0" y="147"/>
                </a:cxn>
                <a:cxn ang="0">
                  <a:pos x="0" y="147"/>
                </a:cxn>
                <a:cxn ang="0">
                  <a:pos x="1" y="147"/>
                </a:cxn>
                <a:cxn ang="0">
                  <a:pos x="1" y="146"/>
                </a:cxn>
                <a:cxn ang="0">
                  <a:pos x="1" y="146"/>
                </a:cxn>
                <a:cxn ang="0">
                  <a:pos x="1" y="146"/>
                </a:cxn>
                <a:cxn ang="0">
                  <a:pos x="1" y="146"/>
                </a:cxn>
                <a:cxn ang="0">
                  <a:pos x="504" y="0"/>
                </a:cxn>
              </a:cxnLst>
              <a:rect l="0" t="0" r="r" b="b"/>
              <a:pathLst>
                <a:path w="509" h="151">
                  <a:moveTo>
                    <a:pt x="504" y="0"/>
                  </a:moveTo>
                  <a:lnTo>
                    <a:pt x="504" y="0"/>
                  </a:lnTo>
                  <a:lnTo>
                    <a:pt x="504" y="0"/>
                  </a:lnTo>
                  <a:lnTo>
                    <a:pt x="504" y="0"/>
                  </a:lnTo>
                  <a:lnTo>
                    <a:pt x="506" y="0"/>
                  </a:lnTo>
                  <a:lnTo>
                    <a:pt x="506" y="0"/>
                  </a:lnTo>
                  <a:lnTo>
                    <a:pt x="507" y="0"/>
                  </a:lnTo>
                  <a:lnTo>
                    <a:pt x="507" y="1"/>
                  </a:lnTo>
                  <a:lnTo>
                    <a:pt x="507" y="1"/>
                  </a:lnTo>
                  <a:lnTo>
                    <a:pt x="507" y="1"/>
                  </a:lnTo>
                  <a:lnTo>
                    <a:pt x="509" y="1"/>
                  </a:lnTo>
                  <a:lnTo>
                    <a:pt x="509" y="2"/>
                  </a:lnTo>
                  <a:lnTo>
                    <a:pt x="509" y="2"/>
                  </a:lnTo>
                  <a:lnTo>
                    <a:pt x="509" y="4"/>
                  </a:lnTo>
                  <a:lnTo>
                    <a:pt x="509" y="4"/>
                  </a:lnTo>
                  <a:lnTo>
                    <a:pt x="507" y="5"/>
                  </a:lnTo>
                  <a:lnTo>
                    <a:pt x="507" y="5"/>
                  </a:lnTo>
                  <a:lnTo>
                    <a:pt x="507" y="5"/>
                  </a:lnTo>
                  <a:lnTo>
                    <a:pt x="507" y="5"/>
                  </a:lnTo>
                  <a:lnTo>
                    <a:pt x="506" y="5"/>
                  </a:lnTo>
                  <a:lnTo>
                    <a:pt x="506" y="5"/>
                  </a:lnTo>
                  <a:lnTo>
                    <a:pt x="4" y="151"/>
                  </a:lnTo>
                  <a:lnTo>
                    <a:pt x="4" y="151"/>
                  </a:lnTo>
                  <a:lnTo>
                    <a:pt x="2" y="151"/>
                  </a:lnTo>
                  <a:lnTo>
                    <a:pt x="2" y="151"/>
                  </a:lnTo>
                  <a:lnTo>
                    <a:pt x="2" y="151"/>
                  </a:lnTo>
                  <a:lnTo>
                    <a:pt x="1" y="151"/>
                  </a:lnTo>
                  <a:lnTo>
                    <a:pt x="1" y="151"/>
                  </a:lnTo>
                  <a:lnTo>
                    <a:pt x="1" y="151"/>
                  </a:lnTo>
                  <a:lnTo>
                    <a:pt x="0" y="151"/>
                  </a:lnTo>
                  <a:lnTo>
                    <a:pt x="0" y="150"/>
                  </a:lnTo>
                  <a:lnTo>
                    <a:pt x="0" y="150"/>
                  </a:lnTo>
                  <a:lnTo>
                    <a:pt x="0" y="150"/>
                  </a:lnTo>
                  <a:lnTo>
                    <a:pt x="0" y="149"/>
                  </a:lnTo>
                  <a:lnTo>
                    <a:pt x="0" y="149"/>
                  </a:lnTo>
                  <a:lnTo>
                    <a:pt x="0" y="147"/>
                  </a:lnTo>
                  <a:lnTo>
                    <a:pt x="0" y="147"/>
                  </a:lnTo>
                  <a:lnTo>
                    <a:pt x="1" y="147"/>
                  </a:lnTo>
                  <a:lnTo>
                    <a:pt x="1" y="146"/>
                  </a:lnTo>
                  <a:lnTo>
                    <a:pt x="1" y="146"/>
                  </a:lnTo>
                  <a:lnTo>
                    <a:pt x="1" y="146"/>
                  </a:lnTo>
                  <a:lnTo>
                    <a:pt x="1" y="146"/>
                  </a:lnTo>
                  <a:lnTo>
                    <a:pt x="504" y="0"/>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49" name="Freeform 57">
              <a:extLst>
                <a:ext uri="{FF2B5EF4-FFF2-40B4-BE49-F238E27FC236}">
                  <a16:creationId xmlns:a16="http://schemas.microsoft.com/office/drawing/2014/main" id="{936B4806-5CF3-A29A-8245-C770D5CE90D4}"/>
                </a:ext>
              </a:extLst>
            </p:cNvPr>
            <p:cNvSpPr>
              <a:spLocks/>
            </p:cNvSpPr>
            <p:nvPr/>
          </p:nvSpPr>
          <p:spPr bwMode="auto">
            <a:xfrm>
              <a:off x="5254625" y="2165350"/>
              <a:ext cx="403225" cy="120650"/>
            </a:xfrm>
            <a:custGeom>
              <a:avLst/>
              <a:gdLst/>
              <a:ahLst/>
              <a:cxnLst>
                <a:cxn ang="0">
                  <a:pos x="504" y="0"/>
                </a:cxn>
                <a:cxn ang="0">
                  <a:pos x="504" y="0"/>
                </a:cxn>
                <a:cxn ang="0">
                  <a:pos x="504" y="0"/>
                </a:cxn>
                <a:cxn ang="0">
                  <a:pos x="504" y="0"/>
                </a:cxn>
                <a:cxn ang="0">
                  <a:pos x="506" y="0"/>
                </a:cxn>
                <a:cxn ang="0">
                  <a:pos x="506" y="0"/>
                </a:cxn>
                <a:cxn ang="0">
                  <a:pos x="507" y="0"/>
                </a:cxn>
                <a:cxn ang="0">
                  <a:pos x="507" y="1"/>
                </a:cxn>
                <a:cxn ang="0">
                  <a:pos x="507" y="1"/>
                </a:cxn>
                <a:cxn ang="0">
                  <a:pos x="507" y="1"/>
                </a:cxn>
                <a:cxn ang="0">
                  <a:pos x="509" y="1"/>
                </a:cxn>
                <a:cxn ang="0">
                  <a:pos x="509" y="2"/>
                </a:cxn>
                <a:cxn ang="0">
                  <a:pos x="509" y="2"/>
                </a:cxn>
                <a:cxn ang="0">
                  <a:pos x="509" y="4"/>
                </a:cxn>
                <a:cxn ang="0">
                  <a:pos x="509" y="4"/>
                </a:cxn>
                <a:cxn ang="0">
                  <a:pos x="507" y="5"/>
                </a:cxn>
                <a:cxn ang="0">
                  <a:pos x="507" y="5"/>
                </a:cxn>
                <a:cxn ang="0">
                  <a:pos x="507" y="5"/>
                </a:cxn>
                <a:cxn ang="0">
                  <a:pos x="507" y="5"/>
                </a:cxn>
                <a:cxn ang="0">
                  <a:pos x="506" y="5"/>
                </a:cxn>
                <a:cxn ang="0">
                  <a:pos x="506" y="5"/>
                </a:cxn>
                <a:cxn ang="0">
                  <a:pos x="4" y="151"/>
                </a:cxn>
                <a:cxn ang="0">
                  <a:pos x="4" y="151"/>
                </a:cxn>
                <a:cxn ang="0">
                  <a:pos x="2" y="151"/>
                </a:cxn>
                <a:cxn ang="0">
                  <a:pos x="2" y="151"/>
                </a:cxn>
                <a:cxn ang="0">
                  <a:pos x="2" y="151"/>
                </a:cxn>
                <a:cxn ang="0">
                  <a:pos x="1" y="151"/>
                </a:cxn>
                <a:cxn ang="0">
                  <a:pos x="1" y="151"/>
                </a:cxn>
                <a:cxn ang="0">
                  <a:pos x="1" y="151"/>
                </a:cxn>
                <a:cxn ang="0">
                  <a:pos x="0" y="151"/>
                </a:cxn>
                <a:cxn ang="0">
                  <a:pos x="0" y="150"/>
                </a:cxn>
                <a:cxn ang="0">
                  <a:pos x="0" y="150"/>
                </a:cxn>
                <a:cxn ang="0">
                  <a:pos x="0" y="150"/>
                </a:cxn>
                <a:cxn ang="0">
                  <a:pos x="0" y="149"/>
                </a:cxn>
                <a:cxn ang="0">
                  <a:pos x="0" y="149"/>
                </a:cxn>
                <a:cxn ang="0">
                  <a:pos x="0" y="147"/>
                </a:cxn>
                <a:cxn ang="0">
                  <a:pos x="0" y="147"/>
                </a:cxn>
                <a:cxn ang="0">
                  <a:pos x="1" y="147"/>
                </a:cxn>
                <a:cxn ang="0">
                  <a:pos x="1" y="146"/>
                </a:cxn>
                <a:cxn ang="0">
                  <a:pos x="1" y="146"/>
                </a:cxn>
                <a:cxn ang="0">
                  <a:pos x="1" y="146"/>
                </a:cxn>
                <a:cxn ang="0">
                  <a:pos x="1" y="146"/>
                </a:cxn>
                <a:cxn ang="0">
                  <a:pos x="504" y="0"/>
                </a:cxn>
              </a:cxnLst>
              <a:rect l="0" t="0" r="r" b="b"/>
              <a:pathLst>
                <a:path w="509" h="151">
                  <a:moveTo>
                    <a:pt x="504" y="0"/>
                  </a:moveTo>
                  <a:lnTo>
                    <a:pt x="504" y="0"/>
                  </a:lnTo>
                  <a:lnTo>
                    <a:pt x="504" y="0"/>
                  </a:lnTo>
                  <a:lnTo>
                    <a:pt x="504" y="0"/>
                  </a:lnTo>
                  <a:lnTo>
                    <a:pt x="506" y="0"/>
                  </a:lnTo>
                  <a:lnTo>
                    <a:pt x="506" y="0"/>
                  </a:lnTo>
                  <a:lnTo>
                    <a:pt x="507" y="0"/>
                  </a:lnTo>
                  <a:lnTo>
                    <a:pt x="507" y="1"/>
                  </a:lnTo>
                  <a:lnTo>
                    <a:pt x="507" y="1"/>
                  </a:lnTo>
                  <a:lnTo>
                    <a:pt x="507" y="1"/>
                  </a:lnTo>
                  <a:lnTo>
                    <a:pt x="509" y="1"/>
                  </a:lnTo>
                  <a:lnTo>
                    <a:pt x="509" y="2"/>
                  </a:lnTo>
                  <a:lnTo>
                    <a:pt x="509" y="2"/>
                  </a:lnTo>
                  <a:lnTo>
                    <a:pt x="509" y="4"/>
                  </a:lnTo>
                  <a:lnTo>
                    <a:pt x="509" y="4"/>
                  </a:lnTo>
                  <a:lnTo>
                    <a:pt x="507" y="5"/>
                  </a:lnTo>
                  <a:lnTo>
                    <a:pt x="507" y="5"/>
                  </a:lnTo>
                  <a:lnTo>
                    <a:pt x="507" y="5"/>
                  </a:lnTo>
                  <a:lnTo>
                    <a:pt x="507" y="5"/>
                  </a:lnTo>
                  <a:lnTo>
                    <a:pt x="506" y="5"/>
                  </a:lnTo>
                  <a:lnTo>
                    <a:pt x="506" y="5"/>
                  </a:lnTo>
                  <a:lnTo>
                    <a:pt x="4" y="151"/>
                  </a:lnTo>
                  <a:lnTo>
                    <a:pt x="4" y="151"/>
                  </a:lnTo>
                  <a:lnTo>
                    <a:pt x="2" y="151"/>
                  </a:lnTo>
                  <a:lnTo>
                    <a:pt x="2" y="151"/>
                  </a:lnTo>
                  <a:lnTo>
                    <a:pt x="2" y="151"/>
                  </a:lnTo>
                  <a:lnTo>
                    <a:pt x="1" y="151"/>
                  </a:lnTo>
                  <a:lnTo>
                    <a:pt x="1" y="151"/>
                  </a:lnTo>
                  <a:lnTo>
                    <a:pt x="1" y="151"/>
                  </a:lnTo>
                  <a:lnTo>
                    <a:pt x="0" y="151"/>
                  </a:lnTo>
                  <a:lnTo>
                    <a:pt x="0" y="150"/>
                  </a:lnTo>
                  <a:lnTo>
                    <a:pt x="0" y="150"/>
                  </a:lnTo>
                  <a:lnTo>
                    <a:pt x="0" y="150"/>
                  </a:lnTo>
                  <a:lnTo>
                    <a:pt x="0" y="149"/>
                  </a:lnTo>
                  <a:lnTo>
                    <a:pt x="0" y="149"/>
                  </a:lnTo>
                  <a:lnTo>
                    <a:pt x="0" y="147"/>
                  </a:lnTo>
                  <a:lnTo>
                    <a:pt x="0" y="147"/>
                  </a:lnTo>
                  <a:lnTo>
                    <a:pt x="1" y="147"/>
                  </a:lnTo>
                  <a:lnTo>
                    <a:pt x="1" y="146"/>
                  </a:lnTo>
                  <a:lnTo>
                    <a:pt x="1" y="146"/>
                  </a:lnTo>
                  <a:lnTo>
                    <a:pt x="1" y="146"/>
                  </a:lnTo>
                  <a:lnTo>
                    <a:pt x="1" y="146"/>
                  </a:lnTo>
                  <a:lnTo>
                    <a:pt x="504" y="0"/>
                  </a:lnTo>
                </a:path>
              </a:pathLst>
            </a:custGeom>
            <a:noFill/>
            <a:ln w="0">
              <a:solidFill>
                <a:srgbClr val="FF3300"/>
              </a:solidFill>
              <a:prstDash val="solid"/>
              <a:round/>
              <a:headEnd/>
              <a:tailEnd/>
            </a:ln>
          </p:spPr>
          <p:txBody>
            <a:bodyPr/>
            <a:lstStyle/>
            <a:p>
              <a:endParaRPr lang="en-US" dirty="0">
                <a:latin typeface="Verdana" pitchFamily="34" charset="0"/>
                <a:cs typeface="Verdana" pitchFamily="34" charset="0"/>
              </a:endParaRPr>
            </a:p>
          </p:txBody>
        </p:sp>
        <p:sp>
          <p:nvSpPr>
            <p:cNvPr id="50" name="Freeform 58">
              <a:extLst>
                <a:ext uri="{FF2B5EF4-FFF2-40B4-BE49-F238E27FC236}">
                  <a16:creationId xmlns:a16="http://schemas.microsoft.com/office/drawing/2014/main" id="{C761F80B-0DF0-CFCE-C242-06790DB5E166}"/>
                </a:ext>
              </a:extLst>
            </p:cNvPr>
            <p:cNvSpPr>
              <a:spLocks/>
            </p:cNvSpPr>
            <p:nvPr/>
          </p:nvSpPr>
          <p:spPr bwMode="auto">
            <a:xfrm>
              <a:off x="4860925" y="2281238"/>
              <a:ext cx="398462" cy="136525"/>
            </a:xfrm>
            <a:custGeom>
              <a:avLst/>
              <a:gdLst/>
              <a:ahLst/>
              <a:cxnLst>
                <a:cxn ang="0">
                  <a:pos x="498" y="0"/>
                </a:cxn>
                <a:cxn ang="0">
                  <a:pos x="498" y="0"/>
                </a:cxn>
                <a:cxn ang="0">
                  <a:pos x="499" y="0"/>
                </a:cxn>
                <a:cxn ang="0">
                  <a:pos x="499" y="0"/>
                </a:cxn>
                <a:cxn ang="0">
                  <a:pos x="499" y="0"/>
                </a:cxn>
                <a:cxn ang="0">
                  <a:pos x="501" y="0"/>
                </a:cxn>
                <a:cxn ang="0">
                  <a:pos x="501" y="0"/>
                </a:cxn>
                <a:cxn ang="0">
                  <a:pos x="501" y="0"/>
                </a:cxn>
                <a:cxn ang="0">
                  <a:pos x="502" y="1"/>
                </a:cxn>
                <a:cxn ang="0">
                  <a:pos x="502" y="1"/>
                </a:cxn>
                <a:cxn ang="0">
                  <a:pos x="502" y="1"/>
                </a:cxn>
                <a:cxn ang="0">
                  <a:pos x="502" y="3"/>
                </a:cxn>
                <a:cxn ang="0">
                  <a:pos x="502" y="3"/>
                </a:cxn>
                <a:cxn ang="0">
                  <a:pos x="502" y="4"/>
                </a:cxn>
                <a:cxn ang="0">
                  <a:pos x="502" y="4"/>
                </a:cxn>
                <a:cxn ang="0">
                  <a:pos x="502" y="4"/>
                </a:cxn>
                <a:cxn ang="0">
                  <a:pos x="502" y="5"/>
                </a:cxn>
                <a:cxn ang="0">
                  <a:pos x="501" y="5"/>
                </a:cxn>
                <a:cxn ang="0">
                  <a:pos x="501" y="5"/>
                </a:cxn>
                <a:cxn ang="0">
                  <a:pos x="501" y="5"/>
                </a:cxn>
                <a:cxn ang="0">
                  <a:pos x="501" y="5"/>
                </a:cxn>
                <a:cxn ang="0">
                  <a:pos x="4" y="171"/>
                </a:cxn>
                <a:cxn ang="0">
                  <a:pos x="4" y="171"/>
                </a:cxn>
                <a:cxn ang="0">
                  <a:pos x="3" y="171"/>
                </a:cxn>
                <a:cxn ang="0">
                  <a:pos x="3" y="171"/>
                </a:cxn>
                <a:cxn ang="0">
                  <a:pos x="2" y="171"/>
                </a:cxn>
                <a:cxn ang="0">
                  <a:pos x="2" y="171"/>
                </a:cxn>
                <a:cxn ang="0">
                  <a:pos x="2" y="171"/>
                </a:cxn>
                <a:cxn ang="0">
                  <a:pos x="2" y="171"/>
                </a:cxn>
                <a:cxn ang="0">
                  <a:pos x="0" y="171"/>
                </a:cxn>
                <a:cxn ang="0">
                  <a:pos x="0" y="169"/>
                </a:cxn>
                <a:cxn ang="0">
                  <a:pos x="0" y="169"/>
                </a:cxn>
                <a:cxn ang="0">
                  <a:pos x="0" y="168"/>
                </a:cxn>
                <a:cxn ang="0">
                  <a:pos x="0" y="168"/>
                </a:cxn>
                <a:cxn ang="0">
                  <a:pos x="0" y="168"/>
                </a:cxn>
                <a:cxn ang="0">
                  <a:pos x="0" y="167"/>
                </a:cxn>
                <a:cxn ang="0">
                  <a:pos x="0" y="167"/>
                </a:cxn>
                <a:cxn ang="0">
                  <a:pos x="0" y="167"/>
                </a:cxn>
                <a:cxn ang="0">
                  <a:pos x="2" y="167"/>
                </a:cxn>
                <a:cxn ang="0">
                  <a:pos x="2" y="165"/>
                </a:cxn>
                <a:cxn ang="0">
                  <a:pos x="2" y="165"/>
                </a:cxn>
                <a:cxn ang="0">
                  <a:pos x="2" y="165"/>
                </a:cxn>
                <a:cxn ang="0">
                  <a:pos x="498" y="0"/>
                </a:cxn>
              </a:cxnLst>
              <a:rect l="0" t="0" r="r" b="b"/>
              <a:pathLst>
                <a:path w="502" h="171">
                  <a:moveTo>
                    <a:pt x="498" y="0"/>
                  </a:moveTo>
                  <a:lnTo>
                    <a:pt x="498" y="0"/>
                  </a:lnTo>
                  <a:lnTo>
                    <a:pt x="499" y="0"/>
                  </a:lnTo>
                  <a:lnTo>
                    <a:pt x="499" y="0"/>
                  </a:lnTo>
                  <a:lnTo>
                    <a:pt x="499" y="0"/>
                  </a:lnTo>
                  <a:lnTo>
                    <a:pt x="501" y="0"/>
                  </a:lnTo>
                  <a:lnTo>
                    <a:pt x="501" y="0"/>
                  </a:lnTo>
                  <a:lnTo>
                    <a:pt x="501" y="0"/>
                  </a:lnTo>
                  <a:lnTo>
                    <a:pt x="502" y="1"/>
                  </a:lnTo>
                  <a:lnTo>
                    <a:pt x="502" y="1"/>
                  </a:lnTo>
                  <a:lnTo>
                    <a:pt x="502" y="1"/>
                  </a:lnTo>
                  <a:lnTo>
                    <a:pt x="502" y="3"/>
                  </a:lnTo>
                  <a:lnTo>
                    <a:pt x="502" y="3"/>
                  </a:lnTo>
                  <a:lnTo>
                    <a:pt x="502" y="4"/>
                  </a:lnTo>
                  <a:lnTo>
                    <a:pt x="502" y="4"/>
                  </a:lnTo>
                  <a:lnTo>
                    <a:pt x="502" y="4"/>
                  </a:lnTo>
                  <a:lnTo>
                    <a:pt x="502" y="5"/>
                  </a:lnTo>
                  <a:lnTo>
                    <a:pt x="501" y="5"/>
                  </a:lnTo>
                  <a:lnTo>
                    <a:pt x="501" y="5"/>
                  </a:lnTo>
                  <a:lnTo>
                    <a:pt x="501" y="5"/>
                  </a:lnTo>
                  <a:lnTo>
                    <a:pt x="501" y="5"/>
                  </a:lnTo>
                  <a:lnTo>
                    <a:pt x="4" y="171"/>
                  </a:lnTo>
                  <a:lnTo>
                    <a:pt x="4" y="171"/>
                  </a:lnTo>
                  <a:lnTo>
                    <a:pt x="3" y="171"/>
                  </a:lnTo>
                  <a:lnTo>
                    <a:pt x="3" y="171"/>
                  </a:lnTo>
                  <a:lnTo>
                    <a:pt x="2" y="171"/>
                  </a:lnTo>
                  <a:lnTo>
                    <a:pt x="2" y="171"/>
                  </a:lnTo>
                  <a:lnTo>
                    <a:pt x="2" y="171"/>
                  </a:lnTo>
                  <a:lnTo>
                    <a:pt x="2" y="171"/>
                  </a:lnTo>
                  <a:lnTo>
                    <a:pt x="0" y="171"/>
                  </a:lnTo>
                  <a:lnTo>
                    <a:pt x="0" y="169"/>
                  </a:lnTo>
                  <a:lnTo>
                    <a:pt x="0" y="169"/>
                  </a:lnTo>
                  <a:lnTo>
                    <a:pt x="0" y="168"/>
                  </a:lnTo>
                  <a:lnTo>
                    <a:pt x="0" y="168"/>
                  </a:lnTo>
                  <a:lnTo>
                    <a:pt x="0" y="168"/>
                  </a:lnTo>
                  <a:lnTo>
                    <a:pt x="0" y="167"/>
                  </a:lnTo>
                  <a:lnTo>
                    <a:pt x="0" y="167"/>
                  </a:lnTo>
                  <a:lnTo>
                    <a:pt x="0" y="167"/>
                  </a:lnTo>
                  <a:lnTo>
                    <a:pt x="2" y="167"/>
                  </a:lnTo>
                  <a:lnTo>
                    <a:pt x="2" y="165"/>
                  </a:lnTo>
                  <a:lnTo>
                    <a:pt x="2" y="165"/>
                  </a:lnTo>
                  <a:lnTo>
                    <a:pt x="2" y="165"/>
                  </a:lnTo>
                  <a:lnTo>
                    <a:pt x="498" y="0"/>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51" name="Freeform 59">
              <a:extLst>
                <a:ext uri="{FF2B5EF4-FFF2-40B4-BE49-F238E27FC236}">
                  <a16:creationId xmlns:a16="http://schemas.microsoft.com/office/drawing/2014/main" id="{968B3867-7261-52BA-770D-AB8777EB6290}"/>
                </a:ext>
              </a:extLst>
            </p:cNvPr>
            <p:cNvSpPr>
              <a:spLocks/>
            </p:cNvSpPr>
            <p:nvPr/>
          </p:nvSpPr>
          <p:spPr bwMode="auto">
            <a:xfrm>
              <a:off x="4860925" y="2281238"/>
              <a:ext cx="398462" cy="136525"/>
            </a:xfrm>
            <a:custGeom>
              <a:avLst/>
              <a:gdLst/>
              <a:ahLst/>
              <a:cxnLst>
                <a:cxn ang="0">
                  <a:pos x="498" y="0"/>
                </a:cxn>
                <a:cxn ang="0">
                  <a:pos x="498" y="0"/>
                </a:cxn>
                <a:cxn ang="0">
                  <a:pos x="499" y="0"/>
                </a:cxn>
                <a:cxn ang="0">
                  <a:pos x="499" y="0"/>
                </a:cxn>
                <a:cxn ang="0">
                  <a:pos x="499" y="0"/>
                </a:cxn>
                <a:cxn ang="0">
                  <a:pos x="501" y="0"/>
                </a:cxn>
                <a:cxn ang="0">
                  <a:pos x="501" y="0"/>
                </a:cxn>
                <a:cxn ang="0">
                  <a:pos x="501" y="0"/>
                </a:cxn>
                <a:cxn ang="0">
                  <a:pos x="502" y="1"/>
                </a:cxn>
                <a:cxn ang="0">
                  <a:pos x="502" y="1"/>
                </a:cxn>
                <a:cxn ang="0">
                  <a:pos x="502" y="1"/>
                </a:cxn>
                <a:cxn ang="0">
                  <a:pos x="502" y="3"/>
                </a:cxn>
                <a:cxn ang="0">
                  <a:pos x="502" y="3"/>
                </a:cxn>
                <a:cxn ang="0">
                  <a:pos x="502" y="4"/>
                </a:cxn>
                <a:cxn ang="0">
                  <a:pos x="502" y="4"/>
                </a:cxn>
                <a:cxn ang="0">
                  <a:pos x="502" y="4"/>
                </a:cxn>
                <a:cxn ang="0">
                  <a:pos x="502" y="5"/>
                </a:cxn>
                <a:cxn ang="0">
                  <a:pos x="501" y="5"/>
                </a:cxn>
                <a:cxn ang="0">
                  <a:pos x="501" y="5"/>
                </a:cxn>
                <a:cxn ang="0">
                  <a:pos x="501" y="5"/>
                </a:cxn>
                <a:cxn ang="0">
                  <a:pos x="501" y="5"/>
                </a:cxn>
                <a:cxn ang="0">
                  <a:pos x="4" y="171"/>
                </a:cxn>
                <a:cxn ang="0">
                  <a:pos x="4" y="171"/>
                </a:cxn>
                <a:cxn ang="0">
                  <a:pos x="3" y="171"/>
                </a:cxn>
                <a:cxn ang="0">
                  <a:pos x="3" y="171"/>
                </a:cxn>
                <a:cxn ang="0">
                  <a:pos x="2" y="171"/>
                </a:cxn>
                <a:cxn ang="0">
                  <a:pos x="2" y="171"/>
                </a:cxn>
                <a:cxn ang="0">
                  <a:pos x="2" y="171"/>
                </a:cxn>
                <a:cxn ang="0">
                  <a:pos x="2" y="171"/>
                </a:cxn>
                <a:cxn ang="0">
                  <a:pos x="0" y="171"/>
                </a:cxn>
                <a:cxn ang="0">
                  <a:pos x="0" y="169"/>
                </a:cxn>
                <a:cxn ang="0">
                  <a:pos x="0" y="169"/>
                </a:cxn>
                <a:cxn ang="0">
                  <a:pos x="0" y="168"/>
                </a:cxn>
                <a:cxn ang="0">
                  <a:pos x="0" y="168"/>
                </a:cxn>
                <a:cxn ang="0">
                  <a:pos x="0" y="168"/>
                </a:cxn>
                <a:cxn ang="0">
                  <a:pos x="0" y="167"/>
                </a:cxn>
                <a:cxn ang="0">
                  <a:pos x="0" y="167"/>
                </a:cxn>
                <a:cxn ang="0">
                  <a:pos x="0" y="167"/>
                </a:cxn>
                <a:cxn ang="0">
                  <a:pos x="2" y="167"/>
                </a:cxn>
                <a:cxn ang="0">
                  <a:pos x="2" y="165"/>
                </a:cxn>
                <a:cxn ang="0">
                  <a:pos x="2" y="165"/>
                </a:cxn>
                <a:cxn ang="0">
                  <a:pos x="2" y="165"/>
                </a:cxn>
                <a:cxn ang="0">
                  <a:pos x="498" y="0"/>
                </a:cxn>
              </a:cxnLst>
              <a:rect l="0" t="0" r="r" b="b"/>
              <a:pathLst>
                <a:path w="502" h="171">
                  <a:moveTo>
                    <a:pt x="498" y="0"/>
                  </a:moveTo>
                  <a:lnTo>
                    <a:pt x="498" y="0"/>
                  </a:lnTo>
                  <a:lnTo>
                    <a:pt x="499" y="0"/>
                  </a:lnTo>
                  <a:lnTo>
                    <a:pt x="499" y="0"/>
                  </a:lnTo>
                  <a:lnTo>
                    <a:pt x="499" y="0"/>
                  </a:lnTo>
                  <a:lnTo>
                    <a:pt x="501" y="0"/>
                  </a:lnTo>
                  <a:lnTo>
                    <a:pt x="501" y="0"/>
                  </a:lnTo>
                  <a:lnTo>
                    <a:pt x="501" y="0"/>
                  </a:lnTo>
                  <a:lnTo>
                    <a:pt x="502" y="1"/>
                  </a:lnTo>
                  <a:lnTo>
                    <a:pt x="502" y="1"/>
                  </a:lnTo>
                  <a:lnTo>
                    <a:pt x="502" y="1"/>
                  </a:lnTo>
                  <a:lnTo>
                    <a:pt x="502" y="3"/>
                  </a:lnTo>
                  <a:lnTo>
                    <a:pt x="502" y="3"/>
                  </a:lnTo>
                  <a:lnTo>
                    <a:pt x="502" y="4"/>
                  </a:lnTo>
                  <a:lnTo>
                    <a:pt x="502" y="4"/>
                  </a:lnTo>
                  <a:lnTo>
                    <a:pt x="502" y="4"/>
                  </a:lnTo>
                  <a:lnTo>
                    <a:pt x="502" y="5"/>
                  </a:lnTo>
                  <a:lnTo>
                    <a:pt x="501" y="5"/>
                  </a:lnTo>
                  <a:lnTo>
                    <a:pt x="501" y="5"/>
                  </a:lnTo>
                  <a:lnTo>
                    <a:pt x="501" y="5"/>
                  </a:lnTo>
                  <a:lnTo>
                    <a:pt x="501" y="5"/>
                  </a:lnTo>
                  <a:lnTo>
                    <a:pt x="4" y="171"/>
                  </a:lnTo>
                  <a:lnTo>
                    <a:pt x="4" y="171"/>
                  </a:lnTo>
                  <a:lnTo>
                    <a:pt x="3" y="171"/>
                  </a:lnTo>
                  <a:lnTo>
                    <a:pt x="3" y="171"/>
                  </a:lnTo>
                  <a:lnTo>
                    <a:pt x="2" y="171"/>
                  </a:lnTo>
                  <a:lnTo>
                    <a:pt x="2" y="171"/>
                  </a:lnTo>
                  <a:lnTo>
                    <a:pt x="2" y="171"/>
                  </a:lnTo>
                  <a:lnTo>
                    <a:pt x="2" y="171"/>
                  </a:lnTo>
                  <a:lnTo>
                    <a:pt x="0" y="171"/>
                  </a:lnTo>
                  <a:lnTo>
                    <a:pt x="0" y="169"/>
                  </a:lnTo>
                  <a:lnTo>
                    <a:pt x="0" y="169"/>
                  </a:lnTo>
                  <a:lnTo>
                    <a:pt x="0" y="168"/>
                  </a:lnTo>
                  <a:lnTo>
                    <a:pt x="0" y="168"/>
                  </a:lnTo>
                  <a:lnTo>
                    <a:pt x="0" y="168"/>
                  </a:lnTo>
                  <a:lnTo>
                    <a:pt x="0" y="167"/>
                  </a:lnTo>
                  <a:lnTo>
                    <a:pt x="0" y="167"/>
                  </a:lnTo>
                  <a:lnTo>
                    <a:pt x="0" y="167"/>
                  </a:lnTo>
                  <a:lnTo>
                    <a:pt x="2" y="167"/>
                  </a:lnTo>
                  <a:lnTo>
                    <a:pt x="2" y="165"/>
                  </a:lnTo>
                  <a:lnTo>
                    <a:pt x="2" y="165"/>
                  </a:lnTo>
                  <a:lnTo>
                    <a:pt x="2" y="165"/>
                  </a:lnTo>
                  <a:lnTo>
                    <a:pt x="498" y="0"/>
                  </a:lnTo>
                </a:path>
              </a:pathLst>
            </a:custGeom>
            <a:noFill/>
            <a:ln w="0">
              <a:solidFill>
                <a:srgbClr val="FF3300"/>
              </a:solidFill>
              <a:prstDash val="solid"/>
              <a:round/>
              <a:headEnd/>
              <a:tailEnd/>
            </a:ln>
          </p:spPr>
          <p:txBody>
            <a:bodyPr/>
            <a:lstStyle/>
            <a:p>
              <a:endParaRPr lang="en-US" dirty="0">
                <a:latin typeface="Verdana" pitchFamily="34" charset="0"/>
                <a:cs typeface="Verdana" pitchFamily="34" charset="0"/>
              </a:endParaRPr>
            </a:p>
          </p:txBody>
        </p:sp>
        <p:sp>
          <p:nvSpPr>
            <p:cNvPr id="52" name="Freeform 60">
              <a:extLst>
                <a:ext uri="{FF2B5EF4-FFF2-40B4-BE49-F238E27FC236}">
                  <a16:creationId xmlns:a16="http://schemas.microsoft.com/office/drawing/2014/main" id="{079F385B-9334-8819-703C-3690D85A5BA1}"/>
                </a:ext>
              </a:extLst>
            </p:cNvPr>
            <p:cNvSpPr>
              <a:spLocks/>
            </p:cNvSpPr>
            <p:nvPr/>
          </p:nvSpPr>
          <p:spPr bwMode="auto">
            <a:xfrm>
              <a:off x="4470400" y="2413000"/>
              <a:ext cx="393700" cy="150812"/>
            </a:xfrm>
            <a:custGeom>
              <a:avLst/>
              <a:gdLst/>
              <a:ahLst/>
              <a:cxnLst>
                <a:cxn ang="0">
                  <a:pos x="493" y="0"/>
                </a:cxn>
                <a:cxn ang="0">
                  <a:pos x="493" y="0"/>
                </a:cxn>
                <a:cxn ang="0">
                  <a:pos x="493" y="0"/>
                </a:cxn>
                <a:cxn ang="0">
                  <a:pos x="494" y="0"/>
                </a:cxn>
                <a:cxn ang="0">
                  <a:pos x="495" y="0"/>
                </a:cxn>
                <a:cxn ang="0">
                  <a:pos x="495" y="0"/>
                </a:cxn>
                <a:cxn ang="0">
                  <a:pos x="495" y="0"/>
                </a:cxn>
                <a:cxn ang="0">
                  <a:pos x="495" y="2"/>
                </a:cxn>
                <a:cxn ang="0">
                  <a:pos x="497" y="2"/>
                </a:cxn>
                <a:cxn ang="0">
                  <a:pos x="497" y="2"/>
                </a:cxn>
                <a:cxn ang="0">
                  <a:pos x="497" y="2"/>
                </a:cxn>
                <a:cxn ang="0">
                  <a:pos x="497" y="3"/>
                </a:cxn>
                <a:cxn ang="0">
                  <a:pos x="497" y="3"/>
                </a:cxn>
                <a:cxn ang="0">
                  <a:pos x="497" y="3"/>
                </a:cxn>
                <a:cxn ang="0">
                  <a:pos x="497" y="4"/>
                </a:cxn>
                <a:cxn ang="0">
                  <a:pos x="497" y="4"/>
                </a:cxn>
                <a:cxn ang="0">
                  <a:pos x="497" y="6"/>
                </a:cxn>
                <a:cxn ang="0">
                  <a:pos x="495" y="6"/>
                </a:cxn>
                <a:cxn ang="0">
                  <a:pos x="495" y="6"/>
                </a:cxn>
                <a:cxn ang="0">
                  <a:pos x="495" y="6"/>
                </a:cxn>
                <a:cxn ang="0">
                  <a:pos x="495" y="6"/>
                </a:cxn>
                <a:cxn ang="0">
                  <a:pos x="4" y="189"/>
                </a:cxn>
                <a:cxn ang="0">
                  <a:pos x="4" y="189"/>
                </a:cxn>
                <a:cxn ang="0">
                  <a:pos x="4" y="189"/>
                </a:cxn>
                <a:cxn ang="0">
                  <a:pos x="4" y="189"/>
                </a:cxn>
                <a:cxn ang="0">
                  <a:pos x="3" y="189"/>
                </a:cxn>
                <a:cxn ang="0">
                  <a:pos x="3" y="189"/>
                </a:cxn>
                <a:cxn ang="0">
                  <a:pos x="3" y="189"/>
                </a:cxn>
                <a:cxn ang="0">
                  <a:pos x="2" y="189"/>
                </a:cxn>
                <a:cxn ang="0">
                  <a:pos x="2" y="189"/>
                </a:cxn>
                <a:cxn ang="0">
                  <a:pos x="2" y="188"/>
                </a:cxn>
                <a:cxn ang="0">
                  <a:pos x="2" y="188"/>
                </a:cxn>
                <a:cxn ang="0">
                  <a:pos x="2" y="188"/>
                </a:cxn>
                <a:cxn ang="0">
                  <a:pos x="0" y="187"/>
                </a:cxn>
                <a:cxn ang="0">
                  <a:pos x="2" y="187"/>
                </a:cxn>
                <a:cxn ang="0">
                  <a:pos x="2" y="187"/>
                </a:cxn>
                <a:cxn ang="0">
                  <a:pos x="2" y="185"/>
                </a:cxn>
                <a:cxn ang="0">
                  <a:pos x="2" y="185"/>
                </a:cxn>
                <a:cxn ang="0">
                  <a:pos x="2" y="185"/>
                </a:cxn>
                <a:cxn ang="0">
                  <a:pos x="2" y="184"/>
                </a:cxn>
                <a:cxn ang="0">
                  <a:pos x="3" y="184"/>
                </a:cxn>
                <a:cxn ang="0">
                  <a:pos x="3" y="184"/>
                </a:cxn>
                <a:cxn ang="0">
                  <a:pos x="493" y="0"/>
                </a:cxn>
              </a:cxnLst>
              <a:rect l="0" t="0" r="r" b="b"/>
              <a:pathLst>
                <a:path w="497" h="189">
                  <a:moveTo>
                    <a:pt x="493" y="0"/>
                  </a:moveTo>
                  <a:lnTo>
                    <a:pt x="493" y="0"/>
                  </a:lnTo>
                  <a:lnTo>
                    <a:pt x="493" y="0"/>
                  </a:lnTo>
                  <a:lnTo>
                    <a:pt x="494" y="0"/>
                  </a:lnTo>
                  <a:lnTo>
                    <a:pt x="495" y="0"/>
                  </a:lnTo>
                  <a:lnTo>
                    <a:pt x="495" y="0"/>
                  </a:lnTo>
                  <a:lnTo>
                    <a:pt x="495" y="0"/>
                  </a:lnTo>
                  <a:lnTo>
                    <a:pt x="495" y="2"/>
                  </a:lnTo>
                  <a:lnTo>
                    <a:pt x="497" y="2"/>
                  </a:lnTo>
                  <a:lnTo>
                    <a:pt x="497" y="2"/>
                  </a:lnTo>
                  <a:lnTo>
                    <a:pt x="497" y="2"/>
                  </a:lnTo>
                  <a:lnTo>
                    <a:pt x="497" y="3"/>
                  </a:lnTo>
                  <a:lnTo>
                    <a:pt x="497" y="3"/>
                  </a:lnTo>
                  <a:lnTo>
                    <a:pt x="497" y="3"/>
                  </a:lnTo>
                  <a:lnTo>
                    <a:pt x="497" y="4"/>
                  </a:lnTo>
                  <a:lnTo>
                    <a:pt x="497" y="4"/>
                  </a:lnTo>
                  <a:lnTo>
                    <a:pt x="497" y="6"/>
                  </a:lnTo>
                  <a:lnTo>
                    <a:pt x="495" y="6"/>
                  </a:lnTo>
                  <a:lnTo>
                    <a:pt x="495" y="6"/>
                  </a:lnTo>
                  <a:lnTo>
                    <a:pt x="495" y="6"/>
                  </a:lnTo>
                  <a:lnTo>
                    <a:pt x="495" y="6"/>
                  </a:lnTo>
                  <a:lnTo>
                    <a:pt x="4" y="189"/>
                  </a:lnTo>
                  <a:lnTo>
                    <a:pt x="4" y="189"/>
                  </a:lnTo>
                  <a:lnTo>
                    <a:pt x="4" y="189"/>
                  </a:lnTo>
                  <a:lnTo>
                    <a:pt x="4" y="189"/>
                  </a:lnTo>
                  <a:lnTo>
                    <a:pt x="3" y="189"/>
                  </a:lnTo>
                  <a:lnTo>
                    <a:pt x="3" y="189"/>
                  </a:lnTo>
                  <a:lnTo>
                    <a:pt x="3" y="189"/>
                  </a:lnTo>
                  <a:lnTo>
                    <a:pt x="2" y="189"/>
                  </a:lnTo>
                  <a:lnTo>
                    <a:pt x="2" y="189"/>
                  </a:lnTo>
                  <a:lnTo>
                    <a:pt x="2" y="188"/>
                  </a:lnTo>
                  <a:lnTo>
                    <a:pt x="2" y="188"/>
                  </a:lnTo>
                  <a:lnTo>
                    <a:pt x="2" y="188"/>
                  </a:lnTo>
                  <a:lnTo>
                    <a:pt x="0" y="187"/>
                  </a:lnTo>
                  <a:lnTo>
                    <a:pt x="2" y="187"/>
                  </a:lnTo>
                  <a:lnTo>
                    <a:pt x="2" y="187"/>
                  </a:lnTo>
                  <a:lnTo>
                    <a:pt x="2" y="185"/>
                  </a:lnTo>
                  <a:lnTo>
                    <a:pt x="2" y="185"/>
                  </a:lnTo>
                  <a:lnTo>
                    <a:pt x="2" y="185"/>
                  </a:lnTo>
                  <a:lnTo>
                    <a:pt x="2" y="184"/>
                  </a:lnTo>
                  <a:lnTo>
                    <a:pt x="3" y="184"/>
                  </a:lnTo>
                  <a:lnTo>
                    <a:pt x="3" y="184"/>
                  </a:lnTo>
                  <a:lnTo>
                    <a:pt x="493" y="0"/>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53" name="Freeform 61">
              <a:extLst>
                <a:ext uri="{FF2B5EF4-FFF2-40B4-BE49-F238E27FC236}">
                  <a16:creationId xmlns:a16="http://schemas.microsoft.com/office/drawing/2014/main" id="{2E64AE8D-559B-16FB-4724-463B2FDF5453}"/>
                </a:ext>
              </a:extLst>
            </p:cNvPr>
            <p:cNvSpPr>
              <a:spLocks/>
            </p:cNvSpPr>
            <p:nvPr/>
          </p:nvSpPr>
          <p:spPr bwMode="auto">
            <a:xfrm>
              <a:off x="4470400" y="2413000"/>
              <a:ext cx="393700" cy="150812"/>
            </a:xfrm>
            <a:custGeom>
              <a:avLst/>
              <a:gdLst/>
              <a:ahLst/>
              <a:cxnLst>
                <a:cxn ang="0">
                  <a:pos x="493" y="0"/>
                </a:cxn>
                <a:cxn ang="0">
                  <a:pos x="493" y="0"/>
                </a:cxn>
                <a:cxn ang="0">
                  <a:pos x="493" y="0"/>
                </a:cxn>
                <a:cxn ang="0">
                  <a:pos x="494" y="0"/>
                </a:cxn>
                <a:cxn ang="0">
                  <a:pos x="495" y="0"/>
                </a:cxn>
                <a:cxn ang="0">
                  <a:pos x="495" y="0"/>
                </a:cxn>
                <a:cxn ang="0">
                  <a:pos x="495" y="0"/>
                </a:cxn>
                <a:cxn ang="0">
                  <a:pos x="495" y="2"/>
                </a:cxn>
                <a:cxn ang="0">
                  <a:pos x="497" y="2"/>
                </a:cxn>
                <a:cxn ang="0">
                  <a:pos x="497" y="2"/>
                </a:cxn>
                <a:cxn ang="0">
                  <a:pos x="497" y="2"/>
                </a:cxn>
                <a:cxn ang="0">
                  <a:pos x="497" y="3"/>
                </a:cxn>
                <a:cxn ang="0">
                  <a:pos x="497" y="3"/>
                </a:cxn>
                <a:cxn ang="0">
                  <a:pos x="497" y="3"/>
                </a:cxn>
                <a:cxn ang="0">
                  <a:pos x="497" y="4"/>
                </a:cxn>
                <a:cxn ang="0">
                  <a:pos x="497" y="4"/>
                </a:cxn>
                <a:cxn ang="0">
                  <a:pos x="497" y="6"/>
                </a:cxn>
                <a:cxn ang="0">
                  <a:pos x="495" y="6"/>
                </a:cxn>
                <a:cxn ang="0">
                  <a:pos x="495" y="6"/>
                </a:cxn>
                <a:cxn ang="0">
                  <a:pos x="495" y="6"/>
                </a:cxn>
                <a:cxn ang="0">
                  <a:pos x="495" y="6"/>
                </a:cxn>
                <a:cxn ang="0">
                  <a:pos x="4" y="189"/>
                </a:cxn>
                <a:cxn ang="0">
                  <a:pos x="4" y="189"/>
                </a:cxn>
                <a:cxn ang="0">
                  <a:pos x="4" y="189"/>
                </a:cxn>
                <a:cxn ang="0">
                  <a:pos x="4" y="189"/>
                </a:cxn>
                <a:cxn ang="0">
                  <a:pos x="3" y="189"/>
                </a:cxn>
                <a:cxn ang="0">
                  <a:pos x="3" y="189"/>
                </a:cxn>
                <a:cxn ang="0">
                  <a:pos x="3" y="189"/>
                </a:cxn>
                <a:cxn ang="0">
                  <a:pos x="2" y="189"/>
                </a:cxn>
                <a:cxn ang="0">
                  <a:pos x="2" y="189"/>
                </a:cxn>
                <a:cxn ang="0">
                  <a:pos x="2" y="188"/>
                </a:cxn>
                <a:cxn ang="0">
                  <a:pos x="2" y="188"/>
                </a:cxn>
                <a:cxn ang="0">
                  <a:pos x="2" y="188"/>
                </a:cxn>
                <a:cxn ang="0">
                  <a:pos x="0" y="187"/>
                </a:cxn>
                <a:cxn ang="0">
                  <a:pos x="2" y="187"/>
                </a:cxn>
                <a:cxn ang="0">
                  <a:pos x="2" y="187"/>
                </a:cxn>
                <a:cxn ang="0">
                  <a:pos x="2" y="185"/>
                </a:cxn>
                <a:cxn ang="0">
                  <a:pos x="2" y="185"/>
                </a:cxn>
                <a:cxn ang="0">
                  <a:pos x="2" y="185"/>
                </a:cxn>
                <a:cxn ang="0">
                  <a:pos x="2" y="184"/>
                </a:cxn>
                <a:cxn ang="0">
                  <a:pos x="3" y="184"/>
                </a:cxn>
                <a:cxn ang="0">
                  <a:pos x="3" y="184"/>
                </a:cxn>
                <a:cxn ang="0">
                  <a:pos x="493" y="0"/>
                </a:cxn>
              </a:cxnLst>
              <a:rect l="0" t="0" r="r" b="b"/>
              <a:pathLst>
                <a:path w="497" h="189">
                  <a:moveTo>
                    <a:pt x="493" y="0"/>
                  </a:moveTo>
                  <a:lnTo>
                    <a:pt x="493" y="0"/>
                  </a:lnTo>
                  <a:lnTo>
                    <a:pt x="493" y="0"/>
                  </a:lnTo>
                  <a:lnTo>
                    <a:pt x="494" y="0"/>
                  </a:lnTo>
                  <a:lnTo>
                    <a:pt x="495" y="0"/>
                  </a:lnTo>
                  <a:lnTo>
                    <a:pt x="495" y="0"/>
                  </a:lnTo>
                  <a:lnTo>
                    <a:pt x="495" y="0"/>
                  </a:lnTo>
                  <a:lnTo>
                    <a:pt x="495" y="2"/>
                  </a:lnTo>
                  <a:lnTo>
                    <a:pt x="497" y="2"/>
                  </a:lnTo>
                  <a:lnTo>
                    <a:pt x="497" y="2"/>
                  </a:lnTo>
                  <a:lnTo>
                    <a:pt x="497" y="2"/>
                  </a:lnTo>
                  <a:lnTo>
                    <a:pt x="497" y="3"/>
                  </a:lnTo>
                  <a:lnTo>
                    <a:pt x="497" y="3"/>
                  </a:lnTo>
                  <a:lnTo>
                    <a:pt x="497" y="3"/>
                  </a:lnTo>
                  <a:lnTo>
                    <a:pt x="497" y="4"/>
                  </a:lnTo>
                  <a:lnTo>
                    <a:pt x="497" y="4"/>
                  </a:lnTo>
                  <a:lnTo>
                    <a:pt x="497" y="6"/>
                  </a:lnTo>
                  <a:lnTo>
                    <a:pt x="495" y="6"/>
                  </a:lnTo>
                  <a:lnTo>
                    <a:pt x="495" y="6"/>
                  </a:lnTo>
                  <a:lnTo>
                    <a:pt x="495" y="6"/>
                  </a:lnTo>
                  <a:lnTo>
                    <a:pt x="495" y="6"/>
                  </a:lnTo>
                  <a:lnTo>
                    <a:pt x="4" y="189"/>
                  </a:lnTo>
                  <a:lnTo>
                    <a:pt x="4" y="189"/>
                  </a:lnTo>
                  <a:lnTo>
                    <a:pt x="4" y="189"/>
                  </a:lnTo>
                  <a:lnTo>
                    <a:pt x="4" y="189"/>
                  </a:lnTo>
                  <a:lnTo>
                    <a:pt x="3" y="189"/>
                  </a:lnTo>
                  <a:lnTo>
                    <a:pt x="3" y="189"/>
                  </a:lnTo>
                  <a:lnTo>
                    <a:pt x="3" y="189"/>
                  </a:lnTo>
                  <a:lnTo>
                    <a:pt x="2" y="189"/>
                  </a:lnTo>
                  <a:lnTo>
                    <a:pt x="2" y="189"/>
                  </a:lnTo>
                  <a:lnTo>
                    <a:pt x="2" y="188"/>
                  </a:lnTo>
                  <a:lnTo>
                    <a:pt x="2" y="188"/>
                  </a:lnTo>
                  <a:lnTo>
                    <a:pt x="2" y="188"/>
                  </a:lnTo>
                  <a:lnTo>
                    <a:pt x="0" y="187"/>
                  </a:lnTo>
                  <a:lnTo>
                    <a:pt x="2" y="187"/>
                  </a:lnTo>
                  <a:lnTo>
                    <a:pt x="2" y="187"/>
                  </a:lnTo>
                  <a:lnTo>
                    <a:pt x="2" y="185"/>
                  </a:lnTo>
                  <a:lnTo>
                    <a:pt x="2" y="185"/>
                  </a:lnTo>
                  <a:lnTo>
                    <a:pt x="2" y="185"/>
                  </a:lnTo>
                  <a:lnTo>
                    <a:pt x="2" y="184"/>
                  </a:lnTo>
                  <a:lnTo>
                    <a:pt x="3" y="184"/>
                  </a:lnTo>
                  <a:lnTo>
                    <a:pt x="3" y="184"/>
                  </a:lnTo>
                  <a:lnTo>
                    <a:pt x="493" y="0"/>
                  </a:lnTo>
                </a:path>
              </a:pathLst>
            </a:custGeom>
            <a:noFill/>
            <a:ln w="0">
              <a:solidFill>
                <a:srgbClr val="FF3300"/>
              </a:solidFill>
              <a:prstDash val="solid"/>
              <a:round/>
              <a:headEnd/>
              <a:tailEnd/>
            </a:ln>
          </p:spPr>
          <p:txBody>
            <a:bodyPr/>
            <a:lstStyle/>
            <a:p>
              <a:endParaRPr lang="en-US" dirty="0">
                <a:latin typeface="Verdana" pitchFamily="34" charset="0"/>
                <a:cs typeface="Verdana" pitchFamily="34" charset="0"/>
              </a:endParaRPr>
            </a:p>
          </p:txBody>
        </p:sp>
        <p:sp>
          <p:nvSpPr>
            <p:cNvPr id="54" name="Freeform 62">
              <a:extLst>
                <a:ext uri="{FF2B5EF4-FFF2-40B4-BE49-F238E27FC236}">
                  <a16:creationId xmlns:a16="http://schemas.microsoft.com/office/drawing/2014/main" id="{5150E683-932A-54A5-4E11-670ED8520E92}"/>
                </a:ext>
              </a:extLst>
            </p:cNvPr>
            <p:cNvSpPr>
              <a:spLocks/>
            </p:cNvSpPr>
            <p:nvPr/>
          </p:nvSpPr>
          <p:spPr bwMode="auto">
            <a:xfrm>
              <a:off x="4087813" y="2559050"/>
              <a:ext cx="388937" cy="165100"/>
            </a:xfrm>
            <a:custGeom>
              <a:avLst/>
              <a:gdLst/>
              <a:ahLst/>
              <a:cxnLst>
                <a:cxn ang="0">
                  <a:pos x="485" y="0"/>
                </a:cxn>
                <a:cxn ang="0">
                  <a:pos x="485" y="0"/>
                </a:cxn>
                <a:cxn ang="0">
                  <a:pos x="485" y="0"/>
                </a:cxn>
                <a:cxn ang="0">
                  <a:pos x="485" y="0"/>
                </a:cxn>
                <a:cxn ang="0">
                  <a:pos x="486" y="0"/>
                </a:cxn>
                <a:cxn ang="0">
                  <a:pos x="486" y="0"/>
                </a:cxn>
                <a:cxn ang="0">
                  <a:pos x="486" y="0"/>
                </a:cxn>
                <a:cxn ang="0">
                  <a:pos x="488" y="1"/>
                </a:cxn>
                <a:cxn ang="0">
                  <a:pos x="488" y="1"/>
                </a:cxn>
                <a:cxn ang="0">
                  <a:pos x="489" y="1"/>
                </a:cxn>
                <a:cxn ang="0">
                  <a:pos x="489" y="3"/>
                </a:cxn>
                <a:cxn ang="0">
                  <a:pos x="489" y="3"/>
                </a:cxn>
                <a:cxn ang="0">
                  <a:pos x="489" y="3"/>
                </a:cxn>
                <a:cxn ang="0">
                  <a:pos x="489" y="4"/>
                </a:cxn>
                <a:cxn ang="0">
                  <a:pos x="489" y="4"/>
                </a:cxn>
                <a:cxn ang="0">
                  <a:pos x="489" y="4"/>
                </a:cxn>
                <a:cxn ang="0">
                  <a:pos x="488" y="5"/>
                </a:cxn>
                <a:cxn ang="0">
                  <a:pos x="488" y="5"/>
                </a:cxn>
                <a:cxn ang="0">
                  <a:pos x="488" y="5"/>
                </a:cxn>
                <a:cxn ang="0">
                  <a:pos x="486" y="5"/>
                </a:cxn>
                <a:cxn ang="0">
                  <a:pos x="486" y="5"/>
                </a:cxn>
                <a:cxn ang="0">
                  <a:pos x="4" y="208"/>
                </a:cxn>
                <a:cxn ang="0">
                  <a:pos x="4" y="208"/>
                </a:cxn>
                <a:cxn ang="0">
                  <a:pos x="4" y="208"/>
                </a:cxn>
                <a:cxn ang="0">
                  <a:pos x="2" y="208"/>
                </a:cxn>
                <a:cxn ang="0">
                  <a:pos x="2" y="208"/>
                </a:cxn>
                <a:cxn ang="0">
                  <a:pos x="2" y="208"/>
                </a:cxn>
                <a:cxn ang="0">
                  <a:pos x="1" y="208"/>
                </a:cxn>
                <a:cxn ang="0">
                  <a:pos x="1" y="208"/>
                </a:cxn>
                <a:cxn ang="0">
                  <a:pos x="1" y="207"/>
                </a:cxn>
                <a:cxn ang="0">
                  <a:pos x="1" y="207"/>
                </a:cxn>
                <a:cxn ang="0">
                  <a:pos x="0" y="207"/>
                </a:cxn>
                <a:cxn ang="0">
                  <a:pos x="0" y="207"/>
                </a:cxn>
                <a:cxn ang="0">
                  <a:pos x="0" y="206"/>
                </a:cxn>
                <a:cxn ang="0">
                  <a:pos x="0" y="206"/>
                </a:cxn>
                <a:cxn ang="0">
                  <a:pos x="0" y="204"/>
                </a:cxn>
                <a:cxn ang="0">
                  <a:pos x="1" y="204"/>
                </a:cxn>
                <a:cxn ang="0">
                  <a:pos x="1" y="204"/>
                </a:cxn>
                <a:cxn ang="0">
                  <a:pos x="1" y="203"/>
                </a:cxn>
                <a:cxn ang="0">
                  <a:pos x="1" y="203"/>
                </a:cxn>
                <a:cxn ang="0">
                  <a:pos x="2" y="203"/>
                </a:cxn>
                <a:cxn ang="0">
                  <a:pos x="2" y="203"/>
                </a:cxn>
                <a:cxn ang="0">
                  <a:pos x="485" y="0"/>
                </a:cxn>
              </a:cxnLst>
              <a:rect l="0" t="0" r="r" b="b"/>
              <a:pathLst>
                <a:path w="489" h="208">
                  <a:moveTo>
                    <a:pt x="485" y="0"/>
                  </a:moveTo>
                  <a:lnTo>
                    <a:pt x="485" y="0"/>
                  </a:lnTo>
                  <a:lnTo>
                    <a:pt x="485" y="0"/>
                  </a:lnTo>
                  <a:lnTo>
                    <a:pt x="485" y="0"/>
                  </a:lnTo>
                  <a:lnTo>
                    <a:pt x="486" y="0"/>
                  </a:lnTo>
                  <a:lnTo>
                    <a:pt x="486" y="0"/>
                  </a:lnTo>
                  <a:lnTo>
                    <a:pt x="486" y="0"/>
                  </a:lnTo>
                  <a:lnTo>
                    <a:pt x="488" y="1"/>
                  </a:lnTo>
                  <a:lnTo>
                    <a:pt x="488" y="1"/>
                  </a:lnTo>
                  <a:lnTo>
                    <a:pt x="489" y="1"/>
                  </a:lnTo>
                  <a:lnTo>
                    <a:pt x="489" y="3"/>
                  </a:lnTo>
                  <a:lnTo>
                    <a:pt x="489" y="3"/>
                  </a:lnTo>
                  <a:lnTo>
                    <a:pt x="489" y="3"/>
                  </a:lnTo>
                  <a:lnTo>
                    <a:pt x="489" y="4"/>
                  </a:lnTo>
                  <a:lnTo>
                    <a:pt x="489" y="4"/>
                  </a:lnTo>
                  <a:lnTo>
                    <a:pt x="489" y="4"/>
                  </a:lnTo>
                  <a:lnTo>
                    <a:pt x="488" y="5"/>
                  </a:lnTo>
                  <a:lnTo>
                    <a:pt x="488" y="5"/>
                  </a:lnTo>
                  <a:lnTo>
                    <a:pt x="488" y="5"/>
                  </a:lnTo>
                  <a:lnTo>
                    <a:pt x="486" y="5"/>
                  </a:lnTo>
                  <a:lnTo>
                    <a:pt x="486" y="5"/>
                  </a:lnTo>
                  <a:lnTo>
                    <a:pt x="4" y="208"/>
                  </a:lnTo>
                  <a:lnTo>
                    <a:pt x="4" y="208"/>
                  </a:lnTo>
                  <a:lnTo>
                    <a:pt x="4" y="208"/>
                  </a:lnTo>
                  <a:lnTo>
                    <a:pt x="2" y="208"/>
                  </a:lnTo>
                  <a:lnTo>
                    <a:pt x="2" y="208"/>
                  </a:lnTo>
                  <a:lnTo>
                    <a:pt x="2" y="208"/>
                  </a:lnTo>
                  <a:lnTo>
                    <a:pt x="1" y="208"/>
                  </a:lnTo>
                  <a:lnTo>
                    <a:pt x="1" y="208"/>
                  </a:lnTo>
                  <a:lnTo>
                    <a:pt x="1" y="207"/>
                  </a:lnTo>
                  <a:lnTo>
                    <a:pt x="1" y="207"/>
                  </a:lnTo>
                  <a:lnTo>
                    <a:pt x="0" y="207"/>
                  </a:lnTo>
                  <a:lnTo>
                    <a:pt x="0" y="207"/>
                  </a:lnTo>
                  <a:lnTo>
                    <a:pt x="0" y="206"/>
                  </a:lnTo>
                  <a:lnTo>
                    <a:pt x="0" y="206"/>
                  </a:lnTo>
                  <a:lnTo>
                    <a:pt x="0" y="204"/>
                  </a:lnTo>
                  <a:lnTo>
                    <a:pt x="1" y="204"/>
                  </a:lnTo>
                  <a:lnTo>
                    <a:pt x="1" y="204"/>
                  </a:lnTo>
                  <a:lnTo>
                    <a:pt x="1" y="203"/>
                  </a:lnTo>
                  <a:lnTo>
                    <a:pt x="1" y="203"/>
                  </a:lnTo>
                  <a:lnTo>
                    <a:pt x="2" y="203"/>
                  </a:lnTo>
                  <a:lnTo>
                    <a:pt x="2" y="203"/>
                  </a:lnTo>
                  <a:lnTo>
                    <a:pt x="485" y="0"/>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55" name="Freeform 63">
              <a:extLst>
                <a:ext uri="{FF2B5EF4-FFF2-40B4-BE49-F238E27FC236}">
                  <a16:creationId xmlns:a16="http://schemas.microsoft.com/office/drawing/2014/main" id="{75A81D14-3743-5F85-50F2-F3E07C9F11C3}"/>
                </a:ext>
              </a:extLst>
            </p:cNvPr>
            <p:cNvSpPr>
              <a:spLocks/>
            </p:cNvSpPr>
            <p:nvPr/>
          </p:nvSpPr>
          <p:spPr bwMode="auto">
            <a:xfrm>
              <a:off x="4087813" y="2559050"/>
              <a:ext cx="388937" cy="165100"/>
            </a:xfrm>
            <a:custGeom>
              <a:avLst/>
              <a:gdLst/>
              <a:ahLst/>
              <a:cxnLst>
                <a:cxn ang="0">
                  <a:pos x="485" y="0"/>
                </a:cxn>
                <a:cxn ang="0">
                  <a:pos x="485" y="0"/>
                </a:cxn>
                <a:cxn ang="0">
                  <a:pos x="485" y="0"/>
                </a:cxn>
                <a:cxn ang="0">
                  <a:pos x="485" y="0"/>
                </a:cxn>
                <a:cxn ang="0">
                  <a:pos x="486" y="0"/>
                </a:cxn>
                <a:cxn ang="0">
                  <a:pos x="486" y="0"/>
                </a:cxn>
                <a:cxn ang="0">
                  <a:pos x="486" y="0"/>
                </a:cxn>
                <a:cxn ang="0">
                  <a:pos x="488" y="1"/>
                </a:cxn>
                <a:cxn ang="0">
                  <a:pos x="488" y="1"/>
                </a:cxn>
                <a:cxn ang="0">
                  <a:pos x="489" y="1"/>
                </a:cxn>
                <a:cxn ang="0">
                  <a:pos x="489" y="3"/>
                </a:cxn>
                <a:cxn ang="0">
                  <a:pos x="489" y="3"/>
                </a:cxn>
                <a:cxn ang="0">
                  <a:pos x="489" y="3"/>
                </a:cxn>
                <a:cxn ang="0">
                  <a:pos x="489" y="4"/>
                </a:cxn>
                <a:cxn ang="0">
                  <a:pos x="489" y="4"/>
                </a:cxn>
                <a:cxn ang="0">
                  <a:pos x="489" y="4"/>
                </a:cxn>
                <a:cxn ang="0">
                  <a:pos x="488" y="5"/>
                </a:cxn>
                <a:cxn ang="0">
                  <a:pos x="488" y="5"/>
                </a:cxn>
                <a:cxn ang="0">
                  <a:pos x="488" y="5"/>
                </a:cxn>
                <a:cxn ang="0">
                  <a:pos x="486" y="5"/>
                </a:cxn>
                <a:cxn ang="0">
                  <a:pos x="486" y="5"/>
                </a:cxn>
                <a:cxn ang="0">
                  <a:pos x="4" y="208"/>
                </a:cxn>
                <a:cxn ang="0">
                  <a:pos x="4" y="208"/>
                </a:cxn>
                <a:cxn ang="0">
                  <a:pos x="4" y="208"/>
                </a:cxn>
                <a:cxn ang="0">
                  <a:pos x="2" y="208"/>
                </a:cxn>
                <a:cxn ang="0">
                  <a:pos x="2" y="208"/>
                </a:cxn>
                <a:cxn ang="0">
                  <a:pos x="2" y="208"/>
                </a:cxn>
                <a:cxn ang="0">
                  <a:pos x="1" y="208"/>
                </a:cxn>
                <a:cxn ang="0">
                  <a:pos x="1" y="208"/>
                </a:cxn>
                <a:cxn ang="0">
                  <a:pos x="1" y="207"/>
                </a:cxn>
                <a:cxn ang="0">
                  <a:pos x="1" y="207"/>
                </a:cxn>
                <a:cxn ang="0">
                  <a:pos x="0" y="207"/>
                </a:cxn>
                <a:cxn ang="0">
                  <a:pos x="0" y="207"/>
                </a:cxn>
                <a:cxn ang="0">
                  <a:pos x="0" y="206"/>
                </a:cxn>
                <a:cxn ang="0">
                  <a:pos x="0" y="206"/>
                </a:cxn>
                <a:cxn ang="0">
                  <a:pos x="0" y="204"/>
                </a:cxn>
                <a:cxn ang="0">
                  <a:pos x="1" y="204"/>
                </a:cxn>
                <a:cxn ang="0">
                  <a:pos x="1" y="204"/>
                </a:cxn>
                <a:cxn ang="0">
                  <a:pos x="1" y="203"/>
                </a:cxn>
                <a:cxn ang="0">
                  <a:pos x="1" y="203"/>
                </a:cxn>
                <a:cxn ang="0">
                  <a:pos x="2" y="203"/>
                </a:cxn>
                <a:cxn ang="0">
                  <a:pos x="2" y="203"/>
                </a:cxn>
                <a:cxn ang="0">
                  <a:pos x="485" y="0"/>
                </a:cxn>
              </a:cxnLst>
              <a:rect l="0" t="0" r="r" b="b"/>
              <a:pathLst>
                <a:path w="489" h="208">
                  <a:moveTo>
                    <a:pt x="485" y="0"/>
                  </a:moveTo>
                  <a:lnTo>
                    <a:pt x="485" y="0"/>
                  </a:lnTo>
                  <a:lnTo>
                    <a:pt x="485" y="0"/>
                  </a:lnTo>
                  <a:lnTo>
                    <a:pt x="485" y="0"/>
                  </a:lnTo>
                  <a:lnTo>
                    <a:pt x="486" y="0"/>
                  </a:lnTo>
                  <a:lnTo>
                    <a:pt x="486" y="0"/>
                  </a:lnTo>
                  <a:lnTo>
                    <a:pt x="486" y="0"/>
                  </a:lnTo>
                  <a:lnTo>
                    <a:pt x="488" y="1"/>
                  </a:lnTo>
                  <a:lnTo>
                    <a:pt x="488" y="1"/>
                  </a:lnTo>
                  <a:lnTo>
                    <a:pt x="489" y="1"/>
                  </a:lnTo>
                  <a:lnTo>
                    <a:pt x="489" y="3"/>
                  </a:lnTo>
                  <a:lnTo>
                    <a:pt x="489" y="3"/>
                  </a:lnTo>
                  <a:lnTo>
                    <a:pt x="489" y="3"/>
                  </a:lnTo>
                  <a:lnTo>
                    <a:pt x="489" y="4"/>
                  </a:lnTo>
                  <a:lnTo>
                    <a:pt x="489" y="4"/>
                  </a:lnTo>
                  <a:lnTo>
                    <a:pt x="489" y="4"/>
                  </a:lnTo>
                  <a:lnTo>
                    <a:pt x="488" y="5"/>
                  </a:lnTo>
                  <a:lnTo>
                    <a:pt x="488" y="5"/>
                  </a:lnTo>
                  <a:lnTo>
                    <a:pt x="488" y="5"/>
                  </a:lnTo>
                  <a:lnTo>
                    <a:pt x="486" y="5"/>
                  </a:lnTo>
                  <a:lnTo>
                    <a:pt x="486" y="5"/>
                  </a:lnTo>
                  <a:lnTo>
                    <a:pt x="4" y="208"/>
                  </a:lnTo>
                  <a:lnTo>
                    <a:pt x="4" y="208"/>
                  </a:lnTo>
                  <a:lnTo>
                    <a:pt x="4" y="208"/>
                  </a:lnTo>
                  <a:lnTo>
                    <a:pt x="2" y="208"/>
                  </a:lnTo>
                  <a:lnTo>
                    <a:pt x="2" y="208"/>
                  </a:lnTo>
                  <a:lnTo>
                    <a:pt x="2" y="208"/>
                  </a:lnTo>
                  <a:lnTo>
                    <a:pt x="1" y="208"/>
                  </a:lnTo>
                  <a:lnTo>
                    <a:pt x="1" y="208"/>
                  </a:lnTo>
                  <a:lnTo>
                    <a:pt x="1" y="207"/>
                  </a:lnTo>
                  <a:lnTo>
                    <a:pt x="1" y="207"/>
                  </a:lnTo>
                  <a:lnTo>
                    <a:pt x="0" y="207"/>
                  </a:lnTo>
                  <a:lnTo>
                    <a:pt x="0" y="207"/>
                  </a:lnTo>
                  <a:lnTo>
                    <a:pt x="0" y="206"/>
                  </a:lnTo>
                  <a:lnTo>
                    <a:pt x="0" y="206"/>
                  </a:lnTo>
                  <a:lnTo>
                    <a:pt x="0" y="204"/>
                  </a:lnTo>
                  <a:lnTo>
                    <a:pt x="1" y="204"/>
                  </a:lnTo>
                  <a:lnTo>
                    <a:pt x="1" y="204"/>
                  </a:lnTo>
                  <a:lnTo>
                    <a:pt x="1" y="203"/>
                  </a:lnTo>
                  <a:lnTo>
                    <a:pt x="1" y="203"/>
                  </a:lnTo>
                  <a:lnTo>
                    <a:pt x="2" y="203"/>
                  </a:lnTo>
                  <a:lnTo>
                    <a:pt x="2" y="203"/>
                  </a:lnTo>
                  <a:lnTo>
                    <a:pt x="485" y="0"/>
                  </a:lnTo>
                </a:path>
              </a:pathLst>
            </a:custGeom>
            <a:noFill/>
            <a:ln w="0">
              <a:solidFill>
                <a:srgbClr val="FF3300"/>
              </a:solidFill>
              <a:prstDash val="solid"/>
              <a:round/>
              <a:headEnd/>
              <a:tailEnd/>
            </a:ln>
          </p:spPr>
          <p:txBody>
            <a:bodyPr/>
            <a:lstStyle/>
            <a:p>
              <a:endParaRPr lang="en-US" dirty="0">
                <a:latin typeface="Verdana" pitchFamily="34" charset="0"/>
                <a:cs typeface="Verdana" pitchFamily="34" charset="0"/>
              </a:endParaRPr>
            </a:p>
          </p:txBody>
        </p:sp>
        <p:sp>
          <p:nvSpPr>
            <p:cNvPr id="56" name="Freeform 64">
              <a:extLst>
                <a:ext uri="{FF2B5EF4-FFF2-40B4-BE49-F238E27FC236}">
                  <a16:creationId xmlns:a16="http://schemas.microsoft.com/office/drawing/2014/main" id="{93F35F6E-866D-ADF3-8570-A82938BA21E1}"/>
                </a:ext>
              </a:extLst>
            </p:cNvPr>
            <p:cNvSpPr>
              <a:spLocks/>
            </p:cNvSpPr>
            <p:nvPr/>
          </p:nvSpPr>
          <p:spPr bwMode="auto">
            <a:xfrm>
              <a:off x="3711575" y="2719388"/>
              <a:ext cx="381000" cy="180975"/>
            </a:xfrm>
            <a:custGeom>
              <a:avLst/>
              <a:gdLst/>
              <a:ahLst/>
              <a:cxnLst>
                <a:cxn ang="0">
                  <a:pos x="476" y="0"/>
                </a:cxn>
                <a:cxn ang="0">
                  <a:pos x="476" y="0"/>
                </a:cxn>
                <a:cxn ang="0">
                  <a:pos x="477" y="0"/>
                </a:cxn>
                <a:cxn ang="0">
                  <a:pos x="477" y="0"/>
                </a:cxn>
                <a:cxn ang="0">
                  <a:pos x="479" y="0"/>
                </a:cxn>
                <a:cxn ang="0">
                  <a:pos x="479" y="0"/>
                </a:cxn>
                <a:cxn ang="0">
                  <a:pos x="479" y="0"/>
                </a:cxn>
                <a:cxn ang="0">
                  <a:pos x="479" y="0"/>
                </a:cxn>
                <a:cxn ang="0">
                  <a:pos x="480" y="0"/>
                </a:cxn>
                <a:cxn ang="0">
                  <a:pos x="480" y="1"/>
                </a:cxn>
                <a:cxn ang="0">
                  <a:pos x="480" y="1"/>
                </a:cxn>
                <a:cxn ang="0">
                  <a:pos x="480" y="1"/>
                </a:cxn>
                <a:cxn ang="0">
                  <a:pos x="480" y="3"/>
                </a:cxn>
                <a:cxn ang="0">
                  <a:pos x="480" y="3"/>
                </a:cxn>
                <a:cxn ang="0">
                  <a:pos x="480" y="4"/>
                </a:cxn>
                <a:cxn ang="0">
                  <a:pos x="480" y="4"/>
                </a:cxn>
                <a:cxn ang="0">
                  <a:pos x="480" y="4"/>
                </a:cxn>
                <a:cxn ang="0">
                  <a:pos x="480" y="5"/>
                </a:cxn>
                <a:cxn ang="0">
                  <a:pos x="479" y="5"/>
                </a:cxn>
                <a:cxn ang="0">
                  <a:pos x="479" y="5"/>
                </a:cxn>
                <a:cxn ang="0">
                  <a:pos x="479" y="5"/>
                </a:cxn>
                <a:cxn ang="0">
                  <a:pos x="5" y="227"/>
                </a:cxn>
                <a:cxn ang="0">
                  <a:pos x="5" y="227"/>
                </a:cxn>
                <a:cxn ang="0">
                  <a:pos x="3" y="227"/>
                </a:cxn>
                <a:cxn ang="0">
                  <a:pos x="3" y="227"/>
                </a:cxn>
                <a:cxn ang="0">
                  <a:pos x="3" y="227"/>
                </a:cxn>
                <a:cxn ang="0">
                  <a:pos x="2" y="227"/>
                </a:cxn>
                <a:cxn ang="0">
                  <a:pos x="2" y="227"/>
                </a:cxn>
                <a:cxn ang="0">
                  <a:pos x="2" y="225"/>
                </a:cxn>
                <a:cxn ang="0">
                  <a:pos x="0" y="225"/>
                </a:cxn>
                <a:cxn ang="0">
                  <a:pos x="0" y="225"/>
                </a:cxn>
                <a:cxn ang="0">
                  <a:pos x="0" y="225"/>
                </a:cxn>
                <a:cxn ang="0">
                  <a:pos x="0" y="224"/>
                </a:cxn>
                <a:cxn ang="0">
                  <a:pos x="0" y="224"/>
                </a:cxn>
                <a:cxn ang="0">
                  <a:pos x="0" y="222"/>
                </a:cxn>
                <a:cxn ang="0">
                  <a:pos x="0" y="222"/>
                </a:cxn>
                <a:cxn ang="0">
                  <a:pos x="0" y="222"/>
                </a:cxn>
                <a:cxn ang="0">
                  <a:pos x="0" y="221"/>
                </a:cxn>
                <a:cxn ang="0">
                  <a:pos x="0" y="221"/>
                </a:cxn>
                <a:cxn ang="0">
                  <a:pos x="2" y="221"/>
                </a:cxn>
                <a:cxn ang="0">
                  <a:pos x="2" y="221"/>
                </a:cxn>
                <a:cxn ang="0">
                  <a:pos x="2" y="221"/>
                </a:cxn>
                <a:cxn ang="0">
                  <a:pos x="476" y="0"/>
                </a:cxn>
              </a:cxnLst>
              <a:rect l="0" t="0" r="r" b="b"/>
              <a:pathLst>
                <a:path w="480" h="227">
                  <a:moveTo>
                    <a:pt x="476" y="0"/>
                  </a:moveTo>
                  <a:lnTo>
                    <a:pt x="476" y="0"/>
                  </a:lnTo>
                  <a:lnTo>
                    <a:pt x="477" y="0"/>
                  </a:lnTo>
                  <a:lnTo>
                    <a:pt x="477" y="0"/>
                  </a:lnTo>
                  <a:lnTo>
                    <a:pt x="479" y="0"/>
                  </a:lnTo>
                  <a:lnTo>
                    <a:pt x="479" y="0"/>
                  </a:lnTo>
                  <a:lnTo>
                    <a:pt x="479" y="0"/>
                  </a:lnTo>
                  <a:lnTo>
                    <a:pt x="479" y="0"/>
                  </a:lnTo>
                  <a:lnTo>
                    <a:pt x="480" y="0"/>
                  </a:lnTo>
                  <a:lnTo>
                    <a:pt x="480" y="1"/>
                  </a:lnTo>
                  <a:lnTo>
                    <a:pt x="480" y="1"/>
                  </a:lnTo>
                  <a:lnTo>
                    <a:pt x="480" y="1"/>
                  </a:lnTo>
                  <a:lnTo>
                    <a:pt x="480" y="3"/>
                  </a:lnTo>
                  <a:lnTo>
                    <a:pt x="480" y="3"/>
                  </a:lnTo>
                  <a:lnTo>
                    <a:pt x="480" y="4"/>
                  </a:lnTo>
                  <a:lnTo>
                    <a:pt x="480" y="4"/>
                  </a:lnTo>
                  <a:lnTo>
                    <a:pt x="480" y="4"/>
                  </a:lnTo>
                  <a:lnTo>
                    <a:pt x="480" y="5"/>
                  </a:lnTo>
                  <a:lnTo>
                    <a:pt x="479" y="5"/>
                  </a:lnTo>
                  <a:lnTo>
                    <a:pt x="479" y="5"/>
                  </a:lnTo>
                  <a:lnTo>
                    <a:pt x="479" y="5"/>
                  </a:lnTo>
                  <a:lnTo>
                    <a:pt x="5" y="227"/>
                  </a:lnTo>
                  <a:lnTo>
                    <a:pt x="5" y="227"/>
                  </a:lnTo>
                  <a:lnTo>
                    <a:pt x="3" y="227"/>
                  </a:lnTo>
                  <a:lnTo>
                    <a:pt x="3" y="227"/>
                  </a:lnTo>
                  <a:lnTo>
                    <a:pt x="3" y="227"/>
                  </a:lnTo>
                  <a:lnTo>
                    <a:pt x="2" y="227"/>
                  </a:lnTo>
                  <a:lnTo>
                    <a:pt x="2" y="227"/>
                  </a:lnTo>
                  <a:lnTo>
                    <a:pt x="2" y="225"/>
                  </a:lnTo>
                  <a:lnTo>
                    <a:pt x="0" y="225"/>
                  </a:lnTo>
                  <a:lnTo>
                    <a:pt x="0" y="225"/>
                  </a:lnTo>
                  <a:lnTo>
                    <a:pt x="0" y="225"/>
                  </a:lnTo>
                  <a:lnTo>
                    <a:pt x="0" y="224"/>
                  </a:lnTo>
                  <a:lnTo>
                    <a:pt x="0" y="224"/>
                  </a:lnTo>
                  <a:lnTo>
                    <a:pt x="0" y="222"/>
                  </a:lnTo>
                  <a:lnTo>
                    <a:pt x="0" y="222"/>
                  </a:lnTo>
                  <a:lnTo>
                    <a:pt x="0" y="222"/>
                  </a:lnTo>
                  <a:lnTo>
                    <a:pt x="0" y="221"/>
                  </a:lnTo>
                  <a:lnTo>
                    <a:pt x="0" y="221"/>
                  </a:lnTo>
                  <a:lnTo>
                    <a:pt x="2" y="221"/>
                  </a:lnTo>
                  <a:lnTo>
                    <a:pt x="2" y="221"/>
                  </a:lnTo>
                  <a:lnTo>
                    <a:pt x="2" y="221"/>
                  </a:lnTo>
                  <a:lnTo>
                    <a:pt x="476" y="0"/>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57" name="Freeform 66">
              <a:extLst>
                <a:ext uri="{FF2B5EF4-FFF2-40B4-BE49-F238E27FC236}">
                  <a16:creationId xmlns:a16="http://schemas.microsoft.com/office/drawing/2014/main" id="{FEDDFAB2-ECF4-003D-201E-98D09DCBE694}"/>
                </a:ext>
              </a:extLst>
            </p:cNvPr>
            <p:cNvSpPr>
              <a:spLocks/>
            </p:cNvSpPr>
            <p:nvPr/>
          </p:nvSpPr>
          <p:spPr bwMode="auto">
            <a:xfrm>
              <a:off x="3341688" y="2894013"/>
              <a:ext cx="373062" cy="195262"/>
            </a:xfrm>
            <a:custGeom>
              <a:avLst/>
              <a:gdLst/>
              <a:ahLst/>
              <a:cxnLst>
                <a:cxn ang="0">
                  <a:pos x="468" y="1"/>
                </a:cxn>
                <a:cxn ang="0">
                  <a:pos x="468" y="1"/>
                </a:cxn>
                <a:cxn ang="0">
                  <a:pos x="468" y="0"/>
                </a:cxn>
                <a:cxn ang="0">
                  <a:pos x="469" y="0"/>
                </a:cxn>
                <a:cxn ang="0">
                  <a:pos x="469" y="0"/>
                </a:cxn>
                <a:cxn ang="0">
                  <a:pos x="469" y="0"/>
                </a:cxn>
                <a:cxn ang="0">
                  <a:pos x="471" y="1"/>
                </a:cxn>
                <a:cxn ang="0">
                  <a:pos x="471" y="1"/>
                </a:cxn>
                <a:cxn ang="0">
                  <a:pos x="471" y="1"/>
                </a:cxn>
                <a:cxn ang="0">
                  <a:pos x="471" y="1"/>
                </a:cxn>
                <a:cxn ang="0">
                  <a:pos x="472" y="1"/>
                </a:cxn>
                <a:cxn ang="0">
                  <a:pos x="472" y="2"/>
                </a:cxn>
                <a:cxn ang="0">
                  <a:pos x="472" y="2"/>
                </a:cxn>
                <a:cxn ang="0">
                  <a:pos x="472" y="2"/>
                </a:cxn>
                <a:cxn ang="0">
                  <a:pos x="472" y="4"/>
                </a:cxn>
                <a:cxn ang="0">
                  <a:pos x="472" y="4"/>
                </a:cxn>
                <a:cxn ang="0">
                  <a:pos x="472" y="5"/>
                </a:cxn>
                <a:cxn ang="0">
                  <a:pos x="471" y="5"/>
                </a:cxn>
                <a:cxn ang="0">
                  <a:pos x="471" y="5"/>
                </a:cxn>
                <a:cxn ang="0">
                  <a:pos x="471" y="5"/>
                </a:cxn>
                <a:cxn ang="0">
                  <a:pos x="471" y="5"/>
                </a:cxn>
                <a:cxn ang="0">
                  <a:pos x="5" y="243"/>
                </a:cxn>
                <a:cxn ang="0">
                  <a:pos x="5" y="243"/>
                </a:cxn>
                <a:cxn ang="0">
                  <a:pos x="3" y="244"/>
                </a:cxn>
                <a:cxn ang="0">
                  <a:pos x="3" y="244"/>
                </a:cxn>
                <a:cxn ang="0">
                  <a:pos x="3" y="244"/>
                </a:cxn>
                <a:cxn ang="0">
                  <a:pos x="2" y="244"/>
                </a:cxn>
                <a:cxn ang="0">
                  <a:pos x="2" y="243"/>
                </a:cxn>
                <a:cxn ang="0">
                  <a:pos x="0" y="243"/>
                </a:cxn>
                <a:cxn ang="0">
                  <a:pos x="0" y="243"/>
                </a:cxn>
                <a:cxn ang="0">
                  <a:pos x="0" y="243"/>
                </a:cxn>
                <a:cxn ang="0">
                  <a:pos x="0" y="243"/>
                </a:cxn>
                <a:cxn ang="0">
                  <a:pos x="0" y="242"/>
                </a:cxn>
                <a:cxn ang="0">
                  <a:pos x="0" y="242"/>
                </a:cxn>
                <a:cxn ang="0">
                  <a:pos x="0" y="242"/>
                </a:cxn>
                <a:cxn ang="0">
                  <a:pos x="0" y="240"/>
                </a:cxn>
                <a:cxn ang="0">
                  <a:pos x="0" y="240"/>
                </a:cxn>
                <a:cxn ang="0">
                  <a:pos x="0" y="240"/>
                </a:cxn>
                <a:cxn ang="0">
                  <a:pos x="0" y="239"/>
                </a:cxn>
                <a:cxn ang="0">
                  <a:pos x="0" y="239"/>
                </a:cxn>
                <a:cxn ang="0">
                  <a:pos x="2" y="239"/>
                </a:cxn>
                <a:cxn ang="0">
                  <a:pos x="2" y="239"/>
                </a:cxn>
                <a:cxn ang="0">
                  <a:pos x="468" y="1"/>
                </a:cxn>
              </a:cxnLst>
              <a:rect l="0" t="0" r="r" b="b"/>
              <a:pathLst>
                <a:path w="472" h="244">
                  <a:moveTo>
                    <a:pt x="468" y="1"/>
                  </a:moveTo>
                  <a:lnTo>
                    <a:pt x="468" y="1"/>
                  </a:lnTo>
                  <a:lnTo>
                    <a:pt x="468" y="0"/>
                  </a:lnTo>
                  <a:lnTo>
                    <a:pt x="469" y="0"/>
                  </a:lnTo>
                  <a:lnTo>
                    <a:pt x="469" y="0"/>
                  </a:lnTo>
                  <a:lnTo>
                    <a:pt x="469" y="0"/>
                  </a:lnTo>
                  <a:lnTo>
                    <a:pt x="471" y="1"/>
                  </a:lnTo>
                  <a:lnTo>
                    <a:pt x="471" y="1"/>
                  </a:lnTo>
                  <a:lnTo>
                    <a:pt x="471" y="1"/>
                  </a:lnTo>
                  <a:lnTo>
                    <a:pt x="471" y="1"/>
                  </a:lnTo>
                  <a:lnTo>
                    <a:pt x="472" y="1"/>
                  </a:lnTo>
                  <a:lnTo>
                    <a:pt x="472" y="2"/>
                  </a:lnTo>
                  <a:lnTo>
                    <a:pt x="472" y="2"/>
                  </a:lnTo>
                  <a:lnTo>
                    <a:pt x="472" y="2"/>
                  </a:lnTo>
                  <a:lnTo>
                    <a:pt x="472" y="4"/>
                  </a:lnTo>
                  <a:lnTo>
                    <a:pt x="472" y="4"/>
                  </a:lnTo>
                  <a:lnTo>
                    <a:pt x="472" y="5"/>
                  </a:lnTo>
                  <a:lnTo>
                    <a:pt x="471" y="5"/>
                  </a:lnTo>
                  <a:lnTo>
                    <a:pt x="471" y="5"/>
                  </a:lnTo>
                  <a:lnTo>
                    <a:pt x="471" y="5"/>
                  </a:lnTo>
                  <a:lnTo>
                    <a:pt x="471" y="5"/>
                  </a:lnTo>
                  <a:lnTo>
                    <a:pt x="5" y="243"/>
                  </a:lnTo>
                  <a:lnTo>
                    <a:pt x="5" y="243"/>
                  </a:lnTo>
                  <a:lnTo>
                    <a:pt x="3" y="244"/>
                  </a:lnTo>
                  <a:lnTo>
                    <a:pt x="3" y="244"/>
                  </a:lnTo>
                  <a:lnTo>
                    <a:pt x="3" y="244"/>
                  </a:lnTo>
                  <a:lnTo>
                    <a:pt x="2" y="244"/>
                  </a:lnTo>
                  <a:lnTo>
                    <a:pt x="2" y="243"/>
                  </a:lnTo>
                  <a:lnTo>
                    <a:pt x="0" y="243"/>
                  </a:lnTo>
                  <a:lnTo>
                    <a:pt x="0" y="243"/>
                  </a:lnTo>
                  <a:lnTo>
                    <a:pt x="0" y="243"/>
                  </a:lnTo>
                  <a:lnTo>
                    <a:pt x="0" y="243"/>
                  </a:lnTo>
                  <a:lnTo>
                    <a:pt x="0" y="242"/>
                  </a:lnTo>
                  <a:lnTo>
                    <a:pt x="0" y="242"/>
                  </a:lnTo>
                  <a:lnTo>
                    <a:pt x="0" y="242"/>
                  </a:lnTo>
                  <a:lnTo>
                    <a:pt x="0" y="240"/>
                  </a:lnTo>
                  <a:lnTo>
                    <a:pt x="0" y="240"/>
                  </a:lnTo>
                  <a:lnTo>
                    <a:pt x="0" y="240"/>
                  </a:lnTo>
                  <a:lnTo>
                    <a:pt x="0" y="239"/>
                  </a:lnTo>
                  <a:lnTo>
                    <a:pt x="0" y="239"/>
                  </a:lnTo>
                  <a:lnTo>
                    <a:pt x="2" y="239"/>
                  </a:lnTo>
                  <a:lnTo>
                    <a:pt x="2" y="239"/>
                  </a:lnTo>
                  <a:lnTo>
                    <a:pt x="468" y="1"/>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58" name="Freeform 68">
              <a:extLst>
                <a:ext uri="{FF2B5EF4-FFF2-40B4-BE49-F238E27FC236}">
                  <a16:creationId xmlns:a16="http://schemas.microsoft.com/office/drawing/2014/main" id="{678120F4-E94E-1848-6DB4-3C822C6F9203}"/>
                </a:ext>
              </a:extLst>
            </p:cNvPr>
            <p:cNvSpPr>
              <a:spLocks/>
            </p:cNvSpPr>
            <p:nvPr/>
          </p:nvSpPr>
          <p:spPr bwMode="auto">
            <a:xfrm>
              <a:off x="2978150" y="3084513"/>
              <a:ext cx="368300" cy="207962"/>
            </a:xfrm>
            <a:custGeom>
              <a:avLst/>
              <a:gdLst/>
              <a:ahLst/>
              <a:cxnLst>
                <a:cxn ang="0">
                  <a:pos x="459" y="0"/>
                </a:cxn>
                <a:cxn ang="0">
                  <a:pos x="459" y="0"/>
                </a:cxn>
                <a:cxn ang="0">
                  <a:pos x="459" y="0"/>
                </a:cxn>
                <a:cxn ang="0">
                  <a:pos x="460" y="0"/>
                </a:cxn>
                <a:cxn ang="0">
                  <a:pos x="460" y="0"/>
                </a:cxn>
                <a:cxn ang="0">
                  <a:pos x="460" y="0"/>
                </a:cxn>
                <a:cxn ang="0">
                  <a:pos x="462" y="0"/>
                </a:cxn>
                <a:cxn ang="0">
                  <a:pos x="462" y="0"/>
                </a:cxn>
                <a:cxn ang="0">
                  <a:pos x="462" y="0"/>
                </a:cxn>
                <a:cxn ang="0">
                  <a:pos x="462" y="0"/>
                </a:cxn>
                <a:cxn ang="0">
                  <a:pos x="463" y="1"/>
                </a:cxn>
                <a:cxn ang="0">
                  <a:pos x="463" y="1"/>
                </a:cxn>
                <a:cxn ang="0">
                  <a:pos x="463" y="1"/>
                </a:cxn>
                <a:cxn ang="0">
                  <a:pos x="463" y="3"/>
                </a:cxn>
                <a:cxn ang="0">
                  <a:pos x="463" y="3"/>
                </a:cxn>
                <a:cxn ang="0">
                  <a:pos x="463" y="3"/>
                </a:cxn>
                <a:cxn ang="0">
                  <a:pos x="463" y="4"/>
                </a:cxn>
                <a:cxn ang="0">
                  <a:pos x="462" y="4"/>
                </a:cxn>
                <a:cxn ang="0">
                  <a:pos x="462" y="4"/>
                </a:cxn>
                <a:cxn ang="0">
                  <a:pos x="462" y="4"/>
                </a:cxn>
                <a:cxn ang="0">
                  <a:pos x="462" y="4"/>
                </a:cxn>
                <a:cxn ang="0">
                  <a:pos x="4" y="260"/>
                </a:cxn>
                <a:cxn ang="0">
                  <a:pos x="4" y="260"/>
                </a:cxn>
                <a:cxn ang="0">
                  <a:pos x="4" y="260"/>
                </a:cxn>
                <a:cxn ang="0">
                  <a:pos x="4" y="260"/>
                </a:cxn>
                <a:cxn ang="0">
                  <a:pos x="3" y="261"/>
                </a:cxn>
                <a:cxn ang="0">
                  <a:pos x="3" y="260"/>
                </a:cxn>
                <a:cxn ang="0">
                  <a:pos x="3" y="260"/>
                </a:cxn>
                <a:cxn ang="0">
                  <a:pos x="1" y="260"/>
                </a:cxn>
                <a:cxn ang="0">
                  <a:pos x="1" y="260"/>
                </a:cxn>
                <a:cxn ang="0">
                  <a:pos x="0" y="260"/>
                </a:cxn>
                <a:cxn ang="0">
                  <a:pos x="0" y="259"/>
                </a:cxn>
                <a:cxn ang="0">
                  <a:pos x="0" y="259"/>
                </a:cxn>
                <a:cxn ang="0">
                  <a:pos x="0" y="259"/>
                </a:cxn>
                <a:cxn ang="0">
                  <a:pos x="0" y="257"/>
                </a:cxn>
                <a:cxn ang="0">
                  <a:pos x="0" y="257"/>
                </a:cxn>
                <a:cxn ang="0">
                  <a:pos x="0" y="256"/>
                </a:cxn>
                <a:cxn ang="0">
                  <a:pos x="0" y="256"/>
                </a:cxn>
                <a:cxn ang="0">
                  <a:pos x="0" y="256"/>
                </a:cxn>
                <a:cxn ang="0">
                  <a:pos x="1" y="256"/>
                </a:cxn>
                <a:cxn ang="0">
                  <a:pos x="1" y="254"/>
                </a:cxn>
                <a:cxn ang="0">
                  <a:pos x="1" y="254"/>
                </a:cxn>
                <a:cxn ang="0">
                  <a:pos x="459" y="0"/>
                </a:cxn>
              </a:cxnLst>
              <a:rect l="0" t="0" r="r" b="b"/>
              <a:pathLst>
                <a:path w="463" h="261">
                  <a:moveTo>
                    <a:pt x="459" y="0"/>
                  </a:moveTo>
                  <a:lnTo>
                    <a:pt x="459" y="0"/>
                  </a:lnTo>
                  <a:lnTo>
                    <a:pt x="459" y="0"/>
                  </a:lnTo>
                  <a:lnTo>
                    <a:pt x="460" y="0"/>
                  </a:lnTo>
                  <a:lnTo>
                    <a:pt x="460" y="0"/>
                  </a:lnTo>
                  <a:lnTo>
                    <a:pt x="460" y="0"/>
                  </a:lnTo>
                  <a:lnTo>
                    <a:pt x="462" y="0"/>
                  </a:lnTo>
                  <a:lnTo>
                    <a:pt x="462" y="0"/>
                  </a:lnTo>
                  <a:lnTo>
                    <a:pt x="462" y="0"/>
                  </a:lnTo>
                  <a:lnTo>
                    <a:pt x="462" y="0"/>
                  </a:lnTo>
                  <a:lnTo>
                    <a:pt x="463" y="1"/>
                  </a:lnTo>
                  <a:lnTo>
                    <a:pt x="463" y="1"/>
                  </a:lnTo>
                  <a:lnTo>
                    <a:pt x="463" y="1"/>
                  </a:lnTo>
                  <a:lnTo>
                    <a:pt x="463" y="3"/>
                  </a:lnTo>
                  <a:lnTo>
                    <a:pt x="463" y="3"/>
                  </a:lnTo>
                  <a:lnTo>
                    <a:pt x="463" y="3"/>
                  </a:lnTo>
                  <a:lnTo>
                    <a:pt x="463" y="4"/>
                  </a:lnTo>
                  <a:lnTo>
                    <a:pt x="462" y="4"/>
                  </a:lnTo>
                  <a:lnTo>
                    <a:pt x="462" y="4"/>
                  </a:lnTo>
                  <a:lnTo>
                    <a:pt x="462" y="4"/>
                  </a:lnTo>
                  <a:lnTo>
                    <a:pt x="462" y="4"/>
                  </a:lnTo>
                  <a:lnTo>
                    <a:pt x="4" y="260"/>
                  </a:lnTo>
                  <a:lnTo>
                    <a:pt x="4" y="260"/>
                  </a:lnTo>
                  <a:lnTo>
                    <a:pt x="4" y="260"/>
                  </a:lnTo>
                  <a:lnTo>
                    <a:pt x="4" y="260"/>
                  </a:lnTo>
                  <a:lnTo>
                    <a:pt x="3" y="261"/>
                  </a:lnTo>
                  <a:lnTo>
                    <a:pt x="3" y="260"/>
                  </a:lnTo>
                  <a:lnTo>
                    <a:pt x="3" y="260"/>
                  </a:lnTo>
                  <a:lnTo>
                    <a:pt x="1" y="260"/>
                  </a:lnTo>
                  <a:lnTo>
                    <a:pt x="1" y="260"/>
                  </a:lnTo>
                  <a:lnTo>
                    <a:pt x="0" y="260"/>
                  </a:lnTo>
                  <a:lnTo>
                    <a:pt x="0" y="259"/>
                  </a:lnTo>
                  <a:lnTo>
                    <a:pt x="0" y="259"/>
                  </a:lnTo>
                  <a:lnTo>
                    <a:pt x="0" y="259"/>
                  </a:lnTo>
                  <a:lnTo>
                    <a:pt x="0" y="257"/>
                  </a:lnTo>
                  <a:lnTo>
                    <a:pt x="0" y="257"/>
                  </a:lnTo>
                  <a:lnTo>
                    <a:pt x="0" y="256"/>
                  </a:lnTo>
                  <a:lnTo>
                    <a:pt x="0" y="256"/>
                  </a:lnTo>
                  <a:lnTo>
                    <a:pt x="0" y="256"/>
                  </a:lnTo>
                  <a:lnTo>
                    <a:pt x="1" y="256"/>
                  </a:lnTo>
                  <a:lnTo>
                    <a:pt x="1" y="254"/>
                  </a:lnTo>
                  <a:lnTo>
                    <a:pt x="1" y="254"/>
                  </a:lnTo>
                  <a:lnTo>
                    <a:pt x="459" y="0"/>
                  </a:lnTo>
                  <a:close/>
                </a:path>
              </a:pathLst>
            </a:custGeom>
            <a:solidFill>
              <a:srgbClr val="000000"/>
            </a:solidFill>
            <a:ln w="9525">
              <a:solidFill>
                <a:srgbClr val="FF3300"/>
              </a:solidFill>
              <a:round/>
              <a:headEnd/>
              <a:tailEnd/>
            </a:ln>
          </p:spPr>
          <p:txBody>
            <a:bodyPr/>
            <a:lstStyle/>
            <a:p>
              <a:endParaRPr lang="en-US" dirty="0">
                <a:latin typeface="Verdana" pitchFamily="34" charset="0"/>
                <a:cs typeface="Verdana" pitchFamily="34" charset="0"/>
              </a:endParaRPr>
            </a:p>
          </p:txBody>
        </p:sp>
        <p:sp>
          <p:nvSpPr>
            <p:cNvPr id="59" name="Freeform 70">
              <a:extLst>
                <a:ext uri="{FF2B5EF4-FFF2-40B4-BE49-F238E27FC236}">
                  <a16:creationId xmlns:a16="http://schemas.microsoft.com/office/drawing/2014/main" id="{E4542986-BAE8-5155-AC1A-F6D5268C8082}"/>
                </a:ext>
              </a:extLst>
            </p:cNvPr>
            <p:cNvSpPr>
              <a:spLocks/>
            </p:cNvSpPr>
            <p:nvPr/>
          </p:nvSpPr>
          <p:spPr bwMode="auto">
            <a:xfrm>
              <a:off x="2978150" y="2538413"/>
              <a:ext cx="1284287" cy="754062"/>
            </a:xfrm>
            <a:custGeom>
              <a:avLst/>
              <a:gdLst/>
              <a:ahLst/>
              <a:cxnLst>
                <a:cxn ang="0">
                  <a:pos x="1615" y="0"/>
                </a:cxn>
                <a:cxn ang="0">
                  <a:pos x="1615" y="0"/>
                </a:cxn>
                <a:cxn ang="0">
                  <a:pos x="1615" y="0"/>
                </a:cxn>
                <a:cxn ang="0">
                  <a:pos x="1616" y="0"/>
                </a:cxn>
                <a:cxn ang="0">
                  <a:pos x="1616" y="0"/>
                </a:cxn>
                <a:cxn ang="0">
                  <a:pos x="1616" y="0"/>
                </a:cxn>
                <a:cxn ang="0">
                  <a:pos x="1617" y="0"/>
                </a:cxn>
                <a:cxn ang="0">
                  <a:pos x="1617" y="0"/>
                </a:cxn>
                <a:cxn ang="0">
                  <a:pos x="1619" y="0"/>
                </a:cxn>
                <a:cxn ang="0">
                  <a:pos x="1619" y="2"/>
                </a:cxn>
                <a:cxn ang="0">
                  <a:pos x="1619" y="2"/>
                </a:cxn>
                <a:cxn ang="0">
                  <a:pos x="1619" y="2"/>
                </a:cxn>
                <a:cxn ang="0">
                  <a:pos x="1619" y="3"/>
                </a:cxn>
                <a:cxn ang="0">
                  <a:pos x="1619" y="3"/>
                </a:cxn>
                <a:cxn ang="0">
                  <a:pos x="1619" y="3"/>
                </a:cxn>
                <a:cxn ang="0">
                  <a:pos x="1619" y="5"/>
                </a:cxn>
                <a:cxn ang="0">
                  <a:pos x="1619" y="5"/>
                </a:cxn>
                <a:cxn ang="0">
                  <a:pos x="1619" y="6"/>
                </a:cxn>
                <a:cxn ang="0">
                  <a:pos x="1619" y="6"/>
                </a:cxn>
                <a:cxn ang="0">
                  <a:pos x="1617" y="6"/>
                </a:cxn>
                <a:cxn ang="0">
                  <a:pos x="1617" y="6"/>
                </a:cxn>
                <a:cxn ang="0">
                  <a:pos x="4" y="949"/>
                </a:cxn>
                <a:cxn ang="0">
                  <a:pos x="4" y="949"/>
                </a:cxn>
                <a:cxn ang="0">
                  <a:pos x="4" y="949"/>
                </a:cxn>
                <a:cxn ang="0">
                  <a:pos x="4" y="949"/>
                </a:cxn>
                <a:cxn ang="0">
                  <a:pos x="3" y="950"/>
                </a:cxn>
                <a:cxn ang="0">
                  <a:pos x="3" y="949"/>
                </a:cxn>
                <a:cxn ang="0">
                  <a:pos x="3" y="949"/>
                </a:cxn>
                <a:cxn ang="0">
                  <a:pos x="1" y="949"/>
                </a:cxn>
                <a:cxn ang="0">
                  <a:pos x="1" y="949"/>
                </a:cxn>
                <a:cxn ang="0">
                  <a:pos x="0" y="949"/>
                </a:cxn>
                <a:cxn ang="0">
                  <a:pos x="0" y="949"/>
                </a:cxn>
                <a:cxn ang="0">
                  <a:pos x="0" y="948"/>
                </a:cxn>
                <a:cxn ang="0">
                  <a:pos x="0" y="948"/>
                </a:cxn>
                <a:cxn ang="0">
                  <a:pos x="0" y="948"/>
                </a:cxn>
                <a:cxn ang="0">
                  <a:pos x="0" y="946"/>
                </a:cxn>
                <a:cxn ang="0">
                  <a:pos x="0" y="946"/>
                </a:cxn>
                <a:cxn ang="0">
                  <a:pos x="0" y="945"/>
                </a:cxn>
                <a:cxn ang="0">
                  <a:pos x="0" y="945"/>
                </a:cxn>
                <a:cxn ang="0">
                  <a:pos x="1" y="945"/>
                </a:cxn>
                <a:cxn ang="0">
                  <a:pos x="1" y="943"/>
                </a:cxn>
                <a:cxn ang="0">
                  <a:pos x="1" y="943"/>
                </a:cxn>
                <a:cxn ang="0">
                  <a:pos x="1615" y="0"/>
                </a:cxn>
              </a:cxnLst>
              <a:rect l="0" t="0" r="r" b="b"/>
              <a:pathLst>
                <a:path w="1619" h="950">
                  <a:moveTo>
                    <a:pt x="1615" y="0"/>
                  </a:moveTo>
                  <a:lnTo>
                    <a:pt x="1615" y="0"/>
                  </a:lnTo>
                  <a:lnTo>
                    <a:pt x="1615" y="0"/>
                  </a:lnTo>
                  <a:lnTo>
                    <a:pt x="1616" y="0"/>
                  </a:lnTo>
                  <a:lnTo>
                    <a:pt x="1616" y="0"/>
                  </a:lnTo>
                  <a:lnTo>
                    <a:pt x="1616" y="0"/>
                  </a:lnTo>
                  <a:lnTo>
                    <a:pt x="1617" y="0"/>
                  </a:lnTo>
                  <a:lnTo>
                    <a:pt x="1617" y="0"/>
                  </a:lnTo>
                  <a:lnTo>
                    <a:pt x="1619" y="0"/>
                  </a:lnTo>
                  <a:lnTo>
                    <a:pt x="1619" y="2"/>
                  </a:lnTo>
                  <a:lnTo>
                    <a:pt x="1619" y="2"/>
                  </a:lnTo>
                  <a:lnTo>
                    <a:pt x="1619" y="2"/>
                  </a:lnTo>
                  <a:lnTo>
                    <a:pt x="1619" y="3"/>
                  </a:lnTo>
                  <a:lnTo>
                    <a:pt x="1619" y="3"/>
                  </a:lnTo>
                  <a:lnTo>
                    <a:pt x="1619" y="3"/>
                  </a:lnTo>
                  <a:lnTo>
                    <a:pt x="1619" y="5"/>
                  </a:lnTo>
                  <a:lnTo>
                    <a:pt x="1619" y="5"/>
                  </a:lnTo>
                  <a:lnTo>
                    <a:pt x="1619" y="6"/>
                  </a:lnTo>
                  <a:lnTo>
                    <a:pt x="1619" y="6"/>
                  </a:lnTo>
                  <a:lnTo>
                    <a:pt x="1617" y="6"/>
                  </a:lnTo>
                  <a:lnTo>
                    <a:pt x="1617" y="6"/>
                  </a:lnTo>
                  <a:lnTo>
                    <a:pt x="4" y="949"/>
                  </a:lnTo>
                  <a:lnTo>
                    <a:pt x="4" y="949"/>
                  </a:lnTo>
                  <a:lnTo>
                    <a:pt x="4" y="949"/>
                  </a:lnTo>
                  <a:lnTo>
                    <a:pt x="4" y="949"/>
                  </a:lnTo>
                  <a:lnTo>
                    <a:pt x="3" y="950"/>
                  </a:lnTo>
                  <a:lnTo>
                    <a:pt x="3" y="949"/>
                  </a:lnTo>
                  <a:lnTo>
                    <a:pt x="3" y="949"/>
                  </a:lnTo>
                  <a:lnTo>
                    <a:pt x="1" y="949"/>
                  </a:lnTo>
                  <a:lnTo>
                    <a:pt x="1" y="949"/>
                  </a:lnTo>
                  <a:lnTo>
                    <a:pt x="0" y="949"/>
                  </a:lnTo>
                  <a:lnTo>
                    <a:pt x="0" y="949"/>
                  </a:lnTo>
                  <a:lnTo>
                    <a:pt x="0" y="948"/>
                  </a:lnTo>
                  <a:lnTo>
                    <a:pt x="0" y="948"/>
                  </a:lnTo>
                  <a:lnTo>
                    <a:pt x="0" y="948"/>
                  </a:lnTo>
                  <a:lnTo>
                    <a:pt x="0" y="946"/>
                  </a:lnTo>
                  <a:lnTo>
                    <a:pt x="0" y="946"/>
                  </a:lnTo>
                  <a:lnTo>
                    <a:pt x="0" y="945"/>
                  </a:lnTo>
                  <a:lnTo>
                    <a:pt x="0" y="945"/>
                  </a:lnTo>
                  <a:lnTo>
                    <a:pt x="1" y="945"/>
                  </a:lnTo>
                  <a:lnTo>
                    <a:pt x="1" y="943"/>
                  </a:lnTo>
                  <a:lnTo>
                    <a:pt x="1" y="943"/>
                  </a:lnTo>
                  <a:lnTo>
                    <a:pt x="1615"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60" name="Line 72">
              <a:extLst>
                <a:ext uri="{FF2B5EF4-FFF2-40B4-BE49-F238E27FC236}">
                  <a16:creationId xmlns:a16="http://schemas.microsoft.com/office/drawing/2014/main" id="{B52254BB-72CC-FE9B-1C7E-6CCEFDAC5263}"/>
                </a:ext>
              </a:extLst>
            </p:cNvPr>
            <p:cNvSpPr>
              <a:spLocks noChangeShapeType="1"/>
            </p:cNvSpPr>
            <p:nvPr/>
          </p:nvSpPr>
          <p:spPr bwMode="auto">
            <a:xfrm>
              <a:off x="3173413" y="2500313"/>
              <a:ext cx="0" cy="0"/>
            </a:xfrm>
            <a:prstGeom prst="line">
              <a:avLst/>
            </a:prstGeom>
            <a:noFill/>
            <a:ln w="0">
              <a:solidFill>
                <a:srgbClr val="000000"/>
              </a:solidFill>
              <a:round/>
              <a:headEnd/>
              <a:tailEnd/>
            </a:ln>
          </p:spPr>
          <p:txBody>
            <a:bodyPr/>
            <a:lstStyle/>
            <a:p>
              <a:endParaRPr lang="en-US" dirty="0">
                <a:latin typeface="Verdana" pitchFamily="34" charset="0"/>
                <a:cs typeface="Verdana" pitchFamily="34" charset="0"/>
              </a:endParaRPr>
            </a:p>
          </p:txBody>
        </p:sp>
        <p:sp>
          <p:nvSpPr>
            <p:cNvPr id="61" name="Rectangle 73">
              <a:extLst>
                <a:ext uri="{FF2B5EF4-FFF2-40B4-BE49-F238E27FC236}">
                  <a16:creationId xmlns:a16="http://schemas.microsoft.com/office/drawing/2014/main" id="{43852AE6-DE50-8FBB-A73C-5C7662410D44}"/>
                </a:ext>
              </a:extLst>
            </p:cNvPr>
            <p:cNvSpPr>
              <a:spLocks noChangeArrowheads="1"/>
            </p:cNvSpPr>
            <p:nvPr/>
          </p:nvSpPr>
          <p:spPr bwMode="auto">
            <a:xfrm>
              <a:off x="3132138" y="2379663"/>
              <a:ext cx="101600" cy="274637"/>
            </a:xfrm>
            <a:prstGeom prst="rect">
              <a:avLst/>
            </a:prstGeom>
            <a:noFill/>
            <a:ln w="9525">
              <a:noFill/>
              <a:miter lim="800000"/>
              <a:headEnd/>
              <a:tailEnd/>
            </a:ln>
          </p:spPr>
          <p:txBody>
            <a:bodyPr wrap="none" lIns="0" tIns="0" rIns="0" bIns="0">
              <a:spAutoFit/>
            </a:bodyPr>
            <a:lstStyle/>
            <a:p>
              <a:r>
                <a:rPr lang="en-US" b="1" dirty="0">
                  <a:solidFill>
                    <a:srgbClr val="000000"/>
                  </a:solidFill>
                  <a:latin typeface="Eras Medium ITC" pitchFamily="34" charset="0"/>
                  <a:cs typeface="Verdana" pitchFamily="34" charset="0"/>
                </a:rPr>
                <a:t>z</a:t>
              </a:r>
              <a:endParaRPr lang="en-US" dirty="0">
                <a:latin typeface="Verdana" pitchFamily="34" charset="0"/>
                <a:cs typeface="Verdana" pitchFamily="34" charset="0"/>
              </a:endParaRPr>
            </a:p>
          </p:txBody>
        </p:sp>
        <p:sp>
          <p:nvSpPr>
            <p:cNvPr id="62" name="Freeform 74">
              <a:extLst>
                <a:ext uri="{FF2B5EF4-FFF2-40B4-BE49-F238E27FC236}">
                  <a16:creationId xmlns:a16="http://schemas.microsoft.com/office/drawing/2014/main" id="{BACD3727-D8C5-D4BA-F611-192CFD82C90E}"/>
                </a:ext>
              </a:extLst>
            </p:cNvPr>
            <p:cNvSpPr>
              <a:spLocks/>
            </p:cNvSpPr>
            <p:nvPr/>
          </p:nvSpPr>
          <p:spPr bwMode="auto">
            <a:xfrm>
              <a:off x="3609975" y="2809875"/>
              <a:ext cx="58737" cy="76200"/>
            </a:xfrm>
            <a:custGeom>
              <a:avLst/>
              <a:gdLst/>
              <a:ahLst/>
              <a:cxnLst>
                <a:cxn ang="0">
                  <a:pos x="0" y="26"/>
                </a:cxn>
                <a:cxn ang="0">
                  <a:pos x="76" y="96"/>
                </a:cxn>
                <a:cxn ang="0">
                  <a:pos x="41" y="0"/>
                </a:cxn>
                <a:cxn ang="0">
                  <a:pos x="0" y="26"/>
                </a:cxn>
              </a:cxnLst>
              <a:rect l="0" t="0" r="r" b="b"/>
              <a:pathLst>
                <a:path w="76" h="96">
                  <a:moveTo>
                    <a:pt x="0" y="26"/>
                  </a:moveTo>
                  <a:lnTo>
                    <a:pt x="76" y="96"/>
                  </a:lnTo>
                  <a:lnTo>
                    <a:pt x="41" y="0"/>
                  </a:lnTo>
                  <a:lnTo>
                    <a:pt x="0" y="26"/>
                  </a:lnTo>
                  <a:close/>
                </a:path>
              </a:pathLst>
            </a:custGeom>
            <a:solidFill>
              <a:srgbClr val="000000"/>
            </a:solid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63" name="Freeform 75">
              <a:extLst>
                <a:ext uri="{FF2B5EF4-FFF2-40B4-BE49-F238E27FC236}">
                  <a16:creationId xmlns:a16="http://schemas.microsoft.com/office/drawing/2014/main" id="{67EF58BE-0038-95A4-52FB-5AA8248990D9}"/>
                </a:ext>
              </a:extLst>
            </p:cNvPr>
            <p:cNvSpPr>
              <a:spLocks/>
            </p:cNvSpPr>
            <p:nvPr/>
          </p:nvSpPr>
          <p:spPr bwMode="auto">
            <a:xfrm>
              <a:off x="3638550" y="2808288"/>
              <a:ext cx="33337" cy="80962"/>
            </a:xfrm>
            <a:custGeom>
              <a:avLst/>
              <a:gdLst/>
              <a:ahLst/>
              <a:cxnLst>
                <a:cxn ang="0">
                  <a:pos x="39" y="98"/>
                </a:cxn>
                <a:cxn ang="0">
                  <a:pos x="39" y="98"/>
                </a:cxn>
                <a:cxn ang="0">
                  <a:pos x="40" y="99"/>
                </a:cxn>
                <a:cxn ang="0">
                  <a:pos x="40" y="99"/>
                </a:cxn>
                <a:cxn ang="0">
                  <a:pos x="40" y="99"/>
                </a:cxn>
                <a:cxn ang="0">
                  <a:pos x="39" y="100"/>
                </a:cxn>
                <a:cxn ang="0">
                  <a:pos x="39" y="100"/>
                </a:cxn>
                <a:cxn ang="0">
                  <a:pos x="39" y="102"/>
                </a:cxn>
                <a:cxn ang="0">
                  <a:pos x="39" y="102"/>
                </a:cxn>
                <a:cxn ang="0">
                  <a:pos x="39" y="102"/>
                </a:cxn>
                <a:cxn ang="0">
                  <a:pos x="38" y="102"/>
                </a:cxn>
                <a:cxn ang="0">
                  <a:pos x="38" y="102"/>
                </a:cxn>
                <a:cxn ang="0">
                  <a:pos x="38" y="102"/>
                </a:cxn>
                <a:cxn ang="0">
                  <a:pos x="36" y="102"/>
                </a:cxn>
                <a:cxn ang="0">
                  <a:pos x="36" y="102"/>
                </a:cxn>
                <a:cxn ang="0">
                  <a:pos x="36" y="102"/>
                </a:cxn>
                <a:cxn ang="0">
                  <a:pos x="35" y="102"/>
                </a:cxn>
                <a:cxn ang="0">
                  <a:pos x="35" y="102"/>
                </a:cxn>
                <a:cxn ang="0">
                  <a:pos x="35" y="100"/>
                </a:cxn>
                <a:cxn ang="0">
                  <a:pos x="33" y="100"/>
                </a:cxn>
                <a:cxn ang="0">
                  <a:pos x="33" y="100"/>
                </a:cxn>
                <a:cxn ang="0">
                  <a:pos x="1" y="3"/>
                </a:cxn>
                <a:cxn ang="0">
                  <a:pos x="1" y="3"/>
                </a:cxn>
                <a:cxn ang="0">
                  <a:pos x="0" y="3"/>
                </a:cxn>
                <a:cxn ang="0">
                  <a:pos x="0" y="3"/>
                </a:cxn>
                <a:cxn ang="0">
                  <a:pos x="0" y="2"/>
                </a:cxn>
                <a:cxn ang="0">
                  <a:pos x="1" y="2"/>
                </a:cxn>
                <a:cxn ang="0">
                  <a:pos x="1" y="2"/>
                </a:cxn>
                <a:cxn ang="0">
                  <a:pos x="1" y="0"/>
                </a:cxn>
                <a:cxn ang="0">
                  <a:pos x="1" y="0"/>
                </a:cxn>
                <a:cxn ang="0">
                  <a:pos x="1" y="0"/>
                </a:cxn>
                <a:cxn ang="0">
                  <a:pos x="3" y="0"/>
                </a:cxn>
                <a:cxn ang="0">
                  <a:pos x="3" y="0"/>
                </a:cxn>
                <a:cxn ang="0">
                  <a:pos x="3" y="0"/>
                </a:cxn>
                <a:cxn ang="0">
                  <a:pos x="4" y="0"/>
                </a:cxn>
                <a:cxn ang="0">
                  <a:pos x="4" y="0"/>
                </a:cxn>
                <a:cxn ang="0">
                  <a:pos x="6" y="0"/>
                </a:cxn>
                <a:cxn ang="0">
                  <a:pos x="6" y="0"/>
                </a:cxn>
                <a:cxn ang="0">
                  <a:pos x="6" y="0"/>
                </a:cxn>
                <a:cxn ang="0">
                  <a:pos x="7" y="2"/>
                </a:cxn>
                <a:cxn ang="0">
                  <a:pos x="7" y="2"/>
                </a:cxn>
                <a:cxn ang="0">
                  <a:pos x="7" y="2"/>
                </a:cxn>
                <a:cxn ang="0">
                  <a:pos x="39" y="98"/>
                </a:cxn>
              </a:cxnLst>
              <a:rect l="0" t="0" r="r" b="b"/>
              <a:pathLst>
                <a:path w="40" h="102">
                  <a:moveTo>
                    <a:pt x="39" y="98"/>
                  </a:moveTo>
                  <a:lnTo>
                    <a:pt x="39" y="98"/>
                  </a:lnTo>
                  <a:lnTo>
                    <a:pt x="40" y="99"/>
                  </a:lnTo>
                  <a:lnTo>
                    <a:pt x="40" y="99"/>
                  </a:lnTo>
                  <a:lnTo>
                    <a:pt x="40" y="99"/>
                  </a:lnTo>
                  <a:lnTo>
                    <a:pt x="39" y="100"/>
                  </a:lnTo>
                  <a:lnTo>
                    <a:pt x="39" y="100"/>
                  </a:lnTo>
                  <a:lnTo>
                    <a:pt x="39" y="102"/>
                  </a:lnTo>
                  <a:lnTo>
                    <a:pt x="39" y="102"/>
                  </a:lnTo>
                  <a:lnTo>
                    <a:pt x="39" y="102"/>
                  </a:lnTo>
                  <a:lnTo>
                    <a:pt x="38" y="102"/>
                  </a:lnTo>
                  <a:lnTo>
                    <a:pt x="38" y="102"/>
                  </a:lnTo>
                  <a:lnTo>
                    <a:pt x="38" y="102"/>
                  </a:lnTo>
                  <a:lnTo>
                    <a:pt x="36" y="102"/>
                  </a:lnTo>
                  <a:lnTo>
                    <a:pt x="36" y="102"/>
                  </a:lnTo>
                  <a:lnTo>
                    <a:pt x="36" y="102"/>
                  </a:lnTo>
                  <a:lnTo>
                    <a:pt x="35" y="102"/>
                  </a:lnTo>
                  <a:lnTo>
                    <a:pt x="35" y="102"/>
                  </a:lnTo>
                  <a:lnTo>
                    <a:pt x="35" y="100"/>
                  </a:lnTo>
                  <a:lnTo>
                    <a:pt x="33" y="100"/>
                  </a:lnTo>
                  <a:lnTo>
                    <a:pt x="33" y="100"/>
                  </a:lnTo>
                  <a:lnTo>
                    <a:pt x="1" y="3"/>
                  </a:lnTo>
                  <a:lnTo>
                    <a:pt x="1" y="3"/>
                  </a:lnTo>
                  <a:lnTo>
                    <a:pt x="0" y="3"/>
                  </a:lnTo>
                  <a:lnTo>
                    <a:pt x="0" y="3"/>
                  </a:lnTo>
                  <a:lnTo>
                    <a:pt x="0" y="2"/>
                  </a:lnTo>
                  <a:lnTo>
                    <a:pt x="1" y="2"/>
                  </a:lnTo>
                  <a:lnTo>
                    <a:pt x="1" y="2"/>
                  </a:lnTo>
                  <a:lnTo>
                    <a:pt x="1" y="0"/>
                  </a:lnTo>
                  <a:lnTo>
                    <a:pt x="1" y="0"/>
                  </a:lnTo>
                  <a:lnTo>
                    <a:pt x="1" y="0"/>
                  </a:lnTo>
                  <a:lnTo>
                    <a:pt x="3" y="0"/>
                  </a:lnTo>
                  <a:lnTo>
                    <a:pt x="3" y="0"/>
                  </a:lnTo>
                  <a:lnTo>
                    <a:pt x="3" y="0"/>
                  </a:lnTo>
                  <a:lnTo>
                    <a:pt x="4" y="0"/>
                  </a:lnTo>
                  <a:lnTo>
                    <a:pt x="4" y="0"/>
                  </a:lnTo>
                  <a:lnTo>
                    <a:pt x="6" y="0"/>
                  </a:lnTo>
                  <a:lnTo>
                    <a:pt x="6" y="0"/>
                  </a:lnTo>
                  <a:lnTo>
                    <a:pt x="6" y="0"/>
                  </a:lnTo>
                  <a:lnTo>
                    <a:pt x="7" y="2"/>
                  </a:lnTo>
                  <a:lnTo>
                    <a:pt x="7" y="2"/>
                  </a:lnTo>
                  <a:lnTo>
                    <a:pt x="7" y="2"/>
                  </a:lnTo>
                  <a:lnTo>
                    <a:pt x="39" y="98"/>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64" name="Freeform 76">
              <a:extLst>
                <a:ext uri="{FF2B5EF4-FFF2-40B4-BE49-F238E27FC236}">
                  <a16:creationId xmlns:a16="http://schemas.microsoft.com/office/drawing/2014/main" id="{1DC0AF37-3FEF-9D4D-EE21-C97CD92FFA7C}"/>
                </a:ext>
              </a:extLst>
            </p:cNvPr>
            <p:cNvSpPr>
              <a:spLocks/>
            </p:cNvSpPr>
            <p:nvPr/>
          </p:nvSpPr>
          <p:spPr bwMode="auto">
            <a:xfrm>
              <a:off x="3638550" y="2808288"/>
              <a:ext cx="33337" cy="80962"/>
            </a:xfrm>
            <a:custGeom>
              <a:avLst/>
              <a:gdLst/>
              <a:ahLst/>
              <a:cxnLst>
                <a:cxn ang="0">
                  <a:pos x="39" y="98"/>
                </a:cxn>
                <a:cxn ang="0">
                  <a:pos x="39" y="98"/>
                </a:cxn>
                <a:cxn ang="0">
                  <a:pos x="40" y="99"/>
                </a:cxn>
                <a:cxn ang="0">
                  <a:pos x="40" y="99"/>
                </a:cxn>
                <a:cxn ang="0">
                  <a:pos x="40" y="99"/>
                </a:cxn>
                <a:cxn ang="0">
                  <a:pos x="39" y="100"/>
                </a:cxn>
                <a:cxn ang="0">
                  <a:pos x="39" y="100"/>
                </a:cxn>
                <a:cxn ang="0">
                  <a:pos x="39" y="102"/>
                </a:cxn>
                <a:cxn ang="0">
                  <a:pos x="39" y="102"/>
                </a:cxn>
                <a:cxn ang="0">
                  <a:pos x="39" y="102"/>
                </a:cxn>
                <a:cxn ang="0">
                  <a:pos x="38" y="102"/>
                </a:cxn>
                <a:cxn ang="0">
                  <a:pos x="38" y="102"/>
                </a:cxn>
                <a:cxn ang="0">
                  <a:pos x="38" y="102"/>
                </a:cxn>
                <a:cxn ang="0">
                  <a:pos x="36" y="102"/>
                </a:cxn>
                <a:cxn ang="0">
                  <a:pos x="36" y="102"/>
                </a:cxn>
                <a:cxn ang="0">
                  <a:pos x="36" y="102"/>
                </a:cxn>
                <a:cxn ang="0">
                  <a:pos x="35" y="102"/>
                </a:cxn>
                <a:cxn ang="0">
                  <a:pos x="35" y="102"/>
                </a:cxn>
                <a:cxn ang="0">
                  <a:pos x="35" y="100"/>
                </a:cxn>
                <a:cxn ang="0">
                  <a:pos x="33" y="100"/>
                </a:cxn>
                <a:cxn ang="0">
                  <a:pos x="33" y="100"/>
                </a:cxn>
                <a:cxn ang="0">
                  <a:pos x="1" y="3"/>
                </a:cxn>
                <a:cxn ang="0">
                  <a:pos x="1" y="3"/>
                </a:cxn>
                <a:cxn ang="0">
                  <a:pos x="0" y="3"/>
                </a:cxn>
                <a:cxn ang="0">
                  <a:pos x="0" y="3"/>
                </a:cxn>
                <a:cxn ang="0">
                  <a:pos x="0" y="2"/>
                </a:cxn>
                <a:cxn ang="0">
                  <a:pos x="1" y="2"/>
                </a:cxn>
                <a:cxn ang="0">
                  <a:pos x="1" y="2"/>
                </a:cxn>
                <a:cxn ang="0">
                  <a:pos x="1" y="0"/>
                </a:cxn>
                <a:cxn ang="0">
                  <a:pos x="1" y="0"/>
                </a:cxn>
                <a:cxn ang="0">
                  <a:pos x="1" y="0"/>
                </a:cxn>
                <a:cxn ang="0">
                  <a:pos x="3" y="0"/>
                </a:cxn>
                <a:cxn ang="0">
                  <a:pos x="3" y="0"/>
                </a:cxn>
                <a:cxn ang="0">
                  <a:pos x="3" y="0"/>
                </a:cxn>
                <a:cxn ang="0">
                  <a:pos x="4" y="0"/>
                </a:cxn>
                <a:cxn ang="0">
                  <a:pos x="4" y="0"/>
                </a:cxn>
                <a:cxn ang="0">
                  <a:pos x="6" y="0"/>
                </a:cxn>
                <a:cxn ang="0">
                  <a:pos x="6" y="0"/>
                </a:cxn>
                <a:cxn ang="0">
                  <a:pos x="6" y="0"/>
                </a:cxn>
                <a:cxn ang="0">
                  <a:pos x="7" y="2"/>
                </a:cxn>
                <a:cxn ang="0">
                  <a:pos x="7" y="2"/>
                </a:cxn>
                <a:cxn ang="0">
                  <a:pos x="7" y="2"/>
                </a:cxn>
                <a:cxn ang="0">
                  <a:pos x="39" y="98"/>
                </a:cxn>
              </a:cxnLst>
              <a:rect l="0" t="0" r="r" b="b"/>
              <a:pathLst>
                <a:path w="40" h="102">
                  <a:moveTo>
                    <a:pt x="39" y="98"/>
                  </a:moveTo>
                  <a:lnTo>
                    <a:pt x="39" y="98"/>
                  </a:lnTo>
                  <a:lnTo>
                    <a:pt x="40" y="99"/>
                  </a:lnTo>
                  <a:lnTo>
                    <a:pt x="40" y="99"/>
                  </a:lnTo>
                  <a:lnTo>
                    <a:pt x="40" y="99"/>
                  </a:lnTo>
                  <a:lnTo>
                    <a:pt x="39" y="100"/>
                  </a:lnTo>
                  <a:lnTo>
                    <a:pt x="39" y="100"/>
                  </a:lnTo>
                  <a:lnTo>
                    <a:pt x="39" y="102"/>
                  </a:lnTo>
                  <a:lnTo>
                    <a:pt x="39" y="102"/>
                  </a:lnTo>
                  <a:lnTo>
                    <a:pt x="39" y="102"/>
                  </a:lnTo>
                  <a:lnTo>
                    <a:pt x="38" y="102"/>
                  </a:lnTo>
                  <a:lnTo>
                    <a:pt x="38" y="102"/>
                  </a:lnTo>
                  <a:lnTo>
                    <a:pt x="38" y="102"/>
                  </a:lnTo>
                  <a:lnTo>
                    <a:pt x="36" y="102"/>
                  </a:lnTo>
                  <a:lnTo>
                    <a:pt x="36" y="102"/>
                  </a:lnTo>
                  <a:lnTo>
                    <a:pt x="36" y="102"/>
                  </a:lnTo>
                  <a:lnTo>
                    <a:pt x="35" y="102"/>
                  </a:lnTo>
                  <a:lnTo>
                    <a:pt x="35" y="102"/>
                  </a:lnTo>
                  <a:lnTo>
                    <a:pt x="35" y="100"/>
                  </a:lnTo>
                  <a:lnTo>
                    <a:pt x="33" y="100"/>
                  </a:lnTo>
                  <a:lnTo>
                    <a:pt x="33" y="100"/>
                  </a:lnTo>
                  <a:lnTo>
                    <a:pt x="1" y="3"/>
                  </a:lnTo>
                  <a:lnTo>
                    <a:pt x="1" y="3"/>
                  </a:lnTo>
                  <a:lnTo>
                    <a:pt x="0" y="3"/>
                  </a:lnTo>
                  <a:lnTo>
                    <a:pt x="0" y="3"/>
                  </a:lnTo>
                  <a:lnTo>
                    <a:pt x="0" y="2"/>
                  </a:lnTo>
                  <a:lnTo>
                    <a:pt x="1" y="2"/>
                  </a:lnTo>
                  <a:lnTo>
                    <a:pt x="1" y="2"/>
                  </a:lnTo>
                  <a:lnTo>
                    <a:pt x="1" y="0"/>
                  </a:lnTo>
                  <a:lnTo>
                    <a:pt x="1" y="0"/>
                  </a:lnTo>
                  <a:lnTo>
                    <a:pt x="1" y="0"/>
                  </a:lnTo>
                  <a:lnTo>
                    <a:pt x="3" y="0"/>
                  </a:lnTo>
                  <a:lnTo>
                    <a:pt x="3" y="0"/>
                  </a:lnTo>
                  <a:lnTo>
                    <a:pt x="3" y="0"/>
                  </a:lnTo>
                  <a:lnTo>
                    <a:pt x="4" y="0"/>
                  </a:lnTo>
                  <a:lnTo>
                    <a:pt x="4" y="0"/>
                  </a:lnTo>
                  <a:lnTo>
                    <a:pt x="6" y="0"/>
                  </a:lnTo>
                  <a:lnTo>
                    <a:pt x="6" y="0"/>
                  </a:lnTo>
                  <a:lnTo>
                    <a:pt x="6" y="0"/>
                  </a:lnTo>
                  <a:lnTo>
                    <a:pt x="7" y="2"/>
                  </a:lnTo>
                  <a:lnTo>
                    <a:pt x="7" y="2"/>
                  </a:lnTo>
                  <a:lnTo>
                    <a:pt x="7" y="2"/>
                  </a:lnTo>
                  <a:lnTo>
                    <a:pt x="39" y="98"/>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65" name="Freeform 77">
              <a:extLst>
                <a:ext uri="{FF2B5EF4-FFF2-40B4-BE49-F238E27FC236}">
                  <a16:creationId xmlns:a16="http://schemas.microsoft.com/office/drawing/2014/main" id="{BCF87B2F-1FC6-8BC5-1CC9-AE2BE3FEEF03}"/>
                </a:ext>
              </a:extLst>
            </p:cNvPr>
            <p:cNvSpPr>
              <a:spLocks/>
            </p:cNvSpPr>
            <p:nvPr/>
          </p:nvSpPr>
          <p:spPr bwMode="auto">
            <a:xfrm>
              <a:off x="3606800" y="2808288"/>
              <a:ext cx="38100" cy="25400"/>
            </a:xfrm>
            <a:custGeom>
              <a:avLst/>
              <a:gdLst/>
              <a:ahLst/>
              <a:cxnLst>
                <a:cxn ang="0">
                  <a:pos x="41" y="0"/>
                </a:cxn>
                <a:cxn ang="0">
                  <a:pos x="41" y="0"/>
                </a:cxn>
                <a:cxn ang="0">
                  <a:pos x="43" y="0"/>
                </a:cxn>
                <a:cxn ang="0">
                  <a:pos x="43" y="0"/>
                </a:cxn>
                <a:cxn ang="0">
                  <a:pos x="43" y="0"/>
                </a:cxn>
                <a:cxn ang="0">
                  <a:pos x="44" y="0"/>
                </a:cxn>
                <a:cxn ang="0">
                  <a:pos x="44" y="0"/>
                </a:cxn>
                <a:cxn ang="0">
                  <a:pos x="46" y="0"/>
                </a:cxn>
                <a:cxn ang="0">
                  <a:pos x="46" y="0"/>
                </a:cxn>
                <a:cxn ang="0">
                  <a:pos x="46" y="0"/>
                </a:cxn>
                <a:cxn ang="0">
                  <a:pos x="46" y="2"/>
                </a:cxn>
                <a:cxn ang="0">
                  <a:pos x="47" y="2"/>
                </a:cxn>
                <a:cxn ang="0">
                  <a:pos x="47" y="2"/>
                </a:cxn>
                <a:cxn ang="0">
                  <a:pos x="47" y="3"/>
                </a:cxn>
                <a:cxn ang="0">
                  <a:pos x="47" y="3"/>
                </a:cxn>
                <a:cxn ang="0">
                  <a:pos x="47" y="3"/>
                </a:cxn>
                <a:cxn ang="0">
                  <a:pos x="47" y="4"/>
                </a:cxn>
                <a:cxn ang="0">
                  <a:pos x="46" y="4"/>
                </a:cxn>
                <a:cxn ang="0">
                  <a:pos x="46" y="4"/>
                </a:cxn>
                <a:cxn ang="0">
                  <a:pos x="46" y="4"/>
                </a:cxn>
                <a:cxn ang="0">
                  <a:pos x="46" y="4"/>
                </a:cxn>
                <a:cxn ang="0">
                  <a:pos x="4" y="32"/>
                </a:cxn>
                <a:cxn ang="0">
                  <a:pos x="4" y="32"/>
                </a:cxn>
                <a:cxn ang="0">
                  <a:pos x="4" y="32"/>
                </a:cxn>
                <a:cxn ang="0">
                  <a:pos x="2" y="32"/>
                </a:cxn>
                <a:cxn ang="0">
                  <a:pos x="2" y="32"/>
                </a:cxn>
                <a:cxn ang="0">
                  <a:pos x="2" y="32"/>
                </a:cxn>
                <a:cxn ang="0">
                  <a:pos x="1" y="32"/>
                </a:cxn>
                <a:cxn ang="0">
                  <a:pos x="1" y="32"/>
                </a:cxn>
                <a:cxn ang="0">
                  <a:pos x="0" y="32"/>
                </a:cxn>
                <a:cxn ang="0">
                  <a:pos x="0" y="32"/>
                </a:cxn>
                <a:cxn ang="0">
                  <a:pos x="0" y="31"/>
                </a:cxn>
                <a:cxn ang="0">
                  <a:pos x="0" y="31"/>
                </a:cxn>
                <a:cxn ang="0">
                  <a:pos x="0" y="31"/>
                </a:cxn>
                <a:cxn ang="0">
                  <a:pos x="0" y="29"/>
                </a:cxn>
                <a:cxn ang="0">
                  <a:pos x="0" y="29"/>
                </a:cxn>
                <a:cxn ang="0">
                  <a:pos x="0" y="28"/>
                </a:cxn>
                <a:cxn ang="0">
                  <a:pos x="0" y="28"/>
                </a:cxn>
                <a:cxn ang="0">
                  <a:pos x="0" y="28"/>
                </a:cxn>
                <a:cxn ang="0">
                  <a:pos x="0" y="28"/>
                </a:cxn>
                <a:cxn ang="0">
                  <a:pos x="1" y="27"/>
                </a:cxn>
                <a:cxn ang="0">
                  <a:pos x="1" y="27"/>
                </a:cxn>
                <a:cxn ang="0">
                  <a:pos x="41" y="0"/>
                </a:cxn>
              </a:cxnLst>
              <a:rect l="0" t="0" r="r" b="b"/>
              <a:pathLst>
                <a:path w="47" h="32">
                  <a:moveTo>
                    <a:pt x="41" y="0"/>
                  </a:moveTo>
                  <a:lnTo>
                    <a:pt x="41" y="0"/>
                  </a:lnTo>
                  <a:lnTo>
                    <a:pt x="43" y="0"/>
                  </a:lnTo>
                  <a:lnTo>
                    <a:pt x="43" y="0"/>
                  </a:lnTo>
                  <a:lnTo>
                    <a:pt x="43" y="0"/>
                  </a:lnTo>
                  <a:lnTo>
                    <a:pt x="44" y="0"/>
                  </a:lnTo>
                  <a:lnTo>
                    <a:pt x="44" y="0"/>
                  </a:lnTo>
                  <a:lnTo>
                    <a:pt x="46" y="0"/>
                  </a:lnTo>
                  <a:lnTo>
                    <a:pt x="46" y="0"/>
                  </a:lnTo>
                  <a:lnTo>
                    <a:pt x="46" y="0"/>
                  </a:lnTo>
                  <a:lnTo>
                    <a:pt x="46" y="2"/>
                  </a:lnTo>
                  <a:lnTo>
                    <a:pt x="47" y="2"/>
                  </a:lnTo>
                  <a:lnTo>
                    <a:pt x="47" y="2"/>
                  </a:lnTo>
                  <a:lnTo>
                    <a:pt x="47" y="3"/>
                  </a:lnTo>
                  <a:lnTo>
                    <a:pt x="47" y="3"/>
                  </a:lnTo>
                  <a:lnTo>
                    <a:pt x="47" y="3"/>
                  </a:lnTo>
                  <a:lnTo>
                    <a:pt x="47" y="4"/>
                  </a:lnTo>
                  <a:lnTo>
                    <a:pt x="46" y="4"/>
                  </a:lnTo>
                  <a:lnTo>
                    <a:pt x="46" y="4"/>
                  </a:lnTo>
                  <a:lnTo>
                    <a:pt x="46" y="4"/>
                  </a:lnTo>
                  <a:lnTo>
                    <a:pt x="46" y="4"/>
                  </a:lnTo>
                  <a:lnTo>
                    <a:pt x="4" y="32"/>
                  </a:lnTo>
                  <a:lnTo>
                    <a:pt x="4" y="32"/>
                  </a:lnTo>
                  <a:lnTo>
                    <a:pt x="4" y="32"/>
                  </a:lnTo>
                  <a:lnTo>
                    <a:pt x="2" y="32"/>
                  </a:lnTo>
                  <a:lnTo>
                    <a:pt x="2" y="32"/>
                  </a:lnTo>
                  <a:lnTo>
                    <a:pt x="2" y="32"/>
                  </a:lnTo>
                  <a:lnTo>
                    <a:pt x="1" y="32"/>
                  </a:lnTo>
                  <a:lnTo>
                    <a:pt x="1" y="32"/>
                  </a:lnTo>
                  <a:lnTo>
                    <a:pt x="0" y="32"/>
                  </a:lnTo>
                  <a:lnTo>
                    <a:pt x="0" y="32"/>
                  </a:lnTo>
                  <a:lnTo>
                    <a:pt x="0" y="31"/>
                  </a:lnTo>
                  <a:lnTo>
                    <a:pt x="0" y="31"/>
                  </a:lnTo>
                  <a:lnTo>
                    <a:pt x="0" y="31"/>
                  </a:lnTo>
                  <a:lnTo>
                    <a:pt x="0" y="29"/>
                  </a:lnTo>
                  <a:lnTo>
                    <a:pt x="0" y="29"/>
                  </a:lnTo>
                  <a:lnTo>
                    <a:pt x="0" y="28"/>
                  </a:lnTo>
                  <a:lnTo>
                    <a:pt x="0" y="28"/>
                  </a:lnTo>
                  <a:lnTo>
                    <a:pt x="0" y="28"/>
                  </a:lnTo>
                  <a:lnTo>
                    <a:pt x="0" y="28"/>
                  </a:lnTo>
                  <a:lnTo>
                    <a:pt x="1" y="27"/>
                  </a:lnTo>
                  <a:lnTo>
                    <a:pt x="1" y="27"/>
                  </a:lnTo>
                  <a:lnTo>
                    <a:pt x="41"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66" name="Freeform 78">
              <a:extLst>
                <a:ext uri="{FF2B5EF4-FFF2-40B4-BE49-F238E27FC236}">
                  <a16:creationId xmlns:a16="http://schemas.microsoft.com/office/drawing/2014/main" id="{0C5E0770-425D-C22D-5C49-6AECBEFBD4BB}"/>
                </a:ext>
              </a:extLst>
            </p:cNvPr>
            <p:cNvSpPr>
              <a:spLocks/>
            </p:cNvSpPr>
            <p:nvPr/>
          </p:nvSpPr>
          <p:spPr bwMode="auto">
            <a:xfrm>
              <a:off x="3606800" y="2808288"/>
              <a:ext cx="38100" cy="25400"/>
            </a:xfrm>
            <a:custGeom>
              <a:avLst/>
              <a:gdLst/>
              <a:ahLst/>
              <a:cxnLst>
                <a:cxn ang="0">
                  <a:pos x="41" y="0"/>
                </a:cxn>
                <a:cxn ang="0">
                  <a:pos x="41" y="0"/>
                </a:cxn>
                <a:cxn ang="0">
                  <a:pos x="43" y="0"/>
                </a:cxn>
                <a:cxn ang="0">
                  <a:pos x="43" y="0"/>
                </a:cxn>
                <a:cxn ang="0">
                  <a:pos x="43" y="0"/>
                </a:cxn>
                <a:cxn ang="0">
                  <a:pos x="44" y="0"/>
                </a:cxn>
                <a:cxn ang="0">
                  <a:pos x="44" y="0"/>
                </a:cxn>
                <a:cxn ang="0">
                  <a:pos x="46" y="0"/>
                </a:cxn>
                <a:cxn ang="0">
                  <a:pos x="46" y="0"/>
                </a:cxn>
                <a:cxn ang="0">
                  <a:pos x="46" y="0"/>
                </a:cxn>
                <a:cxn ang="0">
                  <a:pos x="46" y="2"/>
                </a:cxn>
                <a:cxn ang="0">
                  <a:pos x="47" y="2"/>
                </a:cxn>
                <a:cxn ang="0">
                  <a:pos x="47" y="2"/>
                </a:cxn>
                <a:cxn ang="0">
                  <a:pos x="47" y="3"/>
                </a:cxn>
                <a:cxn ang="0">
                  <a:pos x="47" y="3"/>
                </a:cxn>
                <a:cxn ang="0">
                  <a:pos x="47" y="3"/>
                </a:cxn>
                <a:cxn ang="0">
                  <a:pos x="47" y="4"/>
                </a:cxn>
                <a:cxn ang="0">
                  <a:pos x="46" y="4"/>
                </a:cxn>
                <a:cxn ang="0">
                  <a:pos x="46" y="4"/>
                </a:cxn>
                <a:cxn ang="0">
                  <a:pos x="46" y="4"/>
                </a:cxn>
                <a:cxn ang="0">
                  <a:pos x="46" y="4"/>
                </a:cxn>
                <a:cxn ang="0">
                  <a:pos x="4" y="32"/>
                </a:cxn>
                <a:cxn ang="0">
                  <a:pos x="4" y="32"/>
                </a:cxn>
                <a:cxn ang="0">
                  <a:pos x="4" y="32"/>
                </a:cxn>
                <a:cxn ang="0">
                  <a:pos x="2" y="32"/>
                </a:cxn>
                <a:cxn ang="0">
                  <a:pos x="2" y="32"/>
                </a:cxn>
                <a:cxn ang="0">
                  <a:pos x="2" y="32"/>
                </a:cxn>
                <a:cxn ang="0">
                  <a:pos x="1" y="32"/>
                </a:cxn>
                <a:cxn ang="0">
                  <a:pos x="1" y="32"/>
                </a:cxn>
                <a:cxn ang="0">
                  <a:pos x="0" y="32"/>
                </a:cxn>
                <a:cxn ang="0">
                  <a:pos x="0" y="32"/>
                </a:cxn>
                <a:cxn ang="0">
                  <a:pos x="0" y="31"/>
                </a:cxn>
                <a:cxn ang="0">
                  <a:pos x="0" y="31"/>
                </a:cxn>
                <a:cxn ang="0">
                  <a:pos x="0" y="31"/>
                </a:cxn>
                <a:cxn ang="0">
                  <a:pos x="0" y="29"/>
                </a:cxn>
                <a:cxn ang="0">
                  <a:pos x="0" y="29"/>
                </a:cxn>
                <a:cxn ang="0">
                  <a:pos x="0" y="28"/>
                </a:cxn>
                <a:cxn ang="0">
                  <a:pos x="0" y="28"/>
                </a:cxn>
                <a:cxn ang="0">
                  <a:pos x="0" y="28"/>
                </a:cxn>
                <a:cxn ang="0">
                  <a:pos x="0" y="28"/>
                </a:cxn>
                <a:cxn ang="0">
                  <a:pos x="1" y="27"/>
                </a:cxn>
                <a:cxn ang="0">
                  <a:pos x="1" y="27"/>
                </a:cxn>
                <a:cxn ang="0">
                  <a:pos x="41" y="0"/>
                </a:cxn>
              </a:cxnLst>
              <a:rect l="0" t="0" r="r" b="b"/>
              <a:pathLst>
                <a:path w="47" h="32">
                  <a:moveTo>
                    <a:pt x="41" y="0"/>
                  </a:moveTo>
                  <a:lnTo>
                    <a:pt x="41" y="0"/>
                  </a:lnTo>
                  <a:lnTo>
                    <a:pt x="43" y="0"/>
                  </a:lnTo>
                  <a:lnTo>
                    <a:pt x="43" y="0"/>
                  </a:lnTo>
                  <a:lnTo>
                    <a:pt x="43" y="0"/>
                  </a:lnTo>
                  <a:lnTo>
                    <a:pt x="44" y="0"/>
                  </a:lnTo>
                  <a:lnTo>
                    <a:pt x="44" y="0"/>
                  </a:lnTo>
                  <a:lnTo>
                    <a:pt x="46" y="0"/>
                  </a:lnTo>
                  <a:lnTo>
                    <a:pt x="46" y="0"/>
                  </a:lnTo>
                  <a:lnTo>
                    <a:pt x="46" y="0"/>
                  </a:lnTo>
                  <a:lnTo>
                    <a:pt x="46" y="2"/>
                  </a:lnTo>
                  <a:lnTo>
                    <a:pt x="47" y="2"/>
                  </a:lnTo>
                  <a:lnTo>
                    <a:pt x="47" y="2"/>
                  </a:lnTo>
                  <a:lnTo>
                    <a:pt x="47" y="3"/>
                  </a:lnTo>
                  <a:lnTo>
                    <a:pt x="47" y="3"/>
                  </a:lnTo>
                  <a:lnTo>
                    <a:pt x="47" y="3"/>
                  </a:lnTo>
                  <a:lnTo>
                    <a:pt x="47" y="4"/>
                  </a:lnTo>
                  <a:lnTo>
                    <a:pt x="46" y="4"/>
                  </a:lnTo>
                  <a:lnTo>
                    <a:pt x="46" y="4"/>
                  </a:lnTo>
                  <a:lnTo>
                    <a:pt x="46" y="4"/>
                  </a:lnTo>
                  <a:lnTo>
                    <a:pt x="46" y="4"/>
                  </a:lnTo>
                  <a:lnTo>
                    <a:pt x="4" y="32"/>
                  </a:lnTo>
                  <a:lnTo>
                    <a:pt x="4" y="32"/>
                  </a:lnTo>
                  <a:lnTo>
                    <a:pt x="4" y="32"/>
                  </a:lnTo>
                  <a:lnTo>
                    <a:pt x="2" y="32"/>
                  </a:lnTo>
                  <a:lnTo>
                    <a:pt x="2" y="32"/>
                  </a:lnTo>
                  <a:lnTo>
                    <a:pt x="2" y="32"/>
                  </a:lnTo>
                  <a:lnTo>
                    <a:pt x="1" y="32"/>
                  </a:lnTo>
                  <a:lnTo>
                    <a:pt x="1" y="32"/>
                  </a:lnTo>
                  <a:lnTo>
                    <a:pt x="0" y="32"/>
                  </a:lnTo>
                  <a:lnTo>
                    <a:pt x="0" y="32"/>
                  </a:lnTo>
                  <a:lnTo>
                    <a:pt x="0" y="31"/>
                  </a:lnTo>
                  <a:lnTo>
                    <a:pt x="0" y="31"/>
                  </a:lnTo>
                  <a:lnTo>
                    <a:pt x="0" y="31"/>
                  </a:lnTo>
                  <a:lnTo>
                    <a:pt x="0" y="29"/>
                  </a:lnTo>
                  <a:lnTo>
                    <a:pt x="0" y="29"/>
                  </a:lnTo>
                  <a:lnTo>
                    <a:pt x="0" y="28"/>
                  </a:lnTo>
                  <a:lnTo>
                    <a:pt x="0" y="28"/>
                  </a:lnTo>
                  <a:lnTo>
                    <a:pt x="0" y="28"/>
                  </a:lnTo>
                  <a:lnTo>
                    <a:pt x="0" y="28"/>
                  </a:lnTo>
                  <a:lnTo>
                    <a:pt x="1" y="27"/>
                  </a:lnTo>
                  <a:lnTo>
                    <a:pt x="1" y="27"/>
                  </a:lnTo>
                  <a:lnTo>
                    <a:pt x="41"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67" name="Freeform 79">
              <a:extLst>
                <a:ext uri="{FF2B5EF4-FFF2-40B4-BE49-F238E27FC236}">
                  <a16:creationId xmlns:a16="http://schemas.microsoft.com/office/drawing/2014/main" id="{22430656-49BA-44CD-EBB9-569856C8BFF1}"/>
                </a:ext>
              </a:extLst>
            </p:cNvPr>
            <p:cNvSpPr>
              <a:spLocks/>
            </p:cNvSpPr>
            <p:nvPr/>
          </p:nvSpPr>
          <p:spPr bwMode="auto">
            <a:xfrm>
              <a:off x="3606800" y="2828925"/>
              <a:ext cx="65087" cy="60325"/>
            </a:xfrm>
            <a:custGeom>
              <a:avLst/>
              <a:gdLst/>
              <a:ahLst/>
              <a:cxnLst>
                <a:cxn ang="0">
                  <a:pos x="0" y="5"/>
                </a:cxn>
                <a:cxn ang="0">
                  <a:pos x="0" y="5"/>
                </a:cxn>
                <a:cxn ang="0">
                  <a:pos x="0" y="5"/>
                </a:cxn>
                <a:cxn ang="0">
                  <a:pos x="0" y="4"/>
                </a:cxn>
                <a:cxn ang="0">
                  <a:pos x="0" y="4"/>
                </a:cxn>
                <a:cxn ang="0">
                  <a:pos x="0" y="4"/>
                </a:cxn>
                <a:cxn ang="0">
                  <a:pos x="0" y="2"/>
                </a:cxn>
                <a:cxn ang="0">
                  <a:pos x="0" y="2"/>
                </a:cxn>
                <a:cxn ang="0">
                  <a:pos x="0" y="1"/>
                </a:cxn>
                <a:cxn ang="0">
                  <a:pos x="0" y="1"/>
                </a:cxn>
                <a:cxn ang="0">
                  <a:pos x="0" y="1"/>
                </a:cxn>
                <a:cxn ang="0">
                  <a:pos x="0" y="0"/>
                </a:cxn>
                <a:cxn ang="0">
                  <a:pos x="1" y="0"/>
                </a:cxn>
                <a:cxn ang="0">
                  <a:pos x="1" y="0"/>
                </a:cxn>
                <a:cxn ang="0">
                  <a:pos x="2" y="0"/>
                </a:cxn>
                <a:cxn ang="0">
                  <a:pos x="2" y="0"/>
                </a:cxn>
                <a:cxn ang="0">
                  <a:pos x="2" y="0"/>
                </a:cxn>
                <a:cxn ang="0">
                  <a:pos x="4" y="0"/>
                </a:cxn>
                <a:cxn ang="0">
                  <a:pos x="4" y="0"/>
                </a:cxn>
                <a:cxn ang="0">
                  <a:pos x="4" y="1"/>
                </a:cxn>
                <a:cxn ang="0">
                  <a:pos x="4" y="1"/>
                </a:cxn>
                <a:cxn ang="0">
                  <a:pos x="79" y="69"/>
                </a:cxn>
                <a:cxn ang="0">
                  <a:pos x="79" y="69"/>
                </a:cxn>
                <a:cxn ang="0">
                  <a:pos x="79" y="71"/>
                </a:cxn>
                <a:cxn ang="0">
                  <a:pos x="79" y="71"/>
                </a:cxn>
                <a:cxn ang="0">
                  <a:pos x="80" y="71"/>
                </a:cxn>
                <a:cxn ang="0">
                  <a:pos x="80" y="72"/>
                </a:cxn>
                <a:cxn ang="0">
                  <a:pos x="80" y="72"/>
                </a:cxn>
                <a:cxn ang="0">
                  <a:pos x="80" y="72"/>
                </a:cxn>
                <a:cxn ang="0">
                  <a:pos x="79" y="73"/>
                </a:cxn>
                <a:cxn ang="0">
                  <a:pos x="79" y="73"/>
                </a:cxn>
                <a:cxn ang="0">
                  <a:pos x="79" y="75"/>
                </a:cxn>
                <a:cxn ang="0">
                  <a:pos x="79" y="75"/>
                </a:cxn>
                <a:cxn ang="0">
                  <a:pos x="79" y="75"/>
                </a:cxn>
                <a:cxn ang="0">
                  <a:pos x="78" y="75"/>
                </a:cxn>
                <a:cxn ang="0">
                  <a:pos x="78" y="75"/>
                </a:cxn>
                <a:cxn ang="0">
                  <a:pos x="78" y="75"/>
                </a:cxn>
                <a:cxn ang="0">
                  <a:pos x="76" y="75"/>
                </a:cxn>
                <a:cxn ang="0">
                  <a:pos x="76" y="75"/>
                </a:cxn>
                <a:cxn ang="0">
                  <a:pos x="76" y="75"/>
                </a:cxn>
                <a:cxn ang="0">
                  <a:pos x="75" y="75"/>
                </a:cxn>
                <a:cxn ang="0">
                  <a:pos x="75" y="75"/>
                </a:cxn>
                <a:cxn ang="0">
                  <a:pos x="0" y="5"/>
                </a:cxn>
              </a:cxnLst>
              <a:rect l="0" t="0" r="r" b="b"/>
              <a:pathLst>
                <a:path w="80" h="75">
                  <a:moveTo>
                    <a:pt x="0" y="5"/>
                  </a:moveTo>
                  <a:lnTo>
                    <a:pt x="0" y="5"/>
                  </a:lnTo>
                  <a:lnTo>
                    <a:pt x="0" y="5"/>
                  </a:lnTo>
                  <a:lnTo>
                    <a:pt x="0" y="4"/>
                  </a:lnTo>
                  <a:lnTo>
                    <a:pt x="0" y="4"/>
                  </a:lnTo>
                  <a:lnTo>
                    <a:pt x="0" y="4"/>
                  </a:lnTo>
                  <a:lnTo>
                    <a:pt x="0" y="2"/>
                  </a:lnTo>
                  <a:lnTo>
                    <a:pt x="0" y="2"/>
                  </a:lnTo>
                  <a:lnTo>
                    <a:pt x="0" y="1"/>
                  </a:lnTo>
                  <a:lnTo>
                    <a:pt x="0" y="1"/>
                  </a:lnTo>
                  <a:lnTo>
                    <a:pt x="0" y="1"/>
                  </a:lnTo>
                  <a:lnTo>
                    <a:pt x="0" y="0"/>
                  </a:lnTo>
                  <a:lnTo>
                    <a:pt x="1" y="0"/>
                  </a:lnTo>
                  <a:lnTo>
                    <a:pt x="1" y="0"/>
                  </a:lnTo>
                  <a:lnTo>
                    <a:pt x="2" y="0"/>
                  </a:lnTo>
                  <a:lnTo>
                    <a:pt x="2" y="0"/>
                  </a:lnTo>
                  <a:lnTo>
                    <a:pt x="2" y="0"/>
                  </a:lnTo>
                  <a:lnTo>
                    <a:pt x="4" y="0"/>
                  </a:lnTo>
                  <a:lnTo>
                    <a:pt x="4" y="0"/>
                  </a:lnTo>
                  <a:lnTo>
                    <a:pt x="4" y="1"/>
                  </a:lnTo>
                  <a:lnTo>
                    <a:pt x="4" y="1"/>
                  </a:lnTo>
                  <a:lnTo>
                    <a:pt x="79" y="69"/>
                  </a:lnTo>
                  <a:lnTo>
                    <a:pt x="79" y="69"/>
                  </a:lnTo>
                  <a:lnTo>
                    <a:pt x="79" y="71"/>
                  </a:lnTo>
                  <a:lnTo>
                    <a:pt x="79" y="71"/>
                  </a:lnTo>
                  <a:lnTo>
                    <a:pt x="80" y="71"/>
                  </a:lnTo>
                  <a:lnTo>
                    <a:pt x="80" y="72"/>
                  </a:lnTo>
                  <a:lnTo>
                    <a:pt x="80" y="72"/>
                  </a:lnTo>
                  <a:lnTo>
                    <a:pt x="80" y="72"/>
                  </a:lnTo>
                  <a:lnTo>
                    <a:pt x="79" y="73"/>
                  </a:lnTo>
                  <a:lnTo>
                    <a:pt x="79" y="73"/>
                  </a:lnTo>
                  <a:lnTo>
                    <a:pt x="79" y="75"/>
                  </a:lnTo>
                  <a:lnTo>
                    <a:pt x="79" y="75"/>
                  </a:lnTo>
                  <a:lnTo>
                    <a:pt x="79" y="75"/>
                  </a:lnTo>
                  <a:lnTo>
                    <a:pt x="78" y="75"/>
                  </a:lnTo>
                  <a:lnTo>
                    <a:pt x="78" y="75"/>
                  </a:lnTo>
                  <a:lnTo>
                    <a:pt x="78" y="75"/>
                  </a:lnTo>
                  <a:lnTo>
                    <a:pt x="76" y="75"/>
                  </a:lnTo>
                  <a:lnTo>
                    <a:pt x="76" y="75"/>
                  </a:lnTo>
                  <a:lnTo>
                    <a:pt x="76" y="75"/>
                  </a:lnTo>
                  <a:lnTo>
                    <a:pt x="75" y="75"/>
                  </a:lnTo>
                  <a:lnTo>
                    <a:pt x="75" y="75"/>
                  </a:lnTo>
                  <a:lnTo>
                    <a:pt x="0" y="5"/>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68" name="Freeform 80">
              <a:extLst>
                <a:ext uri="{FF2B5EF4-FFF2-40B4-BE49-F238E27FC236}">
                  <a16:creationId xmlns:a16="http://schemas.microsoft.com/office/drawing/2014/main" id="{4D2EAD21-F695-B0B3-308D-EE19006843C4}"/>
                </a:ext>
              </a:extLst>
            </p:cNvPr>
            <p:cNvSpPr>
              <a:spLocks/>
            </p:cNvSpPr>
            <p:nvPr/>
          </p:nvSpPr>
          <p:spPr bwMode="auto">
            <a:xfrm>
              <a:off x="3606800" y="2828925"/>
              <a:ext cx="65087" cy="60325"/>
            </a:xfrm>
            <a:custGeom>
              <a:avLst/>
              <a:gdLst/>
              <a:ahLst/>
              <a:cxnLst>
                <a:cxn ang="0">
                  <a:pos x="0" y="5"/>
                </a:cxn>
                <a:cxn ang="0">
                  <a:pos x="0" y="5"/>
                </a:cxn>
                <a:cxn ang="0">
                  <a:pos x="0" y="5"/>
                </a:cxn>
                <a:cxn ang="0">
                  <a:pos x="0" y="4"/>
                </a:cxn>
                <a:cxn ang="0">
                  <a:pos x="0" y="4"/>
                </a:cxn>
                <a:cxn ang="0">
                  <a:pos x="0" y="4"/>
                </a:cxn>
                <a:cxn ang="0">
                  <a:pos x="0" y="2"/>
                </a:cxn>
                <a:cxn ang="0">
                  <a:pos x="0" y="2"/>
                </a:cxn>
                <a:cxn ang="0">
                  <a:pos x="0" y="1"/>
                </a:cxn>
                <a:cxn ang="0">
                  <a:pos x="0" y="1"/>
                </a:cxn>
                <a:cxn ang="0">
                  <a:pos x="0" y="1"/>
                </a:cxn>
                <a:cxn ang="0">
                  <a:pos x="0" y="0"/>
                </a:cxn>
                <a:cxn ang="0">
                  <a:pos x="1" y="0"/>
                </a:cxn>
                <a:cxn ang="0">
                  <a:pos x="1" y="0"/>
                </a:cxn>
                <a:cxn ang="0">
                  <a:pos x="2" y="0"/>
                </a:cxn>
                <a:cxn ang="0">
                  <a:pos x="2" y="0"/>
                </a:cxn>
                <a:cxn ang="0">
                  <a:pos x="2" y="0"/>
                </a:cxn>
                <a:cxn ang="0">
                  <a:pos x="4" y="0"/>
                </a:cxn>
                <a:cxn ang="0">
                  <a:pos x="4" y="0"/>
                </a:cxn>
                <a:cxn ang="0">
                  <a:pos x="4" y="1"/>
                </a:cxn>
                <a:cxn ang="0">
                  <a:pos x="4" y="1"/>
                </a:cxn>
                <a:cxn ang="0">
                  <a:pos x="79" y="69"/>
                </a:cxn>
                <a:cxn ang="0">
                  <a:pos x="79" y="69"/>
                </a:cxn>
                <a:cxn ang="0">
                  <a:pos x="79" y="71"/>
                </a:cxn>
                <a:cxn ang="0">
                  <a:pos x="79" y="71"/>
                </a:cxn>
                <a:cxn ang="0">
                  <a:pos x="80" y="71"/>
                </a:cxn>
                <a:cxn ang="0">
                  <a:pos x="80" y="72"/>
                </a:cxn>
                <a:cxn ang="0">
                  <a:pos x="80" y="72"/>
                </a:cxn>
                <a:cxn ang="0">
                  <a:pos x="80" y="72"/>
                </a:cxn>
                <a:cxn ang="0">
                  <a:pos x="79" y="73"/>
                </a:cxn>
                <a:cxn ang="0">
                  <a:pos x="79" y="73"/>
                </a:cxn>
                <a:cxn ang="0">
                  <a:pos x="79" y="75"/>
                </a:cxn>
                <a:cxn ang="0">
                  <a:pos x="79" y="75"/>
                </a:cxn>
                <a:cxn ang="0">
                  <a:pos x="79" y="75"/>
                </a:cxn>
                <a:cxn ang="0">
                  <a:pos x="78" y="75"/>
                </a:cxn>
                <a:cxn ang="0">
                  <a:pos x="78" y="75"/>
                </a:cxn>
                <a:cxn ang="0">
                  <a:pos x="78" y="75"/>
                </a:cxn>
                <a:cxn ang="0">
                  <a:pos x="76" y="75"/>
                </a:cxn>
                <a:cxn ang="0">
                  <a:pos x="76" y="75"/>
                </a:cxn>
                <a:cxn ang="0">
                  <a:pos x="76" y="75"/>
                </a:cxn>
                <a:cxn ang="0">
                  <a:pos x="75" y="75"/>
                </a:cxn>
                <a:cxn ang="0">
                  <a:pos x="75" y="75"/>
                </a:cxn>
                <a:cxn ang="0">
                  <a:pos x="0" y="5"/>
                </a:cxn>
              </a:cxnLst>
              <a:rect l="0" t="0" r="r" b="b"/>
              <a:pathLst>
                <a:path w="80" h="75">
                  <a:moveTo>
                    <a:pt x="0" y="5"/>
                  </a:moveTo>
                  <a:lnTo>
                    <a:pt x="0" y="5"/>
                  </a:lnTo>
                  <a:lnTo>
                    <a:pt x="0" y="5"/>
                  </a:lnTo>
                  <a:lnTo>
                    <a:pt x="0" y="4"/>
                  </a:lnTo>
                  <a:lnTo>
                    <a:pt x="0" y="4"/>
                  </a:lnTo>
                  <a:lnTo>
                    <a:pt x="0" y="4"/>
                  </a:lnTo>
                  <a:lnTo>
                    <a:pt x="0" y="2"/>
                  </a:lnTo>
                  <a:lnTo>
                    <a:pt x="0" y="2"/>
                  </a:lnTo>
                  <a:lnTo>
                    <a:pt x="0" y="1"/>
                  </a:lnTo>
                  <a:lnTo>
                    <a:pt x="0" y="1"/>
                  </a:lnTo>
                  <a:lnTo>
                    <a:pt x="0" y="1"/>
                  </a:lnTo>
                  <a:lnTo>
                    <a:pt x="0" y="0"/>
                  </a:lnTo>
                  <a:lnTo>
                    <a:pt x="1" y="0"/>
                  </a:lnTo>
                  <a:lnTo>
                    <a:pt x="1" y="0"/>
                  </a:lnTo>
                  <a:lnTo>
                    <a:pt x="2" y="0"/>
                  </a:lnTo>
                  <a:lnTo>
                    <a:pt x="2" y="0"/>
                  </a:lnTo>
                  <a:lnTo>
                    <a:pt x="2" y="0"/>
                  </a:lnTo>
                  <a:lnTo>
                    <a:pt x="4" y="0"/>
                  </a:lnTo>
                  <a:lnTo>
                    <a:pt x="4" y="0"/>
                  </a:lnTo>
                  <a:lnTo>
                    <a:pt x="4" y="1"/>
                  </a:lnTo>
                  <a:lnTo>
                    <a:pt x="4" y="1"/>
                  </a:lnTo>
                  <a:lnTo>
                    <a:pt x="79" y="69"/>
                  </a:lnTo>
                  <a:lnTo>
                    <a:pt x="79" y="69"/>
                  </a:lnTo>
                  <a:lnTo>
                    <a:pt x="79" y="71"/>
                  </a:lnTo>
                  <a:lnTo>
                    <a:pt x="79" y="71"/>
                  </a:lnTo>
                  <a:lnTo>
                    <a:pt x="80" y="71"/>
                  </a:lnTo>
                  <a:lnTo>
                    <a:pt x="80" y="72"/>
                  </a:lnTo>
                  <a:lnTo>
                    <a:pt x="80" y="72"/>
                  </a:lnTo>
                  <a:lnTo>
                    <a:pt x="80" y="72"/>
                  </a:lnTo>
                  <a:lnTo>
                    <a:pt x="79" y="73"/>
                  </a:lnTo>
                  <a:lnTo>
                    <a:pt x="79" y="73"/>
                  </a:lnTo>
                  <a:lnTo>
                    <a:pt x="79" y="75"/>
                  </a:lnTo>
                  <a:lnTo>
                    <a:pt x="79" y="75"/>
                  </a:lnTo>
                  <a:lnTo>
                    <a:pt x="79" y="75"/>
                  </a:lnTo>
                  <a:lnTo>
                    <a:pt x="78" y="75"/>
                  </a:lnTo>
                  <a:lnTo>
                    <a:pt x="78" y="75"/>
                  </a:lnTo>
                  <a:lnTo>
                    <a:pt x="78" y="75"/>
                  </a:lnTo>
                  <a:lnTo>
                    <a:pt x="76" y="75"/>
                  </a:lnTo>
                  <a:lnTo>
                    <a:pt x="76" y="75"/>
                  </a:lnTo>
                  <a:lnTo>
                    <a:pt x="76" y="75"/>
                  </a:lnTo>
                  <a:lnTo>
                    <a:pt x="75" y="75"/>
                  </a:lnTo>
                  <a:lnTo>
                    <a:pt x="75" y="75"/>
                  </a:lnTo>
                  <a:lnTo>
                    <a:pt x="0" y="5"/>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69" name="Freeform 81">
              <a:extLst>
                <a:ext uri="{FF2B5EF4-FFF2-40B4-BE49-F238E27FC236}">
                  <a16:creationId xmlns:a16="http://schemas.microsoft.com/office/drawing/2014/main" id="{5FEFCF64-D405-8FD1-4A43-9D8BB09EB6D7}"/>
                </a:ext>
              </a:extLst>
            </p:cNvPr>
            <p:cNvSpPr>
              <a:spLocks/>
            </p:cNvSpPr>
            <p:nvPr/>
          </p:nvSpPr>
          <p:spPr bwMode="auto">
            <a:xfrm>
              <a:off x="3590925" y="2776538"/>
              <a:ext cx="80962" cy="112712"/>
            </a:xfrm>
            <a:custGeom>
              <a:avLst/>
              <a:gdLst/>
              <a:ahLst/>
              <a:cxnLst>
                <a:cxn ang="0">
                  <a:pos x="100" y="138"/>
                </a:cxn>
                <a:cxn ang="0">
                  <a:pos x="100" y="138"/>
                </a:cxn>
                <a:cxn ang="0">
                  <a:pos x="100" y="138"/>
                </a:cxn>
                <a:cxn ang="0">
                  <a:pos x="101" y="138"/>
                </a:cxn>
                <a:cxn ang="0">
                  <a:pos x="101" y="139"/>
                </a:cxn>
                <a:cxn ang="0">
                  <a:pos x="101" y="139"/>
                </a:cxn>
                <a:cxn ang="0">
                  <a:pos x="101" y="139"/>
                </a:cxn>
                <a:cxn ang="0">
                  <a:pos x="100" y="140"/>
                </a:cxn>
                <a:cxn ang="0">
                  <a:pos x="100" y="140"/>
                </a:cxn>
                <a:cxn ang="0">
                  <a:pos x="100" y="142"/>
                </a:cxn>
                <a:cxn ang="0">
                  <a:pos x="100" y="142"/>
                </a:cxn>
                <a:cxn ang="0">
                  <a:pos x="99" y="142"/>
                </a:cxn>
                <a:cxn ang="0">
                  <a:pos x="99" y="142"/>
                </a:cxn>
                <a:cxn ang="0">
                  <a:pos x="99" y="142"/>
                </a:cxn>
                <a:cxn ang="0">
                  <a:pos x="97" y="142"/>
                </a:cxn>
                <a:cxn ang="0">
                  <a:pos x="97" y="142"/>
                </a:cxn>
                <a:cxn ang="0">
                  <a:pos x="97" y="142"/>
                </a:cxn>
                <a:cxn ang="0">
                  <a:pos x="96" y="142"/>
                </a:cxn>
                <a:cxn ang="0">
                  <a:pos x="96" y="142"/>
                </a:cxn>
                <a:cxn ang="0">
                  <a:pos x="96" y="140"/>
                </a:cxn>
                <a:cxn ang="0">
                  <a:pos x="96" y="140"/>
                </a:cxn>
                <a:cxn ang="0">
                  <a:pos x="0" y="5"/>
                </a:cxn>
                <a:cxn ang="0">
                  <a:pos x="0" y="5"/>
                </a:cxn>
                <a:cxn ang="0">
                  <a:pos x="0" y="4"/>
                </a:cxn>
                <a:cxn ang="0">
                  <a:pos x="0" y="4"/>
                </a:cxn>
                <a:cxn ang="0">
                  <a:pos x="0" y="4"/>
                </a:cxn>
                <a:cxn ang="0">
                  <a:pos x="0" y="3"/>
                </a:cxn>
                <a:cxn ang="0">
                  <a:pos x="0" y="3"/>
                </a:cxn>
                <a:cxn ang="0">
                  <a:pos x="0" y="1"/>
                </a:cxn>
                <a:cxn ang="0">
                  <a:pos x="0" y="1"/>
                </a:cxn>
                <a:cxn ang="0">
                  <a:pos x="0" y="1"/>
                </a:cxn>
                <a:cxn ang="0">
                  <a:pos x="1" y="1"/>
                </a:cxn>
                <a:cxn ang="0">
                  <a:pos x="1" y="0"/>
                </a:cxn>
                <a:cxn ang="0">
                  <a:pos x="1" y="0"/>
                </a:cxn>
                <a:cxn ang="0">
                  <a:pos x="3" y="0"/>
                </a:cxn>
                <a:cxn ang="0">
                  <a:pos x="3" y="0"/>
                </a:cxn>
                <a:cxn ang="0">
                  <a:pos x="3" y="0"/>
                </a:cxn>
                <a:cxn ang="0">
                  <a:pos x="4" y="0"/>
                </a:cxn>
                <a:cxn ang="0">
                  <a:pos x="4" y="1"/>
                </a:cxn>
                <a:cxn ang="0">
                  <a:pos x="4" y="1"/>
                </a:cxn>
                <a:cxn ang="0">
                  <a:pos x="5" y="1"/>
                </a:cxn>
                <a:cxn ang="0">
                  <a:pos x="5" y="1"/>
                </a:cxn>
                <a:cxn ang="0">
                  <a:pos x="100" y="138"/>
                </a:cxn>
              </a:cxnLst>
              <a:rect l="0" t="0" r="r" b="b"/>
              <a:pathLst>
                <a:path w="101" h="142">
                  <a:moveTo>
                    <a:pt x="100" y="138"/>
                  </a:moveTo>
                  <a:lnTo>
                    <a:pt x="100" y="138"/>
                  </a:lnTo>
                  <a:lnTo>
                    <a:pt x="100" y="138"/>
                  </a:lnTo>
                  <a:lnTo>
                    <a:pt x="101" y="138"/>
                  </a:lnTo>
                  <a:lnTo>
                    <a:pt x="101" y="139"/>
                  </a:lnTo>
                  <a:lnTo>
                    <a:pt x="101" y="139"/>
                  </a:lnTo>
                  <a:lnTo>
                    <a:pt x="101" y="139"/>
                  </a:lnTo>
                  <a:lnTo>
                    <a:pt x="100" y="140"/>
                  </a:lnTo>
                  <a:lnTo>
                    <a:pt x="100" y="140"/>
                  </a:lnTo>
                  <a:lnTo>
                    <a:pt x="100" y="142"/>
                  </a:lnTo>
                  <a:lnTo>
                    <a:pt x="100" y="142"/>
                  </a:lnTo>
                  <a:lnTo>
                    <a:pt x="99" y="142"/>
                  </a:lnTo>
                  <a:lnTo>
                    <a:pt x="99" y="142"/>
                  </a:lnTo>
                  <a:lnTo>
                    <a:pt x="99" y="142"/>
                  </a:lnTo>
                  <a:lnTo>
                    <a:pt x="97" y="142"/>
                  </a:lnTo>
                  <a:lnTo>
                    <a:pt x="97" y="142"/>
                  </a:lnTo>
                  <a:lnTo>
                    <a:pt x="97" y="142"/>
                  </a:lnTo>
                  <a:lnTo>
                    <a:pt x="96" y="142"/>
                  </a:lnTo>
                  <a:lnTo>
                    <a:pt x="96" y="142"/>
                  </a:lnTo>
                  <a:lnTo>
                    <a:pt x="96" y="140"/>
                  </a:lnTo>
                  <a:lnTo>
                    <a:pt x="96" y="140"/>
                  </a:lnTo>
                  <a:lnTo>
                    <a:pt x="0" y="5"/>
                  </a:lnTo>
                  <a:lnTo>
                    <a:pt x="0" y="5"/>
                  </a:lnTo>
                  <a:lnTo>
                    <a:pt x="0" y="4"/>
                  </a:lnTo>
                  <a:lnTo>
                    <a:pt x="0" y="4"/>
                  </a:lnTo>
                  <a:lnTo>
                    <a:pt x="0" y="4"/>
                  </a:lnTo>
                  <a:lnTo>
                    <a:pt x="0" y="3"/>
                  </a:lnTo>
                  <a:lnTo>
                    <a:pt x="0" y="3"/>
                  </a:lnTo>
                  <a:lnTo>
                    <a:pt x="0" y="1"/>
                  </a:lnTo>
                  <a:lnTo>
                    <a:pt x="0" y="1"/>
                  </a:lnTo>
                  <a:lnTo>
                    <a:pt x="0" y="1"/>
                  </a:lnTo>
                  <a:lnTo>
                    <a:pt x="1" y="1"/>
                  </a:lnTo>
                  <a:lnTo>
                    <a:pt x="1" y="0"/>
                  </a:lnTo>
                  <a:lnTo>
                    <a:pt x="1" y="0"/>
                  </a:lnTo>
                  <a:lnTo>
                    <a:pt x="3" y="0"/>
                  </a:lnTo>
                  <a:lnTo>
                    <a:pt x="3" y="0"/>
                  </a:lnTo>
                  <a:lnTo>
                    <a:pt x="3" y="0"/>
                  </a:lnTo>
                  <a:lnTo>
                    <a:pt x="4" y="0"/>
                  </a:lnTo>
                  <a:lnTo>
                    <a:pt x="4" y="1"/>
                  </a:lnTo>
                  <a:lnTo>
                    <a:pt x="4" y="1"/>
                  </a:lnTo>
                  <a:lnTo>
                    <a:pt x="5" y="1"/>
                  </a:lnTo>
                  <a:lnTo>
                    <a:pt x="5" y="1"/>
                  </a:lnTo>
                  <a:lnTo>
                    <a:pt x="100" y="138"/>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70" name="Freeform 82">
              <a:extLst>
                <a:ext uri="{FF2B5EF4-FFF2-40B4-BE49-F238E27FC236}">
                  <a16:creationId xmlns:a16="http://schemas.microsoft.com/office/drawing/2014/main" id="{C84DE7C2-C928-9654-5414-F08F6888589A}"/>
                </a:ext>
              </a:extLst>
            </p:cNvPr>
            <p:cNvSpPr>
              <a:spLocks/>
            </p:cNvSpPr>
            <p:nvPr/>
          </p:nvSpPr>
          <p:spPr bwMode="auto">
            <a:xfrm>
              <a:off x="3590925" y="2776538"/>
              <a:ext cx="80962" cy="112712"/>
            </a:xfrm>
            <a:custGeom>
              <a:avLst/>
              <a:gdLst/>
              <a:ahLst/>
              <a:cxnLst>
                <a:cxn ang="0">
                  <a:pos x="100" y="138"/>
                </a:cxn>
                <a:cxn ang="0">
                  <a:pos x="100" y="138"/>
                </a:cxn>
                <a:cxn ang="0">
                  <a:pos x="100" y="138"/>
                </a:cxn>
                <a:cxn ang="0">
                  <a:pos x="101" y="138"/>
                </a:cxn>
                <a:cxn ang="0">
                  <a:pos x="101" y="139"/>
                </a:cxn>
                <a:cxn ang="0">
                  <a:pos x="101" y="139"/>
                </a:cxn>
                <a:cxn ang="0">
                  <a:pos x="101" y="139"/>
                </a:cxn>
                <a:cxn ang="0">
                  <a:pos x="100" y="140"/>
                </a:cxn>
                <a:cxn ang="0">
                  <a:pos x="100" y="140"/>
                </a:cxn>
                <a:cxn ang="0">
                  <a:pos x="100" y="142"/>
                </a:cxn>
                <a:cxn ang="0">
                  <a:pos x="100" y="142"/>
                </a:cxn>
                <a:cxn ang="0">
                  <a:pos x="99" y="142"/>
                </a:cxn>
                <a:cxn ang="0">
                  <a:pos x="99" y="142"/>
                </a:cxn>
                <a:cxn ang="0">
                  <a:pos x="99" y="142"/>
                </a:cxn>
                <a:cxn ang="0">
                  <a:pos x="97" y="142"/>
                </a:cxn>
                <a:cxn ang="0">
                  <a:pos x="97" y="142"/>
                </a:cxn>
                <a:cxn ang="0">
                  <a:pos x="97" y="142"/>
                </a:cxn>
                <a:cxn ang="0">
                  <a:pos x="96" y="142"/>
                </a:cxn>
                <a:cxn ang="0">
                  <a:pos x="96" y="142"/>
                </a:cxn>
                <a:cxn ang="0">
                  <a:pos x="96" y="140"/>
                </a:cxn>
                <a:cxn ang="0">
                  <a:pos x="96" y="140"/>
                </a:cxn>
                <a:cxn ang="0">
                  <a:pos x="0" y="5"/>
                </a:cxn>
                <a:cxn ang="0">
                  <a:pos x="0" y="5"/>
                </a:cxn>
                <a:cxn ang="0">
                  <a:pos x="0" y="4"/>
                </a:cxn>
                <a:cxn ang="0">
                  <a:pos x="0" y="4"/>
                </a:cxn>
                <a:cxn ang="0">
                  <a:pos x="0" y="4"/>
                </a:cxn>
                <a:cxn ang="0">
                  <a:pos x="0" y="3"/>
                </a:cxn>
                <a:cxn ang="0">
                  <a:pos x="0" y="3"/>
                </a:cxn>
                <a:cxn ang="0">
                  <a:pos x="0" y="1"/>
                </a:cxn>
                <a:cxn ang="0">
                  <a:pos x="0" y="1"/>
                </a:cxn>
                <a:cxn ang="0">
                  <a:pos x="0" y="1"/>
                </a:cxn>
                <a:cxn ang="0">
                  <a:pos x="1" y="1"/>
                </a:cxn>
                <a:cxn ang="0">
                  <a:pos x="1" y="0"/>
                </a:cxn>
                <a:cxn ang="0">
                  <a:pos x="1" y="0"/>
                </a:cxn>
                <a:cxn ang="0">
                  <a:pos x="3" y="0"/>
                </a:cxn>
                <a:cxn ang="0">
                  <a:pos x="3" y="0"/>
                </a:cxn>
                <a:cxn ang="0">
                  <a:pos x="3" y="0"/>
                </a:cxn>
                <a:cxn ang="0">
                  <a:pos x="4" y="0"/>
                </a:cxn>
                <a:cxn ang="0">
                  <a:pos x="4" y="1"/>
                </a:cxn>
                <a:cxn ang="0">
                  <a:pos x="4" y="1"/>
                </a:cxn>
                <a:cxn ang="0">
                  <a:pos x="5" y="1"/>
                </a:cxn>
                <a:cxn ang="0">
                  <a:pos x="5" y="1"/>
                </a:cxn>
                <a:cxn ang="0">
                  <a:pos x="100" y="138"/>
                </a:cxn>
              </a:cxnLst>
              <a:rect l="0" t="0" r="r" b="b"/>
              <a:pathLst>
                <a:path w="101" h="142">
                  <a:moveTo>
                    <a:pt x="100" y="138"/>
                  </a:moveTo>
                  <a:lnTo>
                    <a:pt x="100" y="138"/>
                  </a:lnTo>
                  <a:lnTo>
                    <a:pt x="100" y="138"/>
                  </a:lnTo>
                  <a:lnTo>
                    <a:pt x="101" y="138"/>
                  </a:lnTo>
                  <a:lnTo>
                    <a:pt x="101" y="139"/>
                  </a:lnTo>
                  <a:lnTo>
                    <a:pt x="101" y="139"/>
                  </a:lnTo>
                  <a:lnTo>
                    <a:pt x="101" y="139"/>
                  </a:lnTo>
                  <a:lnTo>
                    <a:pt x="100" y="140"/>
                  </a:lnTo>
                  <a:lnTo>
                    <a:pt x="100" y="140"/>
                  </a:lnTo>
                  <a:lnTo>
                    <a:pt x="100" y="142"/>
                  </a:lnTo>
                  <a:lnTo>
                    <a:pt x="100" y="142"/>
                  </a:lnTo>
                  <a:lnTo>
                    <a:pt x="99" y="142"/>
                  </a:lnTo>
                  <a:lnTo>
                    <a:pt x="99" y="142"/>
                  </a:lnTo>
                  <a:lnTo>
                    <a:pt x="99" y="142"/>
                  </a:lnTo>
                  <a:lnTo>
                    <a:pt x="97" y="142"/>
                  </a:lnTo>
                  <a:lnTo>
                    <a:pt x="97" y="142"/>
                  </a:lnTo>
                  <a:lnTo>
                    <a:pt x="97" y="142"/>
                  </a:lnTo>
                  <a:lnTo>
                    <a:pt x="96" y="142"/>
                  </a:lnTo>
                  <a:lnTo>
                    <a:pt x="96" y="142"/>
                  </a:lnTo>
                  <a:lnTo>
                    <a:pt x="96" y="140"/>
                  </a:lnTo>
                  <a:lnTo>
                    <a:pt x="96" y="140"/>
                  </a:lnTo>
                  <a:lnTo>
                    <a:pt x="0" y="5"/>
                  </a:lnTo>
                  <a:lnTo>
                    <a:pt x="0" y="5"/>
                  </a:lnTo>
                  <a:lnTo>
                    <a:pt x="0" y="4"/>
                  </a:lnTo>
                  <a:lnTo>
                    <a:pt x="0" y="4"/>
                  </a:lnTo>
                  <a:lnTo>
                    <a:pt x="0" y="4"/>
                  </a:lnTo>
                  <a:lnTo>
                    <a:pt x="0" y="3"/>
                  </a:lnTo>
                  <a:lnTo>
                    <a:pt x="0" y="3"/>
                  </a:lnTo>
                  <a:lnTo>
                    <a:pt x="0" y="1"/>
                  </a:lnTo>
                  <a:lnTo>
                    <a:pt x="0" y="1"/>
                  </a:lnTo>
                  <a:lnTo>
                    <a:pt x="0" y="1"/>
                  </a:lnTo>
                  <a:lnTo>
                    <a:pt x="1" y="1"/>
                  </a:lnTo>
                  <a:lnTo>
                    <a:pt x="1" y="0"/>
                  </a:lnTo>
                  <a:lnTo>
                    <a:pt x="1" y="0"/>
                  </a:lnTo>
                  <a:lnTo>
                    <a:pt x="3" y="0"/>
                  </a:lnTo>
                  <a:lnTo>
                    <a:pt x="3" y="0"/>
                  </a:lnTo>
                  <a:lnTo>
                    <a:pt x="3" y="0"/>
                  </a:lnTo>
                  <a:lnTo>
                    <a:pt x="4" y="0"/>
                  </a:lnTo>
                  <a:lnTo>
                    <a:pt x="4" y="1"/>
                  </a:lnTo>
                  <a:lnTo>
                    <a:pt x="4" y="1"/>
                  </a:lnTo>
                  <a:lnTo>
                    <a:pt x="5" y="1"/>
                  </a:lnTo>
                  <a:lnTo>
                    <a:pt x="5" y="1"/>
                  </a:lnTo>
                  <a:lnTo>
                    <a:pt x="100" y="138"/>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71" name="Freeform 83">
              <a:extLst>
                <a:ext uri="{FF2B5EF4-FFF2-40B4-BE49-F238E27FC236}">
                  <a16:creationId xmlns:a16="http://schemas.microsoft.com/office/drawing/2014/main" id="{F8725E4D-C4CA-EE74-F7EC-BBD152064EF2}"/>
                </a:ext>
              </a:extLst>
            </p:cNvPr>
            <p:cNvSpPr>
              <a:spLocks/>
            </p:cNvSpPr>
            <p:nvPr/>
          </p:nvSpPr>
          <p:spPr bwMode="auto">
            <a:xfrm>
              <a:off x="3497263" y="2682875"/>
              <a:ext cx="98425" cy="98425"/>
            </a:xfrm>
            <a:custGeom>
              <a:avLst/>
              <a:gdLst/>
              <a:ahLst/>
              <a:cxnLst>
                <a:cxn ang="0">
                  <a:pos x="121" y="119"/>
                </a:cxn>
                <a:cxn ang="0">
                  <a:pos x="121" y="119"/>
                </a:cxn>
                <a:cxn ang="0">
                  <a:pos x="122" y="119"/>
                </a:cxn>
                <a:cxn ang="0">
                  <a:pos x="122" y="119"/>
                </a:cxn>
                <a:cxn ang="0">
                  <a:pos x="122" y="121"/>
                </a:cxn>
                <a:cxn ang="0">
                  <a:pos x="122" y="121"/>
                </a:cxn>
                <a:cxn ang="0">
                  <a:pos x="122" y="122"/>
                </a:cxn>
                <a:cxn ang="0">
                  <a:pos x="122" y="122"/>
                </a:cxn>
                <a:cxn ang="0">
                  <a:pos x="122" y="122"/>
                </a:cxn>
                <a:cxn ang="0">
                  <a:pos x="122" y="123"/>
                </a:cxn>
                <a:cxn ang="0">
                  <a:pos x="121" y="123"/>
                </a:cxn>
                <a:cxn ang="0">
                  <a:pos x="121" y="123"/>
                </a:cxn>
                <a:cxn ang="0">
                  <a:pos x="121" y="123"/>
                </a:cxn>
                <a:cxn ang="0">
                  <a:pos x="120" y="123"/>
                </a:cxn>
                <a:cxn ang="0">
                  <a:pos x="120" y="123"/>
                </a:cxn>
                <a:cxn ang="0">
                  <a:pos x="120" y="123"/>
                </a:cxn>
                <a:cxn ang="0">
                  <a:pos x="118" y="123"/>
                </a:cxn>
                <a:cxn ang="0">
                  <a:pos x="118" y="123"/>
                </a:cxn>
                <a:cxn ang="0">
                  <a:pos x="118" y="123"/>
                </a:cxn>
                <a:cxn ang="0">
                  <a:pos x="117" y="123"/>
                </a:cxn>
                <a:cxn ang="0">
                  <a:pos x="117" y="123"/>
                </a:cxn>
                <a:cxn ang="0">
                  <a:pos x="0" y="5"/>
                </a:cxn>
                <a:cxn ang="0">
                  <a:pos x="0" y="5"/>
                </a:cxn>
                <a:cxn ang="0">
                  <a:pos x="0" y="5"/>
                </a:cxn>
                <a:cxn ang="0">
                  <a:pos x="0" y="4"/>
                </a:cxn>
                <a:cxn ang="0">
                  <a:pos x="0" y="4"/>
                </a:cxn>
                <a:cxn ang="0">
                  <a:pos x="0" y="4"/>
                </a:cxn>
                <a:cxn ang="0">
                  <a:pos x="0" y="2"/>
                </a:cxn>
                <a:cxn ang="0">
                  <a:pos x="0" y="2"/>
                </a:cxn>
                <a:cxn ang="0">
                  <a:pos x="0" y="2"/>
                </a:cxn>
                <a:cxn ang="0">
                  <a:pos x="0" y="1"/>
                </a:cxn>
                <a:cxn ang="0">
                  <a:pos x="0" y="1"/>
                </a:cxn>
                <a:cxn ang="0">
                  <a:pos x="1" y="1"/>
                </a:cxn>
                <a:cxn ang="0">
                  <a:pos x="1" y="0"/>
                </a:cxn>
                <a:cxn ang="0">
                  <a:pos x="1" y="0"/>
                </a:cxn>
                <a:cxn ang="0">
                  <a:pos x="3" y="0"/>
                </a:cxn>
                <a:cxn ang="0">
                  <a:pos x="3" y="0"/>
                </a:cxn>
                <a:cxn ang="0">
                  <a:pos x="3" y="0"/>
                </a:cxn>
                <a:cxn ang="0">
                  <a:pos x="4" y="0"/>
                </a:cxn>
                <a:cxn ang="0">
                  <a:pos x="4" y="1"/>
                </a:cxn>
                <a:cxn ang="0">
                  <a:pos x="6" y="1"/>
                </a:cxn>
                <a:cxn ang="0">
                  <a:pos x="6" y="1"/>
                </a:cxn>
                <a:cxn ang="0">
                  <a:pos x="121" y="119"/>
                </a:cxn>
              </a:cxnLst>
              <a:rect l="0" t="0" r="r" b="b"/>
              <a:pathLst>
                <a:path w="122" h="123">
                  <a:moveTo>
                    <a:pt x="121" y="119"/>
                  </a:moveTo>
                  <a:lnTo>
                    <a:pt x="121" y="119"/>
                  </a:lnTo>
                  <a:lnTo>
                    <a:pt x="122" y="119"/>
                  </a:lnTo>
                  <a:lnTo>
                    <a:pt x="122" y="119"/>
                  </a:lnTo>
                  <a:lnTo>
                    <a:pt x="122" y="121"/>
                  </a:lnTo>
                  <a:lnTo>
                    <a:pt x="122" y="121"/>
                  </a:lnTo>
                  <a:lnTo>
                    <a:pt x="122" y="122"/>
                  </a:lnTo>
                  <a:lnTo>
                    <a:pt x="122" y="122"/>
                  </a:lnTo>
                  <a:lnTo>
                    <a:pt x="122" y="122"/>
                  </a:lnTo>
                  <a:lnTo>
                    <a:pt x="122" y="123"/>
                  </a:lnTo>
                  <a:lnTo>
                    <a:pt x="121" y="123"/>
                  </a:lnTo>
                  <a:lnTo>
                    <a:pt x="121" y="123"/>
                  </a:lnTo>
                  <a:lnTo>
                    <a:pt x="121" y="123"/>
                  </a:lnTo>
                  <a:lnTo>
                    <a:pt x="120" y="123"/>
                  </a:lnTo>
                  <a:lnTo>
                    <a:pt x="120" y="123"/>
                  </a:lnTo>
                  <a:lnTo>
                    <a:pt x="120" y="123"/>
                  </a:lnTo>
                  <a:lnTo>
                    <a:pt x="118" y="123"/>
                  </a:lnTo>
                  <a:lnTo>
                    <a:pt x="118" y="123"/>
                  </a:lnTo>
                  <a:lnTo>
                    <a:pt x="118" y="123"/>
                  </a:lnTo>
                  <a:lnTo>
                    <a:pt x="117" y="123"/>
                  </a:lnTo>
                  <a:lnTo>
                    <a:pt x="117" y="123"/>
                  </a:lnTo>
                  <a:lnTo>
                    <a:pt x="0" y="5"/>
                  </a:lnTo>
                  <a:lnTo>
                    <a:pt x="0" y="5"/>
                  </a:lnTo>
                  <a:lnTo>
                    <a:pt x="0" y="5"/>
                  </a:lnTo>
                  <a:lnTo>
                    <a:pt x="0" y="4"/>
                  </a:lnTo>
                  <a:lnTo>
                    <a:pt x="0" y="4"/>
                  </a:lnTo>
                  <a:lnTo>
                    <a:pt x="0" y="4"/>
                  </a:lnTo>
                  <a:lnTo>
                    <a:pt x="0" y="2"/>
                  </a:lnTo>
                  <a:lnTo>
                    <a:pt x="0" y="2"/>
                  </a:lnTo>
                  <a:lnTo>
                    <a:pt x="0" y="2"/>
                  </a:lnTo>
                  <a:lnTo>
                    <a:pt x="0" y="1"/>
                  </a:lnTo>
                  <a:lnTo>
                    <a:pt x="0" y="1"/>
                  </a:lnTo>
                  <a:lnTo>
                    <a:pt x="1" y="1"/>
                  </a:lnTo>
                  <a:lnTo>
                    <a:pt x="1" y="0"/>
                  </a:lnTo>
                  <a:lnTo>
                    <a:pt x="1" y="0"/>
                  </a:lnTo>
                  <a:lnTo>
                    <a:pt x="3" y="0"/>
                  </a:lnTo>
                  <a:lnTo>
                    <a:pt x="3" y="0"/>
                  </a:lnTo>
                  <a:lnTo>
                    <a:pt x="3" y="0"/>
                  </a:lnTo>
                  <a:lnTo>
                    <a:pt x="4" y="0"/>
                  </a:lnTo>
                  <a:lnTo>
                    <a:pt x="4" y="1"/>
                  </a:lnTo>
                  <a:lnTo>
                    <a:pt x="6" y="1"/>
                  </a:lnTo>
                  <a:lnTo>
                    <a:pt x="6" y="1"/>
                  </a:lnTo>
                  <a:lnTo>
                    <a:pt x="121" y="119"/>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72" name="Freeform 84">
              <a:extLst>
                <a:ext uri="{FF2B5EF4-FFF2-40B4-BE49-F238E27FC236}">
                  <a16:creationId xmlns:a16="http://schemas.microsoft.com/office/drawing/2014/main" id="{FE77EBA5-B504-7552-62A2-335DC555146B}"/>
                </a:ext>
              </a:extLst>
            </p:cNvPr>
            <p:cNvSpPr>
              <a:spLocks/>
            </p:cNvSpPr>
            <p:nvPr/>
          </p:nvSpPr>
          <p:spPr bwMode="auto">
            <a:xfrm>
              <a:off x="3497263" y="2682875"/>
              <a:ext cx="98425" cy="98425"/>
            </a:xfrm>
            <a:custGeom>
              <a:avLst/>
              <a:gdLst/>
              <a:ahLst/>
              <a:cxnLst>
                <a:cxn ang="0">
                  <a:pos x="121" y="119"/>
                </a:cxn>
                <a:cxn ang="0">
                  <a:pos x="121" y="119"/>
                </a:cxn>
                <a:cxn ang="0">
                  <a:pos x="122" y="119"/>
                </a:cxn>
                <a:cxn ang="0">
                  <a:pos x="122" y="119"/>
                </a:cxn>
                <a:cxn ang="0">
                  <a:pos x="122" y="121"/>
                </a:cxn>
                <a:cxn ang="0">
                  <a:pos x="122" y="121"/>
                </a:cxn>
                <a:cxn ang="0">
                  <a:pos x="122" y="122"/>
                </a:cxn>
                <a:cxn ang="0">
                  <a:pos x="122" y="122"/>
                </a:cxn>
                <a:cxn ang="0">
                  <a:pos x="122" y="122"/>
                </a:cxn>
                <a:cxn ang="0">
                  <a:pos x="122" y="123"/>
                </a:cxn>
                <a:cxn ang="0">
                  <a:pos x="121" y="123"/>
                </a:cxn>
                <a:cxn ang="0">
                  <a:pos x="121" y="123"/>
                </a:cxn>
                <a:cxn ang="0">
                  <a:pos x="121" y="123"/>
                </a:cxn>
                <a:cxn ang="0">
                  <a:pos x="120" y="123"/>
                </a:cxn>
                <a:cxn ang="0">
                  <a:pos x="120" y="123"/>
                </a:cxn>
                <a:cxn ang="0">
                  <a:pos x="120" y="123"/>
                </a:cxn>
                <a:cxn ang="0">
                  <a:pos x="118" y="123"/>
                </a:cxn>
                <a:cxn ang="0">
                  <a:pos x="118" y="123"/>
                </a:cxn>
                <a:cxn ang="0">
                  <a:pos x="118" y="123"/>
                </a:cxn>
                <a:cxn ang="0">
                  <a:pos x="117" y="123"/>
                </a:cxn>
                <a:cxn ang="0">
                  <a:pos x="117" y="123"/>
                </a:cxn>
                <a:cxn ang="0">
                  <a:pos x="0" y="5"/>
                </a:cxn>
                <a:cxn ang="0">
                  <a:pos x="0" y="5"/>
                </a:cxn>
                <a:cxn ang="0">
                  <a:pos x="0" y="5"/>
                </a:cxn>
                <a:cxn ang="0">
                  <a:pos x="0" y="4"/>
                </a:cxn>
                <a:cxn ang="0">
                  <a:pos x="0" y="4"/>
                </a:cxn>
                <a:cxn ang="0">
                  <a:pos x="0" y="4"/>
                </a:cxn>
                <a:cxn ang="0">
                  <a:pos x="0" y="2"/>
                </a:cxn>
                <a:cxn ang="0">
                  <a:pos x="0" y="2"/>
                </a:cxn>
                <a:cxn ang="0">
                  <a:pos x="0" y="2"/>
                </a:cxn>
                <a:cxn ang="0">
                  <a:pos x="0" y="1"/>
                </a:cxn>
                <a:cxn ang="0">
                  <a:pos x="0" y="1"/>
                </a:cxn>
                <a:cxn ang="0">
                  <a:pos x="1" y="1"/>
                </a:cxn>
                <a:cxn ang="0">
                  <a:pos x="1" y="0"/>
                </a:cxn>
                <a:cxn ang="0">
                  <a:pos x="1" y="0"/>
                </a:cxn>
                <a:cxn ang="0">
                  <a:pos x="3" y="0"/>
                </a:cxn>
                <a:cxn ang="0">
                  <a:pos x="3" y="0"/>
                </a:cxn>
                <a:cxn ang="0">
                  <a:pos x="3" y="0"/>
                </a:cxn>
                <a:cxn ang="0">
                  <a:pos x="4" y="0"/>
                </a:cxn>
                <a:cxn ang="0">
                  <a:pos x="4" y="1"/>
                </a:cxn>
                <a:cxn ang="0">
                  <a:pos x="6" y="1"/>
                </a:cxn>
                <a:cxn ang="0">
                  <a:pos x="6" y="1"/>
                </a:cxn>
                <a:cxn ang="0">
                  <a:pos x="121" y="119"/>
                </a:cxn>
              </a:cxnLst>
              <a:rect l="0" t="0" r="r" b="b"/>
              <a:pathLst>
                <a:path w="122" h="123">
                  <a:moveTo>
                    <a:pt x="121" y="119"/>
                  </a:moveTo>
                  <a:lnTo>
                    <a:pt x="121" y="119"/>
                  </a:lnTo>
                  <a:lnTo>
                    <a:pt x="122" y="119"/>
                  </a:lnTo>
                  <a:lnTo>
                    <a:pt x="122" y="119"/>
                  </a:lnTo>
                  <a:lnTo>
                    <a:pt x="122" y="121"/>
                  </a:lnTo>
                  <a:lnTo>
                    <a:pt x="122" y="121"/>
                  </a:lnTo>
                  <a:lnTo>
                    <a:pt x="122" y="122"/>
                  </a:lnTo>
                  <a:lnTo>
                    <a:pt x="122" y="122"/>
                  </a:lnTo>
                  <a:lnTo>
                    <a:pt x="122" y="122"/>
                  </a:lnTo>
                  <a:lnTo>
                    <a:pt x="122" y="123"/>
                  </a:lnTo>
                  <a:lnTo>
                    <a:pt x="121" y="123"/>
                  </a:lnTo>
                  <a:lnTo>
                    <a:pt x="121" y="123"/>
                  </a:lnTo>
                  <a:lnTo>
                    <a:pt x="121" y="123"/>
                  </a:lnTo>
                  <a:lnTo>
                    <a:pt x="120" y="123"/>
                  </a:lnTo>
                  <a:lnTo>
                    <a:pt x="120" y="123"/>
                  </a:lnTo>
                  <a:lnTo>
                    <a:pt x="120" y="123"/>
                  </a:lnTo>
                  <a:lnTo>
                    <a:pt x="118" y="123"/>
                  </a:lnTo>
                  <a:lnTo>
                    <a:pt x="118" y="123"/>
                  </a:lnTo>
                  <a:lnTo>
                    <a:pt x="118" y="123"/>
                  </a:lnTo>
                  <a:lnTo>
                    <a:pt x="117" y="123"/>
                  </a:lnTo>
                  <a:lnTo>
                    <a:pt x="117" y="123"/>
                  </a:lnTo>
                  <a:lnTo>
                    <a:pt x="0" y="5"/>
                  </a:lnTo>
                  <a:lnTo>
                    <a:pt x="0" y="5"/>
                  </a:lnTo>
                  <a:lnTo>
                    <a:pt x="0" y="5"/>
                  </a:lnTo>
                  <a:lnTo>
                    <a:pt x="0" y="4"/>
                  </a:lnTo>
                  <a:lnTo>
                    <a:pt x="0" y="4"/>
                  </a:lnTo>
                  <a:lnTo>
                    <a:pt x="0" y="4"/>
                  </a:lnTo>
                  <a:lnTo>
                    <a:pt x="0" y="2"/>
                  </a:lnTo>
                  <a:lnTo>
                    <a:pt x="0" y="2"/>
                  </a:lnTo>
                  <a:lnTo>
                    <a:pt x="0" y="2"/>
                  </a:lnTo>
                  <a:lnTo>
                    <a:pt x="0" y="1"/>
                  </a:lnTo>
                  <a:lnTo>
                    <a:pt x="0" y="1"/>
                  </a:lnTo>
                  <a:lnTo>
                    <a:pt x="1" y="1"/>
                  </a:lnTo>
                  <a:lnTo>
                    <a:pt x="1" y="0"/>
                  </a:lnTo>
                  <a:lnTo>
                    <a:pt x="1" y="0"/>
                  </a:lnTo>
                  <a:lnTo>
                    <a:pt x="3" y="0"/>
                  </a:lnTo>
                  <a:lnTo>
                    <a:pt x="3" y="0"/>
                  </a:lnTo>
                  <a:lnTo>
                    <a:pt x="3" y="0"/>
                  </a:lnTo>
                  <a:lnTo>
                    <a:pt x="4" y="0"/>
                  </a:lnTo>
                  <a:lnTo>
                    <a:pt x="4" y="1"/>
                  </a:lnTo>
                  <a:lnTo>
                    <a:pt x="6" y="1"/>
                  </a:lnTo>
                  <a:lnTo>
                    <a:pt x="6" y="1"/>
                  </a:lnTo>
                  <a:lnTo>
                    <a:pt x="121" y="119"/>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73" name="Freeform 85">
              <a:extLst>
                <a:ext uri="{FF2B5EF4-FFF2-40B4-BE49-F238E27FC236}">
                  <a16:creationId xmlns:a16="http://schemas.microsoft.com/office/drawing/2014/main" id="{035F9D74-663F-8CB2-4F6C-AF18289A21C1}"/>
                </a:ext>
              </a:extLst>
            </p:cNvPr>
            <p:cNvSpPr>
              <a:spLocks/>
            </p:cNvSpPr>
            <p:nvPr/>
          </p:nvSpPr>
          <p:spPr bwMode="auto">
            <a:xfrm>
              <a:off x="3389313" y="2606675"/>
              <a:ext cx="112712" cy="80962"/>
            </a:xfrm>
            <a:custGeom>
              <a:avLst/>
              <a:gdLst/>
              <a:ahLst/>
              <a:cxnLst>
                <a:cxn ang="0">
                  <a:pos x="140" y="97"/>
                </a:cxn>
                <a:cxn ang="0">
                  <a:pos x="140" y="97"/>
                </a:cxn>
                <a:cxn ang="0">
                  <a:pos x="142" y="97"/>
                </a:cxn>
                <a:cxn ang="0">
                  <a:pos x="142" y="97"/>
                </a:cxn>
                <a:cxn ang="0">
                  <a:pos x="142" y="98"/>
                </a:cxn>
                <a:cxn ang="0">
                  <a:pos x="142" y="98"/>
                </a:cxn>
                <a:cxn ang="0">
                  <a:pos x="142" y="98"/>
                </a:cxn>
                <a:cxn ang="0">
                  <a:pos x="142" y="100"/>
                </a:cxn>
                <a:cxn ang="0">
                  <a:pos x="142" y="100"/>
                </a:cxn>
                <a:cxn ang="0">
                  <a:pos x="142" y="100"/>
                </a:cxn>
                <a:cxn ang="0">
                  <a:pos x="142" y="101"/>
                </a:cxn>
                <a:cxn ang="0">
                  <a:pos x="140" y="101"/>
                </a:cxn>
                <a:cxn ang="0">
                  <a:pos x="140" y="101"/>
                </a:cxn>
                <a:cxn ang="0">
                  <a:pos x="140" y="101"/>
                </a:cxn>
                <a:cxn ang="0">
                  <a:pos x="139" y="103"/>
                </a:cxn>
                <a:cxn ang="0">
                  <a:pos x="139" y="103"/>
                </a:cxn>
                <a:cxn ang="0">
                  <a:pos x="139" y="103"/>
                </a:cxn>
                <a:cxn ang="0">
                  <a:pos x="137" y="103"/>
                </a:cxn>
                <a:cxn ang="0">
                  <a:pos x="137" y="101"/>
                </a:cxn>
                <a:cxn ang="0">
                  <a:pos x="137" y="101"/>
                </a:cxn>
                <a:cxn ang="0">
                  <a:pos x="137" y="101"/>
                </a:cxn>
                <a:cxn ang="0">
                  <a:pos x="1" y="5"/>
                </a:cxn>
                <a:cxn ang="0">
                  <a:pos x="1" y="5"/>
                </a:cxn>
                <a:cxn ang="0">
                  <a:pos x="1" y="4"/>
                </a:cxn>
                <a:cxn ang="0">
                  <a:pos x="1" y="4"/>
                </a:cxn>
                <a:cxn ang="0">
                  <a:pos x="0" y="4"/>
                </a:cxn>
                <a:cxn ang="0">
                  <a:pos x="0" y="2"/>
                </a:cxn>
                <a:cxn ang="0">
                  <a:pos x="0" y="2"/>
                </a:cxn>
                <a:cxn ang="0">
                  <a:pos x="0" y="2"/>
                </a:cxn>
                <a:cxn ang="0">
                  <a:pos x="0" y="1"/>
                </a:cxn>
                <a:cxn ang="0">
                  <a:pos x="0" y="1"/>
                </a:cxn>
                <a:cxn ang="0">
                  <a:pos x="1" y="0"/>
                </a:cxn>
                <a:cxn ang="0">
                  <a:pos x="1" y="0"/>
                </a:cxn>
                <a:cxn ang="0">
                  <a:pos x="1" y="0"/>
                </a:cxn>
                <a:cxn ang="0">
                  <a:pos x="2" y="0"/>
                </a:cxn>
                <a:cxn ang="0">
                  <a:pos x="2" y="0"/>
                </a:cxn>
                <a:cxn ang="0">
                  <a:pos x="2" y="0"/>
                </a:cxn>
                <a:cxn ang="0">
                  <a:pos x="4" y="0"/>
                </a:cxn>
                <a:cxn ang="0">
                  <a:pos x="4" y="0"/>
                </a:cxn>
                <a:cxn ang="0">
                  <a:pos x="4" y="0"/>
                </a:cxn>
                <a:cxn ang="0">
                  <a:pos x="5" y="0"/>
                </a:cxn>
                <a:cxn ang="0">
                  <a:pos x="5" y="0"/>
                </a:cxn>
                <a:cxn ang="0">
                  <a:pos x="140" y="97"/>
                </a:cxn>
              </a:cxnLst>
              <a:rect l="0" t="0" r="r" b="b"/>
              <a:pathLst>
                <a:path w="142" h="103">
                  <a:moveTo>
                    <a:pt x="140" y="97"/>
                  </a:moveTo>
                  <a:lnTo>
                    <a:pt x="140" y="97"/>
                  </a:lnTo>
                  <a:lnTo>
                    <a:pt x="142" y="97"/>
                  </a:lnTo>
                  <a:lnTo>
                    <a:pt x="142" y="97"/>
                  </a:lnTo>
                  <a:lnTo>
                    <a:pt x="142" y="98"/>
                  </a:lnTo>
                  <a:lnTo>
                    <a:pt x="142" y="98"/>
                  </a:lnTo>
                  <a:lnTo>
                    <a:pt x="142" y="98"/>
                  </a:lnTo>
                  <a:lnTo>
                    <a:pt x="142" y="100"/>
                  </a:lnTo>
                  <a:lnTo>
                    <a:pt x="142" y="100"/>
                  </a:lnTo>
                  <a:lnTo>
                    <a:pt x="142" y="100"/>
                  </a:lnTo>
                  <a:lnTo>
                    <a:pt x="142" y="101"/>
                  </a:lnTo>
                  <a:lnTo>
                    <a:pt x="140" y="101"/>
                  </a:lnTo>
                  <a:lnTo>
                    <a:pt x="140" y="101"/>
                  </a:lnTo>
                  <a:lnTo>
                    <a:pt x="140" y="101"/>
                  </a:lnTo>
                  <a:lnTo>
                    <a:pt x="139" y="103"/>
                  </a:lnTo>
                  <a:lnTo>
                    <a:pt x="139" y="103"/>
                  </a:lnTo>
                  <a:lnTo>
                    <a:pt x="139" y="103"/>
                  </a:lnTo>
                  <a:lnTo>
                    <a:pt x="137" y="103"/>
                  </a:lnTo>
                  <a:lnTo>
                    <a:pt x="137" y="101"/>
                  </a:lnTo>
                  <a:lnTo>
                    <a:pt x="137" y="101"/>
                  </a:lnTo>
                  <a:lnTo>
                    <a:pt x="137" y="101"/>
                  </a:lnTo>
                  <a:lnTo>
                    <a:pt x="1" y="5"/>
                  </a:lnTo>
                  <a:lnTo>
                    <a:pt x="1" y="5"/>
                  </a:lnTo>
                  <a:lnTo>
                    <a:pt x="1" y="4"/>
                  </a:lnTo>
                  <a:lnTo>
                    <a:pt x="1" y="4"/>
                  </a:lnTo>
                  <a:lnTo>
                    <a:pt x="0" y="4"/>
                  </a:lnTo>
                  <a:lnTo>
                    <a:pt x="0" y="2"/>
                  </a:lnTo>
                  <a:lnTo>
                    <a:pt x="0" y="2"/>
                  </a:lnTo>
                  <a:lnTo>
                    <a:pt x="0" y="2"/>
                  </a:lnTo>
                  <a:lnTo>
                    <a:pt x="0" y="1"/>
                  </a:lnTo>
                  <a:lnTo>
                    <a:pt x="0" y="1"/>
                  </a:lnTo>
                  <a:lnTo>
                    <a:pt x="1" y="0"/>
                  </a:lnTo>
                  <a:lnTo>
                    <a:pt x="1" y="0"/>
                  </a:lnTo>
                  <a:lnTo>
                    <a:pt x="1" y="0"/>
                  </a:lnTo>
                  <a:lnTo>
                    <a:pt x="2" y="0"/>
                  </a:lnTo>
                  <a:lnTo>
                    <a:pt x="2" y="0"/>
                  </a:lnTo>
                  <a:lnTo>
                    <a:pt x="2" y="0"/>
                  </a:lnTo>
                  <a:lnTo>
                    <a:pt x="4" y="0"/>
                  </a:lnTo>
                  <a:lnTo>
                    <a:pt x="4" y="0"/>
                  </a:lnTo>
                  <a:lnTo>
                    <a:pt x="4" y="0"/>
                  </a:lnTo>
                  <a:lnTo>
                    <a:pt x="5" y="0"/>
                  </a:lnTo>
                  <a:lnTo>
                    <a:pt x="5" y="0"/>
                  </a:lnTo>
                  <a:lnTo>
                    <a:pt x="140" y="97"/>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74" name="Freeform 86">
              <a:extLst>
                <a:ext uri="{FF2B5EF4-FFF2-40B4-BE49-F238E27FC236}">
                  <a16:creationId xmlns:a16="http://schemas.microsoft.com/office/drawing/2014/main" id="{8F53601D-E1C2-3D97-39FE-69638387A61F}"/>
                </a:ext>
              </a:extLst>
            </p:cNvPr>
            <p:cNvSpPr>
              <a:spLocks/>
            </p:cNvSpPr>
            <p:nvPr/>
          </p:nvSpPr>
          <p:spPr bwMode="auto">
            <a:xfrm>
              <a:off x="3389313" y="2606675"/>
              <a:ext cx="112712" cy="80962"/>
            </a:xfrm>
            <a:custGeom>
              <a:avLst/>
              <a:gdLst/>
              <a:ahLst/>
              <a:cxnLst>
                <a:cxn ang="0">
                  <a:pos x="140" y="97"/>
                </a:cxn>
                <a:cxn ang="0">
                  <a:pos x="140" y="97"/>
                </a:cxn>
                <a:cxn ang="0">
                  <a:pos x="142" y="97"/>
                </a:cxn>
                <a:cxn ang="0">
                  <a:pos x="142" y="97"/>
                </a:cxn>
                <a:cxn ang="0">
                  <a:pos x="142" y="98"/>
                </a:cxn>
                <a:cxn ang="0">
                  <a:pos x="142" y="98"/>
                </a:cxn>
                <a:cxn ang="0">
                  <a:pos x="142" y="98"/>
                </a:cxn>
                <a:cxn ang="0">
                  <a:pos x="142" y="100"/>
                </a:cxn>
                <a:cxn ang="0">
                  <a:pos x="142" y="100"/>
                </a:cxn>
                <a:cxn ang="0">
                  <a:pos x="142" y="100"/>
                </a:cxn>
                <a:cxn ang="0">
                  <a:pos x="142" y="101"/>
                </a:cxn>
                <a:cxn ang="0">
                  <a:pos x="140" y="101"/>
                </a:cxn>
                <a:cxn ang="0">
                  <a:pos x="140" y="101"/>
                </a:cxn>
                <a:cxn ang="0">
                  <a:pos x="140" y="101"/>
                </a:cxn>
                <a:cxn ang="0">
                  <a:pos x="139" y="103"/>
                </a:cxn>
                <a:cxn ang="0">
                  <a:pos x="139" y="103"/>
                </a:cxn>
                <a:cxn ang="0">
                  <a:pos x="139" y="103"/>
                </a:cxn>
                <a:cxn ang="0">
                  <a:pos x="137" y="103"/>
                </a:cxn>
                <a:cxn ang="0">
                  <a:pos x="137" y="101"/>
                </a:cxn>
                <a:cxn ang="0">
                  <a:pos x="137" y="101"/>
                </a:cxn>
                <a:cxn ang="0">
                  <a:pos x="137" y="101"/>
                </a:cxn>
                <a:cxn ang="0">
                  <a:pos x="1" y="5"/>
                </a:cxn>
                <a:cxn ang="0">
                  <a:pos x="1" y="5"/>
                </a:cxn>
                <a:cxn ang="0">
                  <a:pos x="1" y="4"/>
                </a:cxn>
                <a:cxn ang="0">
                  <a:pos x="1" y="4"/>
                </a:cxn>
                <a:cxn ang="0">
                  <a:pos x="0" y="4"/>
                </a:cxn>
                <a:cxn ang="0">
                  <a:pos x="0" y="2"/>
                </a:cxn>
                <a:cxn ang="0">
                  <a:pos x="0" y="2"/>
                </a:cxn>
                <a:cxn ang="0">
                  <a:pos x="0" y="2"/>
                </a:cxn>
                <a:cxn ang="0">
                  <a:pos x="0" y="1"/>
                </a:cxn>
                <a:cxn ang="0">
                  <a:pos x="0" y="1"/>
                </a:cxn>
                <a:cxn ang="0">
                  <a:pos x="1" y="0"/>
                </a:cxn>
                <a:cxn ang="0">
                  <a:pos x="1" y="0"/>
                </a:cxn>
                <a:cxn ang="0">
                  <a:pos x="1" y="0"/>
                </a:cxn>
                <a:cxn ang="0">
                  <a:pos x="2" y="0"/>
                </a:cxn>
                <a:cxn ang="0">
                  <a:pos x="2" y="0"/>
                </a:cxn>
                <a:cxn ang="0">
                  <a:pos x="2" y="0"/>
                </a:cxn>
                <a:cxn ang="0">
                  <a:pos x="4" y="0"/>
                </a:cxn>
                <a:cxn ang="0">
                  <a:pos x="4" y="0"/>
                </a:cxn>
                <a:cxn ang="0">
                  <a:pos x="4" y="0"/>
                </a:cxn>
                <a:cxn ang="0">
                  <a:pos x="5" y="0"/>
                </a:cxn>
                <a:cxn ang="0">
                  <a:pos x="5" y="0"/>
                </a:cxn>
                <a:cxn ang="0">
                  <a:pos x="140" y="97"/>
                </a:cxn>
              </a:cxnLst>
              <a:rect l="0" t="0" r="r" b="b"/>
              <a:pathLst>
                <a:path w="142" h="103">
                  <a:moveTo>
                    <a:pt x="140" y="97"/>
                  </a:moveTo>
                  <a:lnTo>
                    <a:pt x="140" y="97"/>
                  </a:lnTo>
                  <a:lnTo>
                    <a:pt x="142" y="97"/>
                  </a:lnTo>
                  <a:lnTo>
                    <a:pt x="142" y="97"/>
                  </a:lnTo>
                  <a:lnTo>
                    <a:pt x="142" y="98"/>
                  </a:lnTo>
                  <a:lnTo>
                    <a:pt x="142" y="98"/>
                  </a:lnTo>
                  <a:lnTo>
                    <a:pt x="142" y="98"/>
                  </a:lnTo>
                  <a:lnTo>
                    <a:pt x="142" y="100"/>
                  </a:lnTo>
                  <a:lnTo>
                    <a:pt x="142" y="100"/>
                  </a:lnTo>
                  <a:lnTo>
                    <a:pt x="142" y="100"/>
                  </a:lnTo>
                  <a:lnTo>
                    <a:pt x="142" y="101"/>
                  </a:lnTo>
                  <a:lnTo>
                    <a:pt x="140" y="101"/>
                  </a:lnTo>
                  <a:lnTo>
                    <a:pt x="140" y="101"/>
                  </a:lnTo>
                  <a:lnTo>
                    <a:pt x="140" y="101"/>
                  </a:lnTo>
                  <a:lnTo>
                    <a:pt x="139" y="103"/>
                  </a:lnTo>
                  <a:lnTo>
                    <a:pt x="139" y="103"/>
                  </a:lnTo>
                  <a:lnTo>
                    <a:pt x="139" y="103"/>
                  </a:lnTo>
                  <a:lnTo>
                    <a:pt x="137" y="103"/>
                  </a:lnTo>
                  <a:lnTo>
                    <a:pt x="137" y="101"/>
                  </a:lnTo>
                  <a:lnTo>
                    <a:pt x="137" y="101"/>
                  </a:lnTo>
                  <a:lnTo>
                    <a:pt x="137" y="101"/>
                  </a:lnTo>
                  <a:lnTo>
                    <a:pt x="1" y="5"/>
                  </a:lnTo>
                  <a:lnTo>
                    <a:pt x="1" y="5"/>
                  </a:lnTo>
                  <a:lnTo>
                    <a:pt x="1" y="4"/>
                  </a:lnTo>
                  <a:lnTo>
                    <a:pt x="1" y="4"/>
                  </a:lnTo>
                  <a:lnTo>
                    <a:pt x="0" y="4"/>
                  </a:lnTo>
                  <a:lnTo>
                    <a:pt x="0" y="2"/>
                  </a:lnTo>
                  <a:lnTo>
                    <a:pt x="0" y="2"/>
                  </a:lnTo>
                  <a:lnTo>
                    <a:pt x="0" y="2"/>
                  </a:lnTo>
                  <a:lnTo>
                    <a:pt x="0" y="1"/>
                  </a:lnTo>
                  <a:lnTo>
                    <a:pt x="0" y="1"/>
                  </a:lnTo>
                  <a:lnTo>
                    <a:pt x="1" y="0"/>
                  </a:lnTo>
                  <a:lnTo>
                    <a:pt x="1" y="0"/>
                  </a:lnTo>
                  <a:lnTo>
                    <a:pt x="1" y="0"/>
                  </a:lnTo>
                  <a:lnTo>
                    <a:pt x="2" y="0"/>
                  </a:lnTo>
                  <a:lnTo>
                    <a:pt x="2" y="0"/>
                  </a:lnTo>
                  <a:lnTo>
                    <a:pt x="2" y="0"/>
                  </a:lnTo>
                  <a:lnTo>
                    <a:pt x="4" y="0"/>
                  </a:lnTo>
                  <a:lnTo>
                    <a:pt x="4" y="0"/>
                  </a:lnTo>
                  <a:lnTo>
                    <a:pt x="4" y="0"/>
                  </a:lnTo>
                  <a:lnTo>
                    <a:pt x="5" y="0"/>
                  </a:lnTo>
                  <a:lnTo>
                    <a:pt x="5" y="0"/>
                  </a:lnTo>
                  <a:lnTo>
                    <a:pt x="140" y="97"/>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75" name="Freeform 87">
              <a:extLst>
                <a:ext uri="{FF2B5EF4-FFF2-40B4-BE49-F238E27FC236}">
                  <a16:creationId xmlns:a16="http://schemas.microsoft.com/office/drawing/2014/main" id="{2DAB0AE0-C897-8033-45C9-01A58CE97E43}"/>
                </a:ext>
              </a:extLst>
            </p:cNvPr>
            <p:cNvSpPr>
              <a:spLocks/>
            </p:cNvSpPr>
            <p:nvPr/>
          </p:nvSpPr>
          <p:spPr bwMode="auto">
            <a:xfrm>
              <a:off x="3271838" y="2547938"/>
              <a:ext cx="123825" cy="63500"/>
            </a:xfrm>
            <a:custGeom>
              <a:avLst/>
              <a:gdLst/>
              <a:ahLst/>
              <a:cxnLst>
                <a:cxn ang="0">
                  <a:pos x="153" y="74"/>
                </a:cxn>
                <a:cxn ang="0">
                  <a:pos x="153" y="74"/>
                </a:cxn>
                <a:cxn ang="0">
                  <a:pos x="154" y="74"/>
                </a:cxn>
                <a:cxn ang="0">
                  <a:pos x="154" y="74"/>
                </a:cxn>
                <a:cxn ang="0">
                  <a:pos x="154" y="74"/>
                </a:cxn>
                <a:cxn ang="0">
                  <a:pos x="154" y="75"/>
                </a:cxn>
                <a:cxn ang="0">
                  <a:pos x="156" y="75"/>
                </a:cxn>
                <a:cxn ang="0">
                  <a:pos x="156" y="76"/>
                </a:cxn>
                <a:cxn ang="0">
                  <a:pos x="156" y="76"/>
                </a:cxn>
                <a:cxn ang="0">
                  <a:pos x="156" y="76"/>
                </a:cxn>
                <a:cxn ang="0">
                  <a:pos x="154" y="78"/>
                </a:cxn>
                <a:cxn ang="0">
                  <a:pos x="154" y="78"/>
                </a:cxn>
                <a:cxn ang="0">
                  <a:pos x="154" y="78"/>
                </a:cxn>
                <a:cxn ang="0">
                  <a:pos x="154" y="79"/>
                </a:cxn>
                <a:cxn ang="0">
                  <a:pos x="153" y="79"/>
                </a:cxn>
                <a:cxn ang="0">
                  <a:pos x="153" y="79"/>
                </a:cxn>
                <a:cxn ang="0">
                  <a:pos x="153" y="79"/>
                </a:cxn>
                <a:cxn ang="0">
                  <a:pos x="151" y="79"/>
                </a:cxn>
                <a:cxn ang="0">
                  <a:pos x="151" y="79"/>
                </a:cxn>
                <a:cxn ang="0">
                  <a:pos x="151" y="79"/>
                </a:cxn>
                <a:cxn ang="0">
                  <a:pos x="151" y="79"/>
                </a:cxn>
                <a:cxn ang="0">
                  <a:pos x="1" y="6"/>
                </a:cxn>
                <a:cxn ang="0">
                  <a:pos x="1" y="6"/>
                </a:cxn>
                <a:cxn ang="0">
                  <a:pos x="1" y="6"/>
                </a:cxn>
                <a:cxn ang="0">
                  <a:pos x="1" y="6"/>
                </a:cxn>
                <a:cxn ang="0">
                  <a:pos x="1" y="4"/>
                </a:cxn>
                <a:cxn ang="0">
                  <a:pos x="0" y="4"/>
                </a:cxn>
                <a:cxn ang="0">
                  <a:pos x="0" y="4"/>
                </a:cxn>
                <a:cxn ang="0">
                  <a:pos x="0" y="3"/>
                </a:cxn>
                <a:cxn ang="0">
                  <a:pos x="0" y="3"/>
                </a:cxn>
                <a:cxn ang="0">
                  <a:pos x="0" y="1"/>
                </a:cxn>
                <a:cxn ang="0">
                  <a:pos x="0" y="1"/>
                </a:cxn>
                <a:cxn ang="0">
                  <a:pos x="1" y="1"/>
                </a:cxn>
                <a:cxn ang="0">
                  <a:pos x="1" y="1"/>
                </a:cxn>
                <a:cxn ang="0">
                  <a:pos x="1" y="0"/>
                </a:cxn>
                <a:cxn ang="0">
                  <a:pos x="1" y="0"/>
                </a:cxn>
                <a:cxn ang="0">
                  <a:pos x="3" y="0"/>
                </a:cxn>
                <a:cxn ang="0">
                  <a:pos x="3" y="0"/>
                </a:cxn>
                <a:cxn ang="0">
                  <a:pos x="4" y="0"/>
                </a:cxn>
                <a:cxn ang="0">
                  <a:pos x="4" y="0"/>
                </a:cxn>
                <a:cxn ang="0">
                  <a:pos x="4" y="0"/>
                </a:cxn>
                <a:cxn ang="0">
                  <a:pos x="4" y="0"/>
                </a:cxn>
                <a:cxn ang="0">
                  <a:pos x="153" y="74"/>
                </a:cxn>
              </a:cxnLst>
              <a:rect l="0" t="0" r="r" b="b"/>
              <a:pathLst>
                <a:path w="156" h="79">
                  <a:moveTo>
                    <a:pt x="153" y="74"/>
                  </a:moveTo>
                  <a:lnTo>
                    <a:pt x="153" y="74"/>
                  </a:lnTo>
                  <a:lnTo>
                    <a:pt x="154" y="74"/>
                  </a:lnTo>
                  <a:lnTo>
                    <a:pt x="154" y="74"/>
                  </a:lnTo>
                  <a:lnTo>
                    <a:pt x="154" y="74"/>
                  </a:lnTo>
                  <a:lnTo>
                    <a:pt x="154" y="75"/>
                  </a:lnTo>
                  <a:lnTo>
                    <a:pt x="156" y="75"/>
                  </a:lnTo>
                  <a:lnTo>
                    <a:pt x="156" y="76"/>
                  </a:lnTo>
                  <a:lnTo>
                    <a:pt x="156" y="76"/>
                  </a:lnTo>
                  <a:lnTo>
                    <a:pt x="156" y="76"/>
                  </a:lnTo>
                  <a:lnTo>
                    <a:pt x="154" y="78"/>
                  </a:lnTo>
                  <a:lnTo>
                    <a:pt x="154" y="78"/>
                  </a:lnTo>
                  <a:lnTo>
                    <a:pt x="154" y="78"/>
                  </a:lnTo>
                  <a:lnTo>
                    <a:pt x="154" y="79"/>
                  </a:lnTo>
                  <a:lnTo>
                    <a:pt x="153" y="79"/>
                  </a:lnTo>
                  <a:lnTo>
                    <a:pt x="153" y="79"/>
                  </a:lnTo>
                  <a:lnTo>
                    <a:pt x="153" y="79"/>
                  </a:lnTo>
                  <a:lnTo>
                    <a:pt x="151" y="79"/>
                  </a:lnTo>
                  <a:lnTo>
                    <a:pt x="151" y="79"/>
                  </a:lnTo>
                  <a:lnTo>
                    <a:pt x="151" y="79"/>
                  </a:lnTo>
                  <a:lnTo>
                    <a:pt x="151" y="79"/>
                  </a:lnTo>
                  <a:lnTo>
                    <a:pt x="1" y="6"/>
                  </a:lnTo>
                  <a:lnTo>
                    <a:pt x="1" y="6"/>
                  </a:lnTo>
                  <a:lnTo>
                    <a:pt x="1" y="6"/>
                  </a:lnTo>
                  <a:lnTo>
                    <a:pt x="1" y="6"/>
                  </a:lnTo>
                  <a:lnTo>
                    <a:pt x="1" y="4"/>
                  </a:lnTo>
                  <a:lnTo>
                    <a:pt x="0" y="4"/>
                  </a:lnTo>
                  <a:lnTo>
                    <a:pt x="0" y="4"/>
                  </a:lnTo>
                  <a:lnTo>
                    <a:pt x="0" y="3"/>
                  </a:lnTo>
                  <a:lnTo>
                    <a:pt x="0" y="3"/>
                  </a:lnTo>
                  <a:lnTo>
                    <a:pt x="0" y="1"/>
                  </a:lnTo>
                  <a:lnTo>
                    <a:pt x="0" y="1"/>
                  </a:lnTo>
                  <a:lnTo>
                    <a:pt x="1" y="1"/>
                  </a:lnTo>
                  <a:lnTo>
                    <a:pt x="1" y="1"/>
                  </a:lnTo>
                  <a:lnTo>
                    <a:pt x="1" y="0"/>
                  </a:lnTo>
                  <a:lnTo>
                    <a:pt x="1" y="0"/>
                  </a:lnTo>
                  <a:lnTo>
                    <a:pt x="3" y="0"/>
                  </a:lnTo>
                  <a:lnTo>
                    <a:pt x="3" y="0"/>
                  </a:lnTo>
                  <a:lnTo>
                    <a:pt x="4" y="0"/>
                  </a:lnTo>
                  <a:lnTo>
                    <a:pt x="4" y="0"/>
                  </a:lnTo>
                  <a:lnTo>
                    <a:pt x="4" y="0"/>
                  </a:lnTo>
                  <a:lnTo>
                    <a:pt x="4" y="0"/>
                  </a:lnTo>
                  <a:lnTo>
                    <a:pt x="153" y="74"/>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76" name="Freeform 88">
              <a:extLst>
                <a:ext uri="{FF2B5EF4-FFF2-40B4-BE49-F238E27FC236}">
                  <a16:creationId xmlns:a16="http://schemas.microsoft.com/office/drawing/2014/main" id="{B49836E9-FC74-3425-5982-1318224A60BA}"/>
                </a:ext>
              </a:extLst>
            </p:cNvPr>
            <p:cNvSpPr>
              <a:spLocks/>
            </p:cNvSpPr>
            <p:nvPr/>
          </p:nvSpPr>
          <p:spPr bwMode="auto">
            <a:xfrm>
              <a:off x="3271838" y="2547938"/>
              <a:ext cx="123825" cy="63500"/>
            </a:xfrm>
            <a:custGeom>
              <a:avLst/>
              <a:gdLst/>
              <a:ahLst/>
              <a:cxnLst>
                <a:cxn ang="0">
                  <a:pos x="153" y="74"/>
                </a:cxn>
                <a:cxn ang="0">
                  <a:pos x="153" y="74"/>
                </a:cxn>
                <a:cxn ang="0">
                  <a:pos x="154" y="74"/>
                </a:cxn>
                <a:cxn ang="0">
                  <a:pos x="154" y="74"/>
                </a:cxn>
                <a:cxn ang="0">
                  <a:pos x="154" y="74"/>
                </a:cxn>
                <a:cxn ang="0">
                  <a:pos x="154" y="75"/>
                </a:cxn>
                <a:cxn ang="0">
                  <a:pos x="156" y="75"/>
                </a:cxn>
                <a:cxn ang="0">
                  <a:pos x="156" y="76"/>
                </a:cxn>
                <a:cxn ang="0">
                  <a:pos x="156" y="76"/>
                </a:cxn>
                <a:cxn ang="0">
                  <a:pos x="156" y="76"/>
                </a:cxn>
                <a:cxn ang="0">
                  <a:pos x="154" y="78"/>
                </a:cxn>
                <a:cxn ang="0">
                  <a:pos x="154" y="78"/>
                </a:cxn>
                <a:cxn ang="0">
                  <a:pos x="154" y="78"/>
                </a:cxn>
                <a:cxn ang="0">
                  <a:pos x="154" y="79"/>
                </a:cxn>
                <a:cxn ang="0">
                  <a:pos x="153" y="79"/>
                </a:cxn>
                <a:cxn ang="0">
                  <a:pos x="153" y="79"/>
                </a:cxn>
                <a:cxn ang="0">
                  <a:pos x="153" y="79"/>
                </a:cxn>
                <a:cxn ang="0">
                  <a:pos x="151" y="79"/>
                </a:cxn>
                <a:cxn ang="0">
                  <a:pos x="151" y="79"/>
                </a:cxn>
                <a:cxn ang="0">
                  <a:pos x="151" y="79"/>
                </a:cxn>
                <a:cxn ang="0">
                  <a:pos x="151" y="79"/>
                </a:cxn>
                <a:cxn ang="0">
                  <a:pos x="1" y="6"/>
                </a:cxn>
                <a:cxn ang="0">
                  <a:pos x="1" y="6"/>
                </a:cxn>
                <a:cxn ang="0">
                  <a:pos x="1" y="6"/>
                </a:cxn>
                <a:cxn ang="0">
                  <a:pos x="1" y="6"/>
                </a:cxn>
                <a:cxn ang="0">
                  <a:pos x="1" y="4"/>
                </a:cxn>
                <a:cxn ang="0">
                  <a:pos x="0" y="4"/>
                </a:cxn>
                <a:cxn ang="0">
                  <a:pos x="0" y="4"/>
                </a:cxn>
                <a:cxn ang="0">
                  <a:pos x="0" y="3"/>
                </a:cxn>
                <a:cxn ang="0">
                  <a:pos x="0" y="3"/>
                </a:cxn>
                <a:cxn ang="0">
                  <a:pos x="0" y="1"/>
                </a:cxn>
                <a:cxn ang="0">
                  <a:pos x="0" y="1"/>
                </a:cxn>
                <a:cxn ang="0">
                  <a:pos x="1" y="1"/>
                </a:cxn>
                <a:cxn ang="0">
                  <a:pos x="1" y="1"/>
                </a:cxn>
                <a:cxn ang="0">
                  <a:pos x="1" y="0"/>
                </a:cxn>
                <a:cxn ang="0">
                  <a:pos x="1" y="0"/>
                </a:cxn>
                <a:cxn ang="0">
                  <a:pos x="3" y="0"/>
                </a:cxn>
                <a:cxn ang="0">
                  <a:pos x="3" y="0"/>
                </a:cxn>
                <a:cxn ang="0">
                  <a:pos x="4" y="0"/>
                </a:cxn>
                <a:cxn ang="0">
                  <a:pos x="4" y="0"/>
                </a:cxn>
                <a:cxn ang="0">
                  <a:pos x="4" y="0"/>
                </a:cxn>
                <a:cxn ang="0">
                  <a:pos x="4" y="0"/>
                </a:cxn>
                <a:cxn ang="0">
                  <a:pos x="153" y="74"/>
                </a:cxn>
              </a:cxnLst>
              <a:rect l="0" t="0" r="r" b="b"/>
              <a:pathLst>
                <a:path w="156" h="79">
                  <a:moveTo>
                    <a:pt x="153" y="74"/>
                  </a:moveTo>
                  <a:lnTo>
                    <a:pt x="153" y="74"/>
                  </a:lnTo>
                  <a:lnTo>
                    <a:pt x="154" y="74"/>
                  </a:lnTo>
                  <a:lnTo>
                    <a:pt x="154" y="74"/>
                  </a:lnTo>
                  <a:lnTo>
                    <a:pt x="154" y="74"/>
                  </a:lnTo>
                  <a:lnTo>
                    <a:pt x="154" y="75"/>
                  </a:lnTo>
                  <a:lnTo>
                    <a:pt x="156" y="75"/>
                  </a:lnTo>
                  <a:lnTo>
                    <a:pt x="156" y="76"/>
                  </a:lnTo>
                  <a:lnTo>
                    <a:pt x="156" y="76"/>
                  </a:lnTo>
                  <a:lnTo>
                    <a:pt x="156" y="76"/>
                  </a:lnTo>
                  <a:lnTo>
                    <a:pt x="154" y="78"/>
                  </a:lnTo>
                  <a:lnTo>
                    <a:pt x="154" y="78"/>
                  </a:lnTo>
                  <a:lnTo>
                    <a:pt x="154" y="78"/>
                  </a:lnTo>
                  <a:lnTo>
                    <a:pt x="154" y="79"/>
                  </a:lnTo>
                  <a:lnTo>
                    <a:pt x="153" y="79"/>
                  </a:lnTo>
                  <a:lnTo>
                    <a:pt x="153" y="79"/>
                  </a:lnTo>
                  <a:lnTo>
                    <a:pt x="153" y="79"/>
                  </a:lnTo>
                  <a:lnTo>
                    <a:pt x="151" y="79"/>
                  </a:lnTo>
                  <a:lnTo>
                    <a:pt x="151" y="79"/>
                  </a:lnTo>
                  <a:lnTo>
                    <a:pt x="151" y="79"/>
                  </a:lnTo>
                  <a:lnTo>
                    <a:pt x="151" y="79"/>
                  </a:lnTo>
                  <a:lnTo>
                    <a:pt x="1" y="6"/>
                  </a:lnTo>
                  <a:lnTo>
                    <a:pt x="1" y="6"/>
                  </a:lnTo>
                  <a:lnTo>
                    <a:pt x="1" y="6"/>
                  </a:lnTo>
                  <a:lnTo>
                    <a:pt x="1" y="6"/>
                  </a:lnTo>
                  <a:lnTo>
                    <a:pt x="1" y="4"/>
                  </a:lnTo>
                  <a:lnTo>
                    <a:pt x="0" y="4"/>
                  </a:lnTo>
                  <a:lnTo>
                    <a:pt x="0" y="4"/>
                  </a:lnTo>
                  <a:lnTo>
                    <a:pt x="0" y="3"/>
                  </a:lnTo>
                  <a:lnTo>
                    <a:pt x="0" y="3"/>
                  </a:lnTo>
                  <a:lnTo>
                    <a:pt x="0" y="1"/>
                  </a:lnTo>
                  <a:lnTo>
                    <a:pt x="0" y="1"/>
                  </a:lnTo>
                  <a:lnTo>
                    <a:pt x="1" y="1"/>
                  </a:lnTo>
                  <a:lnTo>
                    <a:pt x="1" y="1"/>
                  </a:lnTo>
                  <a:lnTo>
                    <a:pt x="1" y="0"/>
                  </a:lnTo>
                  <a:lnTo>
                    <a:pt x="1" y="0"/>
                  </a:lnTo>
                  <a:lnTo>
                    <a:pt x="3" y="0"/>
                  </a:lnTo>
                  <a:lnTo>
                    <a:pt x="3" y="0"/>
                  </a:lnTo>
                  <a:lnTo>
                    <a:pt x="4" y="0"/>
                  </a:lnTo>
                  <a:lnTo>
                    <a:pt x="4" y="0"/>
                  </a:lnTo>
                  <a:lnTo>
                    <a:pt x="4" y="0"/>
                  </a:lnTo>
                  <a:lnTo>
                    <a:pt x="4" y="0"/>
                  </a:lnTo>
                  <a:lnTo>
                    <a:pt x="153" y="74"/>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77" name="Freeform 89">
              <a:extLst>
                <a:ext uri="{FF2B5EF4-FFF2-40B4-BE49-F238E27FC236}">
                  <a16:creationId xmlns:a16="http://schemas.microsoft.com/office/drawing/2014/main" id="{2C1FFF40-4D7A-D8BC-8D93-61BFB821DD7A}"/>
                </a:ext>
              </a:extLst>
            </p:cNvPr>
            <p:cNvSpPr>
              <a:spLocks/>
            </p:cNvSpPr>
            <p:nvPr/>
          </p:nvSpPr>
          <p:spPr bwMode="auto">
            <a:xfrm>
              <a:off x="2957513" y="2495550"/>
              <a:ext cx="117475" cy="7937"/>
            </a:xfrm>
            <a:custGeom>
              <a:avLst/>
              <a:gdLst/>
              <a:ahLst/>
              <a:cxnLst>
                <a:cxn ang="0">
                  <a:pos x="146" y="6"/>
                </a:cxn>
                <a:cxn ang="0">
                  <a:pos x="146" y="6"/>
                </a:cxn>
                <a:cxn ang="0">
                  <a:pos x="146" y="6"/>
                </a:cxn>
                <a:cxn ang="0">
                  <a:pos x="148" y="6"/>
                </a:cxn>
                <a:cxn ang="0">
                  <a:pos x="148" y="6"/>
                </a:cxn>
                <a:cxn ang="0">
                  <a:pos x="148" y="6"/>
                </a:cxn>
                <a:cxn ang="0">
                  <a:pos x="149" y="6"/>
                </a:cxn>
                <a:cxn ang="0">
                  <a:pos x="149" y="7"/>
                </a:cxn>
                <a:cxn ang="0">
                  <a:pos x="149" y="7"/>
                </a:cxn>
                <a:cxn ang="0">
                  <a:pos x="149" y="7"/>
                </a:cxn>
                <a:cxn ang="0">
                  <a:pos x="149" y="9"/>
                </a:cxn>
                <a:cxn ang="0">
                  <a:pos x="149" y="9"/>
                </a:cxn>
                <a:cxn ang="0">
                  <a:pos x="149" y="9"/>
                </a:cxn>
                <a:cxn ang="0">
                  <a:pos x="149" y="10"/>
                </a:cxn>
                <a:cxn ang="0">
                  <a:pos x="149" y="10"/>
                </a:cxn>
                <a:cxn ang="0">
                  <a:pos x="148" y="10"/>
                </a:cxn>
                <a:cxn ang="0">
                  <a:pos x="148" y="11"/>
                </a:cxn>
                <a:cxn ang="0">
                  <a:pos x="148" y="11"/>
                </a:cxn>
                <a:cxn ang="0">
                  <a:pos x="146" y="11"/>
                </a:cxn>
                <a:cxn ang="0">
                  <a:pos x="146" y="11"/>
                </a:cxn>
                <a:cxn ang="0">
                  <a:pos x="146" y="11"/>
                </a:cxn>
                <a:cxn ang="0">
                  <a:pos x="5" y="6"/>
                </a:cxn>
                <a:cxn ang="0">
                  <a:pos x="5" y="6"/>
                </a:cxn>
                <a:cxn ang="0">
                  <a:pos x="3" y="6"/>
                </a:cxn>
                <a:cxn ang="0">
                  <a:pos x="3" y="6"/>
                </a:cxn>
                <a:cxn ang="0">
                  <a:pos x="2" y="6"/>
                </a:cxn>
                <a:cxn ang="0">
                  <a:pos x="2" y="6"/>
                </a:cxn>
                <a:cxn ang="0">
                  <a:pos x="2" y="4"/>
                </a:cxn>
                <a:cxn ang="0">
                  <a:pos x="2" y="4"/>
                </a:cxn>
                <a:cxn ang="0">
                  <a:pos x="0" y="3"/>
                </a:cxn>
                <a:cxn ang="0">
                  <a:pos x="0" y="3"/>
                </a:cxn>
                <a:cxn ang="0">
                  <a:pos x="0" y="3"/>
                </a:cxn>
                <a:cxn ang="0">
                  <a:pos x="0" y="2"/>
                </a:cxn>
                <a:cxn ang="0">
                  <a:pos x="2" y="2"/>
                </a:cxn>
                <a:cxn ang="0">
                  <a:pos x="2" y="2"/>
                </a:cxn>
                <a:cxn ang="0">
                  <a:pos x="2" y="0"/>
                </a:cxn>
                <a:cxn ang="0">
                  <a:pos x="2" y="0"/>
                </a:cxn>
                <a:cxn ang="0">
                  <a:pos x="2" y="0"/>
                </a:cxn>
                <a:cxn ang="0">
                  <a:pos x="3" y="0"/>
                </a:cxn>
                <a:cxn ang="0">
                  <a:pos x="3" y="0"/>
                </a:cxn>
                <a:cxn ang="0">
                  <a:pos x="5" y="0"/>
                </a:cxn>
                <a:cxn ang="0">
                  <a:pos x="5" y="0"/>
                </a:cxn>
                <a:cxn ang="0">
                  <a:pos x="146" y="6"/>
                </a:cxn>
              </a:cxnLst>
              <a:rect l="0" t="0" r="r" b="b"/>
              <a:pathLst>
                <a:path w="149" h="11">
                  <a:moveTo>
                    <a:pt x="146" y="6"/>
                  </a:moveTo>
                  <a:lnTo>
                    <a:pt x="146" y="6"/>
                  </a:lnTo>
                  <a:lnTo>
                    <a:pt x="146" y="6"/>
                  </a:lnTo>
                  <a:lnTo>
                    <a:pt x="148" y="6"/>
                  </a:lnTo>
                  <a:lnTo>
                    <a:pt x="148" y="6"/>
                  </a:lnTo>
                  <a:lnTo>
                    <a:pt x="148" y="6"/>
                  </a:lnTo>
                  <a:lnTo>
                    <a:pt x="149" y="6"/>
                  </a:lnTo>
                  <a:lnTo>
                    <a:pt x="149" y="7"/>
                  </a:lnTo>
                  <a:lnTo>
                    <a:pt x="149" y="7"/>
                  </a:lnTo>
                  <a:lnTo>
                    <a:pt x="149" y="7"/>
                  </a:lnTo>
                  <a:lnTo>
                    <a:pt x="149" y="9"/>
                  </a:lnTo>
                  <a:lnTo>
                    <a:pt x="149" y="9"/>
                  </a:lnTo>
                  <a:lnTo>
                    <a:pt x="149" y="9"/>
                  </a:lnTo>
                  <a:lnTo>
                    <a:pt x="149" y="10"/>
                  </a:lnTo>
                  <a:lnTo>
                    <a:pt x="149" y="10"/>
                  </a:lnTo>
                  <a:lnTo>
                    <a:pt x="148" y="10"/>
                  </a:lnTo>
                  <a:lnTo>
                    <a:pt x="148" y="11"/>
                  </a:lnTo>
                  <a:lnTo>
                    <a:pt x="148" y="11"/>
                  </a:lnTo>
                  <a:lnTo>
                    <a:pt x="146" y="11"/>
                  </a:lnTo>
                  <a:lnTo>
                    <a:pt x="146" y="11"/>
                  </a:lnTo>
                  <a:lnTo>
                    <a:pt x="146" y="11"/>
                  </a:lnTo>
                  <a:lnTo>
                    <a:pt x="5" y="6"/>
                  </a:lnTo>
                  <a:lnTo>
                    <a:pt x="5" y="6"/>
                  </a:lnTo>
                  <a:lnTo>
                    <a:pt x="3" y="6"/>
                  </a:lnTo>
                  <a:lnTo>
                    <a:pt x="3" y="6"/>
                  </a:lnTo>
                  <a:lnTo>
                    <a:pt x="2" y="6"/>
                  </a:lnTo>
                  <a:lnTo>
                    <a:pt x="2" y="6"/>
                  </a:lnTo>
                  <a:lnTo>
                    <a:pt x="2" y="4"/>
                  </a:lnTo>
                  <a:lnTo>
                    <a:pt x="2" y="4"/>
                  </a:lnTo>
                  <a:lnTo>
                    <a:pt x="0" y="3"/>
                  </a:lnTo>
                  <a:lnTo>
                    <a:pt x="0" y="3"/>
                  </a:lnTo>
                  <a:lnTo>
                    <a:pt x="0" y="3"/>
                  </a:lnTo>
                  <a:lnTo>
                    <a:pt x="0" y="2"/>
                  </a:lnTo>
                  <a:lnTo>
                    <a:pt x="2" y="2"/>
                  </a:lnTo>
                  <a:lnTo>
                    <a:pt x="2" y="2"/>
                  </a:lnTo>
                  <a:lnTo>
                    <a:pt x="2" y="0"/>
                  </a:lnTo>
                  <a:lnTo>
                    <a:pt x="2" y="0"/>
                  </a:lnTo>
                  <a:lnTo>
                    <a:pt x="2" y="0"/>
                  </a:lnTo>
                  <a:lnTo>
                    <a:pt x="3" y="0"/>
                  </a:lnTo>
                  <a:lnTo>
                    <a:pt x="3" y="0"/>
                  </a:lnTo>
                  <a:lnTo>
                    <a:pt x="5" y="0"/>
                  </a:lnTo>
                  <a:lnTo>
                    <a:pt x="5" y="0"/>
                  </a:lnTo>
                  <a:lnTo>
                    <a:pt x="146" y="6"/>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78" name="Freeform 90">
              <a:extLst>
                <a:ext uri="{FF2B5EF4-FFF2-40B4-BE49-F238E27FC236}">
                  <a16:creationId xmlns:a16="http://schemas.microsoft.com/office/drawing/2014/main" id="{69CF2CBA-2FAE-6D83-FDCA-30D493ED1CD6}"/>
                </a:ext>
              </a:extLst>
            </p:cNvPr>
            <p:cNvSpPr>
              <a:spLocks/>
            </p:cNvSpPr>
            <p:nvPr/>
          </p:nvSpPr>
          <p:spPr bwMode="auto">
            <a:xfrm>
              <a:off x="2957513" y="2495550"/>
              <a:ext cx="117475" cy="7937"/>
            </a:xfrm>
            <a:custGeom>
              <a:avLst/>
              <a:gdLst/>
              <a:ahLst/>
              <a:cxnLst>
                <a:cxn ang="0">
                  <a:pos x="146" y="6"/>
                </a:cxn>
                <a:cxn ang="0">
                  <a:pos x="146" y="6"/>
                </a:cxn>
                <a:cxn ang="0">
                  <a:pos x="146" y="6"/>
                </a:cxn>
                <a:cxn ang="0">
                  <a:pos x="148" y="6"/>
                </a:cxn>
                <a:cxn ang="0">
                  <a:pos x="148" y="6"/>
                </a:cxn>
                <a:cxn ang="0">
                  <a:pos x="148" y="6"/>
                </a:cxn>
                <a:cxn ang="0">
                  <a:pos x="149" y="6"/>
                </a:cxn>
                <a:cxn ang="0">
                  <a:pos x="149" y="7"/>
                </a:cxn>
                <a:cxn ang="0">
                  <a:pos x="149" y="7"/>
                </a:cxn>
                <a:cxn ang="0">
                  <a:pos x="149" y="7"/>
                </a:cxn>
                <a:cxn ang="0">
                  <a:pos x="149" y="9"/>
                </a:cxn>
                <a:cxn ang="0">
                  <a:pos x="149" y="9"/>
                </a:cxn>
                <a:cxn ang="0">
                  <a:pos x="149" y="9"/>
                </a:cxn>
                <a:cxn ang="0">
                  <a:pos x="149" y="10"/>
                </a:cxn>
                <a:cxn ang="0">
                  <a:pos x="149" y="10"/>
                </a:cxn>
                <a:cxn ang="0">
                  <a:pos x="148" y="10"/>
                </a:cxn>
                <a:cxn ang="0">
                  <a:pos x="148" y="11"/>
                </a:cxn>
                <a:cxn ang="0">
                  <a:pos x="148" y="11"/>
                </a:cxn>
                <a:cxn ang="0">
                  <a:pos x="146" y="11"/>
                </a:cxn>
                <a:cxn ang="0">
                  <a:pos x="146" y="11"/>
                </a:cxn>
                <a:cxn ang="0">
                  <a:pos x="146" y="11"/>
                </a:cxn>
                <a:cxn ang="0">
                  <a:pos x="5" y="6"/>
                </a:cxn>
                <a:cxn ang="0">
                  <a:pos x="5" y="6"/>
                </a:cxn>
                <a:cxn ang="0">
                  <a:pos x="3" y="6"/>
                </a:cxn>
                <a:cxn ang="0">
                  <a:pos x="3" y="6"/>
                </a:cxn>
                <a:cxn ang="0">
                  <a:pos x="2" y="6"/>
                </a:cxn>
                <a:cxn ang="0">
                  <a:pos x="2" y="6"/>
                </a:cxn>
                <a:cxn ang="0">
                  <a:pos x="2" y="4"/>
                </a:cxn>
                <a:cxn ang="0">
                  <a:pos x="2" y="4"/>
                </a:cxn>
                <a:cxn ang="0">
                  <a:pos x="0" y="3"/>
                </a:cxn>
                <a:cxn ang="0">
                  <a:pos x="0" y="3"/>
                </a:cxn>
                <a:cxn ang="0">
                  <a:pos x="0" y="3"/>
                </a:cxn>
                <a:cxn ang="0">
                  <a:pos x="0" y="2"/>
                </a:cxn>
                <a:cxn ang="0">
                  <a:pos x="2" y="2"/>
                </a:cxn>
                <a:cxn ang="0">
                  <a:pos x="2" y="2"/>
                </a:cxn>
                <a:cxn ang="0">
                  <a:pos x="2" y="0"/>
                </a:cxn>
                <a:cxn ang="0">
                  <a:pos x="2" y="0"/>
                </a:cxn>
                <a:cxn ang="0">
                  <a:pos x="2" y="0"/>
                </a:cxn>
                <a:cxn ang="0">
                  <a:pos x="3" y="0"/>
                </a:cxn>
                <a:cxn ang="0">
                  <a:pos x="3" y="0"/>
                </a:cxn>
                <a:cxn ang="0">
                  <a:pos x="5" y="0"/>
                </a:cxn>
                <a:cxn ang="0">
                  <a:pos x="5" y="0"/>
                </a:cxn>
                <a:cxn ang="0">
                  <a:pos x="146" y="6"/>
                </a:cxn>
              </a:cxnLst>
              <a:rect l="0" t="0" r="r" b="b"/>
              <a:pathLst>
                <a:path w="149" h="11">
                  <a:moveTo>
                    <a:pt x="146" y="6"/>
                  </a:moveTo>
                  <a:lnTo>
                    <a:pt x="146" y="6"/>
                  </a:lnTo>
                  <a:lnTo>
                    <a:pt x="146" y="6"/>
                  </a:lnTo>
                  <a:lnTo>
                    <a:pt x="148" y="6"/>
                  </a:lnTo>
                  <a:lnTo>
                    <a:pt x="148" y="6"/>
                  </a:lnTo>
                  <a:lnTo>
                    <a:pt x="148" y="6"/>
                  </a:lnTo>
                  <a:lnTo>
                    <a:pt x="149" y="6"/>
                  </a:lnTo>
                  <a:lnTo>
                    <a:pt x="149" y="7"/>
                  </a:lnTo>
                  <a:lnTo>
                    <a:pt x="149" y="7"/>
                  </a:lnTo>
                  <a:lnTo>
                    <a:pt x="149" y="7"/>
                  </a:lnTo>
                  <a:lnTo>
                    <a:pt x="149" y="9"/>
                  </a:lnTo>
                  <a:lnTo>
                    <a:pt x="149" y="9"/>
                  </a:lnTo>
                  <a:lnTo>
                    <a:pt x="149" y="9"/>
                  </a:lnTo>
                  <a:lnTo>
                    <a:pt x="149" y="10"/>
                  </a:lnTo>
                  <a:lnTo>
                    <a:pt x="149" y="10"/>
                  </a:lnTo>
                  <a:lnTo>
                    <a:pt x="148" y="10"/>
                  </a:lnTo>
                  <a:lnTo>
                    <a:pt x="148" y="11"/>
                  </a:lnTo>
                  <a:lnTo>
                    <a:pt x="148" y="11"/>
                  </a:lnTo>
                  <a:lnTo>
                    <a:pt x="146" y="11"/>
                  </a:lnTo>
                  <a:lnTo>
                    <a:pt x="146" y="11"/>
                  </a:lnTo>
                  <a:lnTo>
                    <a:pt x="146" y="11"/>
                  </a:lnTo>
                  <a:lnTo>
                    <a:pt x="5" y="6"/>
                  </a:lnTo>
                  <a:lnTo>
                    <a:pt x="5" y="6"/>
                  </a:lnTo>
                  <a:lnTo>
                    <a:pt x="3" y="6"/>
                  </a:lnTo>
                  <a:lnTo>
                    <a:pt x="3" y="6"/>
                  </a:lnTo>
                  <a:lnTo>
                    <a:pt x="2" y="6"/>
                  </a:lnTo>
                  <a:lnTo>
                    <a:pt x="2" y="6"/>
                  </a:lnTo>
                  <a:lnTo>
                    <a:pt x="2" y="4"/>
                  </a:lnTo>
                  <a:lnTo>
                    <a:pt x="2" y="4"/>
                  </a:lnTo>
                  <a:lnTo>
                    <a:pt x="0" y="3"/>
                  </a:lnTo>
                  <a:lnTo>
                    <a:pt x="0" y="3"/>
                  </a:lnTo>
                  <a:lnTo>
                    <a:pt x="0" y="3"/>
                  </a:lnTo>
                  <a:lnTo>
                    <a:pt x="0" y="2"/>
                  </a:lnTo>
                  <a:lnTo>
                    <a:pt x="2" y="2"/>
                  </a:lnTo>
                  <a:lnTo>
                    <a:pt x="2" y="2"/>
                  </a:lnTo>
                  <a:lnTo>
                    <a:pt x="2" y="0"/>
                  </a:lnTo>
                  <a:lnTo>
                    <a:pt x="2" y="0"/>
                  </a:lnTo>
                  <a:lnTo>
                    <a:pt x="2" y="0"/>
                  </a:lnTo>
                  <a:lnTo>
                    <a:pt x="3" y="0"/>
                  </a:lnTo>
                  <a:lnTo>
                    <a:pt x="3" y="0"/>
                  </a:lnTo>
                  <a:lnTo>
                    <a:pt x="5" y="0"/>
                  </a:lnTo>
                  <a:lnTo>
                    <a:pt x="5" y="0"/>
                  </a:lnTo>
                  <a:lnTo>
                    <a:pt x="146" y="6"/>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42" name="Freeform 91">
              <a:extLst>
                <a:ext uri="{FF2B5EF4-FFF2-40B4-BE49-F238E27FC236}">
                  <a16:creationId xmlns:a16="http://schemas.microsoft.com/office/drawing/2014/main" id="{B0A0BD50-68D3-C4FE-8B85-B012B0F9DBC1}"/>
                </a:ext>
              </a:extLst>
            </p:cNvPr>
            <p:cNvSpPr>
              <a:spLocks/>
            </p:cNvSpPr>
            <p:nvPr/>
          </p:nvSpPr>
          <p:spPr bwMode="auto">
            <a:xfrm>
              <a:off x="2844800" y="2495550"/>
              <a:ext cx="117475" cy="15875"/>
            </a:xfrm>
            <a:custGeom>
              <a:avLst/>
              <a:gdLst/>
              <a:ahLst/>
              <a:cxnLst>
                <a:cxn ang="0">
                  <a:pos x="146" y="0"/>
                </a:cxn>
                <a:cxn ang="0">
                  <a:pos x="146" y="0"/>
                </a:cxn>
                <a:cxn ang="0">
                  <a:pos x="146" y="0"/>
                </a:cxn>
                <a:cxn ang="0">
                  <a:pos x="146" y="0"/>
                </a:cxn>
                <a:cxn ang="0">
                  <a:pos x="147" y="0"/>
                </a:cxn>
                <a:cxn ang="0">
                  <a:pos x="147" y="0"/>
                </a:cxn>
                <a:cxn ang="0">
                  <a:pos x="147" y="0"/>
                </a:cxn>
                <a:cxn ang="0">
                  <a:pos x="147" y="2"/>
                </a:cxn>
                <a:cxn ang="0">
                  <a:pos x="148" y="2"/>
                </a:cxn>
                <a:cxn ang="0">
                  <a:pos x="148" y="2"/>
                </a:cxn>
                <a:cxn ang="0">
                  <a:pos x="148" y="3"/>
                </a:cxn>
                <a:cxn ang="0">
                  <a:pos x="148" y="3"/>
                </a:cxn>
                <a:cxn ang="0">
                  <a:pos x="148" y="3"/>
                </a:cxn>
                <a:cxn ang="0">
                  <a:pos x="148" y="4"/>
                </a:cxn>
                <a:cxn ang="0">
                  <a:pos x="147" y="4"/>
                </a:cxn>
                <a:cxn ang="0">
                  <a:pos x="147" y="6"/>
                </a:cxn>
                <a:cxn ang="0">
                  <a:pos x="147" y="6"/>
                </a:cxn>
                <a:cxn ang="0">
                  <a:pos x="147" y="6"/>
                </a:cxn>
                <a:cxn ang="0">
                  <a:pos x="146" y="6"/>
                </a:cxn>
                <a:cxn ang="0">
                  <a:pos x="146" y="6"/>
                </a:cxn>
                <a:cxn ang="0">
                  <a:pos x="146" y="6"/>
                </a:cxn>
                <a:cxn ang="0">
                  <a:pos x="2" y="21"/>
                </a:cxn>
                <a:cxn ang="0">
                  <a:pos x="2" y="21"/>
                </a:cxn>
                <a:cxn ang="0">
                  <a:pos x="2" y="21"/>
                </a:cxn>
                <a:cxn ang="0">
                  <a:pos x="2" y="21"/>
                </a:cxn>
                <a:cxn ang="0">
                  <a:pos x="1" y="21"/>
                </a:cxn>
                <a:cxn ang="0">
                  <a:pos x="1" y="20"/>
                </a:cxn>
                <a:cxn ang="0">
                  <a:pos x="1" y="20"/>
                </a:cxn>
                <a:cxn ang="0">
                  <a:pos x="1" y="20"/>
                </a:cxn>
                <a:cxn ang="0">
                  <a:pos x="0" y="20"/>
                </a:cxn>
                <a:cxn ang="0">
                  <a:pos x="0" y="18"/>
                </a:cxn>
                <a:cxn ang="0">
                  <a:pos x="0" y="18"/>
                </a:cxn>
                <a:cxn ang="0">
                  <a:pos x="0" y="18"/>
                </a:cxn>
                <a:cxn ang="0">
                  <a:pos x="0" y="17"/>
                </a:cxn>
                <a:cxn ang="0">
                  <a:pos x="0" y="17"/>
                </a:cxn>
                <a:cxn ang="0">
                  <a:pos x="1" y="17"/>
                </a:cxn>
                <a:cxn ang="0">
                  <a:pos x="1" y="15"/>
                </a:cxn>
                <a:cxn ang="0">
                  <a:pos x="1" y="15"/>
                </a:cxn>
                <a:cxn ang="0">
                  <a:pos x="1" y="15"/>
                </a:cxn>
                <a:cxn ang="0">
                  <a:pos x="2" y="15"/>
                </a:cxn>
                <a:cxn ang="0">
                  <a:pos x="2" y="14"/>
                </a:cxn>
                <a:cxn ang="0">
                  <a:pos x="2" y="14"/>
                </a:cxn>
                <a:cxn ang="0">
                  <a:pos x="146" y="0"/>
                </a:cxn>
              </a:cxnLst>
              <a:rect l="0" t="0" r="r" b="b"/>
              <a:pathLst>
                <a:path w="148" h="21">
                  <a:moveTo>
                    <a:pt x="146" y="0"/>
                  </a:moveTo>
                  <a:lnTo>
                    <a:pt x="146" y="0"/>
                  </a:lnTo>
                  <a:lnTo>
                    <a:pt x="146" y="0"/>
                  </a:lnTo>
                  <a:lnTo>
                    <a:pt x="146" y="0"/>
                  </a:lnTo>
                  <a:lnTo>
                    <a:pt x="147" y="0"/>
                  </a:lnTo>
                  <a:lnTo>
                    <a:pt x="147" y="0"/>
                  </a:lnTo>
                  <a:lnTo>
                    <a:pt x="147" y="0"/>
                  </a:lnTo>
                  <a:lnTo>
                    <a:pt x="147" y="2"/>
                  </a:lnTo>
                  <a:lnTo>
                    <a:pt x="148" y="2"/>
                  </a:lnTo>
                  <a:lnTo>
                    <a:pt x="148" y="2"/>
                  </a:lnTo>
                  <a:lnTo>
                    <a:pt x="148" y="3"/>
                  </a:lnTo>
                  <a:lnTo>
                    <a:pt x="148" y="3"/>
                  </a:lnTo>
                  <a:lnTo>
                    <a:pt x="148" y="3"/>
                  </a:lnTo>
                  <a:lnTo>
                    <a:pt x="148" y="4"/>
                  </a:lnTo>
                  <a:lnTo>
                    <a:pt x="147" y="4"/>
                  </a:lnTo>
                  <a:lnTo>
                    <a:pt x="147" y="6"/>
                  </a:lnTo>
                  <a:lnTo>
                    <a:pt x="147" y="6"/>
                  </a:lnTo>
                  <a:lnTo>
                    <a:pt x="147" y="6"/>
                  </a:lnTo>
                  <a:lnTo>
                    <a:pt x="146" y="6"/>
                  </a:lnTo>
                  <a:lnTo>
                    <a:pt x="146" y="6"/>
                  </a:lnTo>
                  <a:lnTo>
                    <a:pt x="146" y="6"/>
                  </a:lnTo>
                  <a:lnTo>
                    <a:pt x="2" y="21"/>
                  </a:lnTo>
                  <a:lnTo>
                    <a:pt x="2" y="21"/>
                  </a:lnTo>
                  <a:lnTo>
                    <a:pt x="2" y="21"/>
                  </a:lnTo>
                  <a:lnTo>
                    <a:pt x="2" y="21"/>
                  </a:lnTo>
                  <a:lnTo>
                    <a:pt x="1" y="21"/>
                  </a:lnTo>
                  <a:lnTo>
                    <a:pt x="1" y="20"/>
                  </a:lnTo>
                  <a:lnTo>
                    <a:pt x="1" y="20"/>
                  </a:lnTo>
                  <a:lnTo>
                    <a:pt x="1" y="20"/>
                  </a:lnTo>
                  <a:lnTo>
                    <a:pt x="0" y="20"/>
                  </a:lnTo>
                  <a:lnTo>
                    <a:pt x="0" y="18"/>
                  </a:lnTo>
                  <a:lnTo>
                    <a:pt x="0" y="18"/>
                  </a:lnTo>
                  <a:lnTo>
                    <a:pt x="0" y="18"/>
                  </a:lnTo>
                  <a:lnTo>
                    <a:pt x="0" y="17"/>
                  </a:lnTo>
                  <a:lnTo>
                    <a:pt x="0" y="17"/>
                  </a:lnTo>
                  <a:lnTo>
                    <a:pt x="1" y="17"/>
                  </a:lnTo>
                  <a:lnTo>
                    <a:pt x="1" y="15"/>
                  </a:lnTo>
                  <a:lnTo>
                    <a:pt x="1" y="15"/>
                  </a:lnTo>
                  <a:lnTo>
                    <a:pt x="1" y="15"/>
                  </a:lnTo>
                  <a:lnTo>
                    <a:pt x="2" y="15"/>
                  </a:lnTo>
                  <a:lnTo>
                    <a:pt x="2" y="14"/>
                  </a:lnTo>
                  <a:lnTo>
                    <a:pt x="2" y="14"/>
                  </a:lnTo>
                  <a:lnTo>
                    <a:pt x="146"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171" name="Freeform 92">
              <a:extLst>
                <a:ext uri="{FF2B5EF4-FFF2-40B4-BE49-F238E27FC236}">
                  <a16:creationId xmlns:a16="http://schemas.microsoft.com/office/drawing/2014/main" id="{B8B6524D-7A87-0812-EE1C-4BD4773083EB}"/>
                </a:ext>
              </a:extLst>
            </p:cNvPr>
            <p:cNvSpPr>
              <a:spLocks/>
            </p:cNvSpPr>
            <p:nvPr/>
          </p:nvSpPr>
          <p:spPr bwMode="auto">
            <a:xfrm>
              <a:off x="2844800" y="2495550"/>
              <a:ext cx="117475" cy="15875"/>
            </a:xfrm>
            <a:custGeom>
              <a:avLst/>
              <a:gdLst/>
              <a:ahLst/>
              <a:cxnLst>
                <a:cxn ang="0">
                  <a:pos x="146" y="0"/>
                </a:cxn>
                <a:cxn ang="0">
                  <a:pos x="146" y="0"/>
                </a:cxn>
                <a:cxn ang="0">
                  <a:pos x="146" y="0"/>
                </a:cxn>
                <a:cxn ang="0">
                  <a:pos x="146" y="0"/>
                </a:cxn>
                <a:cxn ang="0">
                  <a:pos x="147" y="0"/>
                </a:cxn>
                <a:cxn ang="0">
                  <a:pos x="147" y="0"/>
                </a:cxn>
                <a:cxn ang="0">
                  <a:pos x="147" y="0"/>
                </a:cxn>
                <a:cxn ang="0">
                  <a:pos x="147" y="2"/>
                </a:cxn>
                <a:cxn ang="0">
                  <a:pos x="148" y="2"/>
                </a:cxn>
                <a:cxn ang="0">
                  <a:pos x="148" y="2"/>
                </a:cxn>
                <a:cxn ang="0">
                  <a:pos x="148" y="3"/>
                </a:cxn>
                <a:cxn ang="0">
                  <a:pos x="148" y="3"/>
                </a:cxn>
                <a:cxn ang="0">
                  <a:pos x="148" y="3"/>
                </a:cxn>
                <a:cxn ang="0">
                  <a:pos x="148" y="4"/>
                </a:cxn>
                <a:cxn ang="0">
                  <a:pos x="147" y="4"/>
                </a:cxn>
                <a:cxn ang="0">
                  <a:pos x="147" y="6"/>
                </a:cxn>
                <a:cxn ang="0">
                  <a:pos x="147" y="6"/>
                </a:cxn>
                <a:cxn ang="0">
                  <a:pos x="147" y="6"/>
                </a:cxn>
                <a:cxn ang="0">
                  <a:pos x="146" y="6"/>
                </a:cxn>
                <a:cxn ang="0">
                  <a:pos x="146" y="6"/>
                </a:cxn>
                <a:cxn ang="0">
                  <a:pos x="146" y="6"/>
                </a:cxn>
                <a:cxn ang="0">
                  <a:pos x="2" y="21"/>
                </a:cxn>
                <a:cxn ang="0">
                  <a:pos x="2" y="21"/>
                </a:cxn>
                <a:cxn ang="0">
                  <a:pos x="2" y="21"/>
                </a:cxn>
                <a:cxn ang="0">
                  <a:pos x="2" y="21"/>
                </a:cxn>
                <a:cxn ang="0">
                  <a:pos x="1" y="21"/>
                </a:cxn>
                <a:cxn ang="0">
                  <a:pos x="1" y="20"/>
                </a:cxn>
                <a:cxn ang="0">
                  <a:pos x="1" y="20"/>
                </a:cxn>
                <a:cxn ang="0">
                  <a:pos x="1" y="20"/>
                </a:cxn>
                <a:cxn ang="0">
                  <a:pos x="0" y="20"/>
                </a:cxn>
                <a:cxn ang="0">
                  <a:pos x="0" y="18"/>
                </a:cxn>
                <a:cxn ang="0">
                  <a:pos x="0" y="18"/>
                </a:cxn>
                <a:cxn ang="0">
                  <a:pos x="0" y="18"/>
                </a:cxn>
                <a:cxn ang="0">
                  <a:pos x="0" y="17"/>
                </a:cxn>
                <a:cxn ang="0">
                  <a:pos x="0" y="17"/>
                </a:cxn>
                <a:cxn ang="0">
                  <a:pos x="1" y="17"/>
                </a:cxn>
                <a:cxn ang="0">
                  <a:pos x="1" y="15"/>
                </a:cxn>
                <a:cxn ang="0">
                  <a:pos x="1" y="15"/>
                </a:cxn>
                <a:cxn ang="0">
                  <a:pos x="1" y="15"/>
                </a:cxn>
                <a:cxn ang="0">
                  <a:pos x="2" y="15"/>
                </a:cxn>
                <a:cxn ang="0">
                  <a:pos x="2" y="14"/>
                </a:cxn>
                <a:cxn ang="0">
                  <a:pos x="2" y="14"/>
                </a:cxn>
                <a:cxn ang="0">
                  <a:pos x="146" y="0"/>
                </a:cxn>
              </a:cxnLst>
              <a:rect l="0" t="0" r="r" b="b"/>
              <a:pathLst>
                <a:path w="148" h="21">
                  <a:moveTo>
                    <a:pt x="146" y="0"/>
                  </a:moveTo>
                  <a:lnTo>
                    <a:pt x="146" y="0"/>
                  </a:lnTo>
                  <a:lnTo>
                    <a:pt x="146" y="0"/>
                  </a:lnTo>
                  <a:lnTo>
                    <a:pt x="146" y="0"/>
                  </a:lnTo>
                  <a:lnTo>
                    <a:pt x="147" y="0"/>
                  </a:lnTo>
                  <a:lnTo>
                    <a:pt x="147" y="0"/>
                  </a:lnTo>
                  <a:lnTo>
                    <a:pt x="147" y="0"/>
                  </a:lnTo>
                  <a:lnTo>
                    <a:pt x="147" y="2"/>
                  </a:lnTo>
                  <a:lnTo>
                    <a:pt x="148" y="2"/>
                  </a:lnTo>
                  <a:lnTo>
                    <a:pt x="148" y="2"/>
                  </a:lnTo>
                  <a:lnTo>
                    <a:pt x="148" y="3"/>
                  </a:lnTo>
                  <a:lnTo>
                    <a:pt x="148" y="3"/>
                  </a:lnTo>
                  <a:lnTo>
                    <a:pt x="148" y="3"/>
                  </a:lnTo>
                  <a:lnTo>
                    <a:pt x="148" y="4"/>
                  </a:lnTo>
                  <a:lnTo>
                    <a:pt x="147" y="4"/>
                  </a:lnTo>
                  <a:lnTo>
                    <a:pt x="147" y="6"/>
                  </a:lnTo>
                  <a:lnTo>
                    <a:pt x="147" y="6"/>
                  </a:lnTo>
                  <a:lnTo>
                    <a:pt x="147" y="6"/>
                  </a:lnTo>
                  <a:lnTo>
                    <a:pt x="146" y="6"/>
                  </a:lnTo>
                  <a:lnTo>
                    <a:pt x="146" y="6"/>
                  </a:lnTo>
                  <a:lnTo>
                    <a:pt x="146" y="6"/>
                  </a:lnTo>
                  <a:lnTo>
                    <a:pt x="2" y="21"/>
                  </a:lnTo>
                  <a:lnTo>
                    <a:pt x="2" y="21"/>
                  </a:lnTo>
                  <a:lnTo>
                    <a:pt x="2" y="21"/>
                  </a:lnTo>
                  <a:lnTo>
                    <a:pt x="2" y="21"/>
                  </a:lnTo>
                  <a:lnTo>
                    <a:pt x="1" y="21"/>
                  </a:lnTo>
                  <a:lnTo>
                    <a:pt x="1" y="20"/>
                  </a:lnTo>
                  <a:lnTo>
                    <a:pt x="1" y="20"/>
                  </a:lnTo>
                  <a:lnTo>
                    <a:pt x="1" y="20"/>
                  </a:lnTo>
                  <a:lnTo>
                    <a:pt x="0" y="20"/>
                  </a:lnTo>
                  <a:lnTo>
                    <a:pt x="0" y="18"/>
                  </a:lnTo>
                  <a:lnTo>
                    <a:pt x="0" y="18"/>
                  </a:lnTo>
                  <a:lnTo>
                    <a:pt x="0" y="18"/>
                  </a:lnTo>
                  <a:lnTo>
                    <a:pt x="0" y="17"/>
                  </a:lnTo>
                  <a:lnTo>
                    <a:pt x="0" y="17"/>
                  </a:lnTo>
                  <a:lnTo>
                    <a:pt x="1" y="17"/>
                  </a:lnTo>
                  <a:lnTo>
                    <a:pt x="1" y="15"/>
                  </a:lnTo>
                  <a:lnTo>
                    <a:pt x="1" y="15"/>
                  </a:lnTo>
                  <a:lnTo>
                    <a:pt x="1" y="15"/>
                  </a:lnTo>
                  <a:lnTo>
                    <a:pt x="2" y="15"/>
                  </a:lnTo>
                  <a:lnTo>
                    <a:pt x="2" y="14"/>
                  </a:lnTo>
                  <a:lnTo>
                    <a:pt x="2" y="14"/>
                  </a:lnTo>
                  <a:lnTo>
                    <a:pt x="146"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77" name="Freeform 93">
              <a:extLst>
                <a:ext uri="{FF2B5EF4-FFF2-40B4-BE49-F238E27FC236}">
                  <a16:creationId xmlns:a16="http://schemas.microsoft.com/office/drawing/2014/main" id="{63C15E77-07BB-292B-E285-2825F0E6859A}"/>
                </a:ext>
              </a:extLst>
            </p:cNvPr>
            <p:cNvSpPr>
              <a:spLocks/>
            </p:cNvSpPr>
            <p:nvPr/>
          </p:nvSpPr>
          <p:spPr bwMode="auto">
            <a:xfrm>
              <a:off x="2735263" y="2506663"/>
              <a:ext cx="114300" cy="31750"/>
            </a:xfrm>
            <a:custGeom>
              <a:avLst/>
              <a:gdLst/>
              <a:ahLst/>
              <a:cxnLst>
                <a:cxn ang="0">
                  <a:pos x="140" y="1"/>
                </a:cxn>
                <a:cxn ang="0">
                  <a:pos x="140" y="1"/>
                </a:cxn>
                <a:cxn ang="0">
                  <a:pos x="140" y="0"/>
                </a:cxn>
                <a:cxn ang="0">
                  <a:pos x="140" y="0"/>
                </a:cxn>
                <a:cxn ang="0">
                  <a:pos x="142" y="1"/>
                </a:cxn>
                <a:cxn ang="0">
                  <a:pos x="142" y="1"/>
                </a:cxn>
                <a:cxn ang="0">
                  <a:pos x="143" y="1"/>
                </a:cxn>
                <a:cxn ang="0">
                  <a:pos x="143" y="1"/>
                </a:cxn>
                <a:cxn ang="0">
                  <a:pos x="143" y="3"/>
                </a:cxn>
                <a:cxn ang="0">
                  <a:pos x="143" y="3"/>
                </a:cxn>
                <a:cxn ang="0">
                  <a:pos x="145" y="3"/>
                </a:cxn>
                <a:cxn ang="0">
                  <a:pos x="145" y="4"/>
                </a:cxn>
                <a:cxn ang="0">
                  <a:pos x="145" y="4"/>
                </a:cxn>
                <a:cxn ang="0">
                  <a:pos x="145" y="4"/>
                </a:cxn>
                <a:cxn ang="0">
                  <a:pos x="143" y="6"/>
                </a:cxn>
                <a:cxn ang="0">
                  <a:pos x="143" y="6"/>
                </a:cxn>
                <a:cxn ang="0">
                  <a:pos x="143" y="6"/>
                </a:cxn>
                <a:cxn ang="0">
                  <a:pos x="143" y="6"/>
                </a:cxn>
                <a:cxn ang="0">
                  <a:pos x="142" y="7"/>
                </a:cxn>
                <a:cxn ang="0">
                  <a:pos x="142" y="7"/>
                </a:cxn>
                <a:cxn ang="0">
                  <a:pos x="142" y="7"/>
                </a:cxn>
                <a:cxn ang="0">
                  <a:pos x="4" y="42"/>
                </a:cxn>
                <a:cxn ang="0">
                  <a:pos x="4" y="42"/>
                </a:cxn>
                <a:cxn ang="0">
                  <a:pos x="3" y="42"/>
                </a:cxn>
                <a:cxn ang="0">
                  <a:pos x="3" y="42"/>
                </a:cxn>
                <a:cxn ang="0">
                  <a:pos x="1" y="42"/>
                </a:cxn>
                <a:cxn ang="0">
                  <a:pos x="1" y="42"/>
                </a:cxn>
                <a:cxn ang="0">
                  <a:pos x="1" y="42"/>
                </a:cxn>
                <a:cxn ang="0">
                  <a:pos x="0" y="42"/>
                </a:cxn>
                <a:cxn ang="0">
                  <a:pos x="0" y="40"/>
                </a:cxn>
                <a:cxn ang="0">
                  <a:pos x="0" y="40"/>
                </a:cxn>
                <a:cxn ang="0">
                  <a:pos x="0" y="40"/>
                </a:cxn>
                <a:cxn ang="0">
                  <a:pos x="0" y="40"/>
                </a:cxn>
                <a:cxn ang="0">
                  <a:pos x="0" y="39"/>
                </a:cxn>
                <a:cxn ang="0">
                  <a:pos x="0" y="39"/>
                </a:cxn>
                <a:cxn ang="0">
                  <a:pos x="0" y="38"/>
                </a:cxn>
                <a:cxn ang="0">
                  <a:pos x="0" y="38"/>
                </a:cxn>
                <a:cxn ang="0">
                  <a:pos x="0" y="38"/>
                </a:cxn>
                <a:cxn ang="0">
                  <a:pos x="1" y="36"/>
                </a:cxn>
                <a:cxn ang="0">
                  <a:pos x="1" y="36"/>
                </a:cxn>
                <a:cxn ang="0">
                  <a:pos x="1" y="36"/>
                </a:cxn>
                <a:cxn ang="0">
                  <a:pos x="1" y="36"/>
                </a:cxn>
                <a:cxn ang="0">
                  <a:pos x="140" y="1"/>
                </a:cxn>
              </a:cxnLst>
              <a:rect l="0" t="0" r="r" b="b"/>
              <a:pathLst>
                <a:path w="145" h="42">
                  <a:moveTo>
                    <a:pt x="140" y="1"/>
                  </a:moveTo>
                  <a:lnTo>
                    <a:pt x="140" y="1"/>
                  </a:lnTo>
                  <a:lnTo>
                    <a:pt x="140" y="0"/>
                  </a:lnTo>
                  <a:lnTo>
                    <a:pt x="140" y="0"/>
                  </a:lnTo>
                  <a:lnTo>
                    <a:pt x="142" y="1"/>
                  </a:lnTo>
                  <a:lnTo>
                    <a:pt x="142" y="1"/>
                  </a:lnTo>
                  <a:lnTo>
                    <a:pt x="143" y="1"/>
                  </a:lnTo>
                  <a:lnTo>
                    <a:pt x="143" y="1"/>
                  </a:lnTo>
                  <a:lnTo>
                    <a:pt x="143" y="3"/>
                  </a:lnTo>
                  <a:lnTo>
                    <a:pt x="143" y="3"/>
                  </a:lnTo>
                  <a:lnTo>
                    <a:pt x="145" y="3"/>
                  </a:lnTo>
                  <a:lnTo>
                    <a:pt x="145" y="4"/>
                  </a:lnTo>
                  <a:lnTo>
                    <a:pt x="145" y="4"/>
                  </a:lnTo>
                  <a:lnTo>
                    <a:pt x="145" y="4"/>
                  </a:lnTo>
                  <a:lnTo>
                    <a:pt x="143" y="6"/>
                  </a:lnTo>
                  <a:lnTo>
                    <a:pt x="143" y="6"/>
                  </a:lnTo>
                  <a:lnTo>
                    <a:pt x="143" y="6"/>
                  </a:lnTo>
                  <a:lnTo>
                    <a:pt x="143" y="6"/>
                  </a:lnTo>
                  <a:lnTo>
                    <a:pt x="142" y="7"/>
                  </a:lnTo>
                  <a:lnTo>
                    <a:pt x="142" y="7"/>
                  </a:lnTo>
                  <a:lnTo>
                    <a:pt x="142" y="7"/>
                  </a:lnTo>
                  <a:lnTo>
                    <a:pt x="4" y="42"/>
                  </a:lnTo>
                  <a:lnTo>
                    <a:pt x="4" y="42"/>
                  </a:lnTo>
                  <a:lnTo>
                    <a:pt x="3" y="42"/>
                  </a:lnTo>
                  <a:lnTo>
                    <a:pt x="3" y="42"/>
                  </a:lnTo>
                  <a:lnTo>
                    <a:pt x="1" y="42"/>
                  </a:lnTo>
                  <a:lnTo>
                    <a:pt x="1" y="42"/>
                  </a:lnTo>
                  <a:lnTo>
                    <a:pt x="1" y="42"/>
                  </a:lnTo>
                  <a:lnTo>
                    <a:pt x="0" y="42"/>
                  </a:lnTo>
                  <a:lnTo>
                    <a:pt x="0" y="40"/>
                  </a:lnTo>
                  <a:lnTo>
                    <a:pt x="0" y="40"/>
                  </a:lnTo>
                  <a:lnTo>
                    <a:pt x="0" y="40"/>
                  </a:lnTo>
                  <a:lnTo>
                    <a:pt x="0" y="40"/>
                  </a:lnTo>
                  <a:lnTo>
                    <a:pt x="0" y="39"/>
                  </a:lnTo>
                  <a:lnTo>
                    <a:pt x="0" y="39"/>
                  </a:lnTo>
                  <a:lnTo>
                    <a:pt x="0" y="38"/>
                  </a:lnTo>
                  <a:lnTo>
                    <a:pt x="0" y="38"/>
                  </a:lnTo>
                  <a:lnTo>
                    <a:pt x="0" y="38"/>
                  </a:lnTo>
                  <a:lnTo>
                    <a:pt x="1" y="36"/>
                  </a:lnTo>
                  <a:lnTo>
                    <a:pt x="1" y="36"/>
                  </a:lnTo>
                  <a:lnTo>
                    <a:pt x="1" y="36"/>
                  </a:lnTo>
                  <a:lnTo>
                    <a:pt x="1" y="36"/>
                  </a:lnTo>
                  <a:lnTo>
                    <a:pt x="140" y="1"/>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178" name="Freeform 94">
              <a:extLst>
                <a:ext uri="{FF2B5EF4-FFF2-40B4-BE49-F238E27FC236}">
                  <a16:creationId xmlns:a16="http://schemas.microsoft.com/office/drawing/2014/main" id="{98D0BB16-4979-0533-D066-6F6D4B38D312}"/>
                </a:ext>
              </a:extLst>
            </p:cNvPr>
            <p:cNvSpPr>
              <a:spLocks/>
            </p:cNvSpPr>
            <p:nvPr/>
          </p:nvSpPr>
          <p:spPr bwMode="auto">
            <a:xfrm>
              <a:off x="2735263" y="2506663"/>
              <a:ext cx="114300" cy="31750"/>
            </a:xfrm>
            <a:custGeom>
              <a:avLst/>
              <a:gdLst/>
              <a:ahLst/>
              <a:cxnLst>
                <a:cxn ang="0">
                  <a:pos x="140" y="1"/>
                </a:cxn>
                <a:cxn ang="0">
                  <a:pos x="140" y="1"/>
                </a:cxn>
                <a:cxn ang="0">
                  <a:pos x="140" y="0"/>
                </a:cxn>
                <a:cxn ang="0">
                  <a:pos x="140" y="0"/>
                </a:cxn>
                <a:cxn ang="0">
                  <a:pos x="142" y="1"/>
                </a:cxn>
                <a:cxn ang="0">
                  <a:pos x="142" y="1"/>
                </a:cxn>
                <a:cxn ang="0">
                  <a:pos x="143" y="1"/>
                </a:cxn>
                <a:cxn ang="0">
                  <a:pos x="143" y="1"/>
                </a:cxn>
                <a:cxn ang="0">
                  <a:pos x="143" y="3"/>
                </a:cxn>
                <a:cxn ang="0">
                  <a:pos x="143" y="3"/>
                </a:cxn>
                <a:cxn ang="0">
                  <a:pos x="145" y="3"/>
                </a:cxn>
                <a:cxn ang="0">
                  <a:pos x="145" y="4"/>
                </a:cxn>
                <a:cxn ang="0">
                  <a:pos x="145" y="4"/>
                </a:cxn>
                <a:cxn ang="0">
                  <a:pos x="145" y="4"/>
                </a:cxn>
                <a:cxn ang="0">
                  <a:pos x="143" y="6"/>
                </a:cxn>
                <a:cxn ang="0">
                  <a:pos x="143" y="6"/>
                </a:cxn>
                <a:cxn ang="0">
                  <a:pos x="143" y="6"/>
                </a:cxn>
                <a:cxn ang="0">
                  <a:pos x="143" y="6"/>
                </a:cxn>
                <a:cxn ang="0">
                  <a:pos x="142" y="7"/>
                </a:cxn>
                <a:cxn ang="0">
                  <a:pos x="142" y="7"/>
                </a:cxn>
                <a:cxn ang="0">
                  <a:pos x="142" y="7"/>
                </a:cxn>
                <a:cxn ang="0">
                  <a:pos x="4" y="42"/>
                </a:cxn>
                <a:cxn ang="0">
                  <a:pos x="4" y="42"/>
                </a:cxn>
                <a:cxn ang="0">
                  <a:pos x="3" y="42"/>
                </a:cxn>
                <a:cxn ang="0">
                  <a:pos x="3" y="42"/>
                </a:cxn>
                <a:cxn ang="0">
                  <a:pos x="1" y="42"/>
                </a:cxn>
                <a:cxn ang="0">
                  <a:pos x="1" y="42"/>
                </a:cxn>
                <a:cxn ang="0">
                  <a:pos x="1" y="42"/>
                </a:cxn>
                <a:cxn ang="0">
                  <a:pos x="0" y="42"/>
                </a:cxn>
                <a:cxn ang="0">
                  <a:pos x="0" y="40"/>
                </a:cxn>
                <a:cxn ang="0">
                  <a:pos x="0" y="40"/>
                </a:cxn>
                <a:cxn ang="0">
                  <a:pos x="0" y="40"/>
                </a:cxn>
                <a:cxn ang="0">
                  <a:pos x="0" y="40"/>
                </a:cxn>
                <a:cxn ang="0">
                  <a:pos x="0" y="39"/>
                </a:cxn>
                <a:cxn ang="0">
                  <a:pos x="0" y="39"/>
                </a:cxn>
                <a:cxn ang="0">
                  <a:pos x="0" y="38"/>
                </a:cxn>
                <a:cxn ang="0">
                  <a:pos x="0" y="38"/>
                </a:cxn>
                <a:cxn ang="0">
                  <a:pos x="0" y="38"/>
                </a:cxn>
                <a:cxn ang="0">
                  <a:pos x="1" y="36"/>
                </a:cxn>
                <a:cxn ang="0">
                  <a:pos x="1" y="36"/>
                </a:cxn>
                <a:cxn ang="0">
                  <a:pos x="1" y="36"/>
                </a:cxn>
                <a:cxn ang="0">
                  <a:pos x="1" y="36"/>
                </a:cxn>
                <a:cxn ang="0">
                  <a:pos x="140" y="1"/>
                </a:cxn>
              </a:cxnLst>
              <a:rect l="0" t="0" r="r" b="b"/>
              <a:pathLst>
                <a:path w="145" h="42">
                  <a:moveTo>
                    <a:pt x="140" y="1"/>
                  </a:moveTo>
                  <a:lnTo>
                    <a:pt x="140" y="1"/>
                  </a:lnTo>
                  <a:lnTo>
                    <a:pt x="140" y="0"/>
                  </a:lnTo>
                  <a:lnTo>
                    <a:pt x="140" y="0"/>
                  </a:lnTo>
                  <a:lnTo>
                    <a:pt x="142" y="1"/>
                  </a:lnTo>
                  <a:lnTo>
                    <a:pt x="142" y="1"/>
                  </a:lnTo>
                  <a:lnTo>
                    <a:pt x="143" y="1"/>
                  </a:lnTo>
                  <a:lnTo>
                    <a:pt x="143" y="1"/>
                  </a:lnTo>
                  <a:lnTo>
                    <a:pt x="143" y="3"/>
                  </a:lnTo>
                  <a:lnTo>
                    <a:pt x="143" y="3"/>
                  </a:lnTo>
                  <a:lnTo>
                    <a:pt x="145" y="3"/>
                  </a:lnTo>
                  <a:lnTo>
                    <a:pt x="145" y="4"/>
                  </a:lnTo>
                  <a:lnTo>
                    <a:pt x="145" y="4"/>
                  </a:lnTo>
                  <a:lnTo>
                    <a:pt x="145" y="4"/>
                  </a:lnTo>
                  <a:lnTo>
                    <a:pt x="143" y="6"/>
                  </a:lnTo>
                  <a:lnTo>
                    <a:pt x="143" y="6"/>
                  </a:lnTo>
                  <a:lnTo>
                    <a:pt x="143" y="6"/>
                  </a:lnTo>
                  <a:lnTo>
                    <a:pt x="143" y="6"/>
                  </a:lnTo>
                  <a:lnTo>
                    <a:pt x="142" y="7"/>
                  </a:lnTo>
                  <a:lnTo>
                    <a:pt x="142" y="7"/>
                  </a:lnTo>
                  <a:lnTo>
                    <a:pt x="142" y="7"/>
                  </a:lnTo>
                  <a:lnTo>
                    <a:pt x="4" y="42"/>
                  </a:lnTo>
                  <a:lnTo>
                    <a:pt x="4" y="42"/>
                  </a:lnTo>
                  <a:lnTo>
                    <a:pt x="3" y="42"/>
                  </a:lnTo>
                  <a:lnTo>
                    <a:pt x="3" y="42"/>
                  </a:lnTo>
                  <a:lnTo>
                    <a:pt x="1" y="42"/>
                  </a:lnTo>
                  <a:lnTo>
                    <a:pt x="1" y="42"/>
                  </a:lnTo>
                  <a:lnTo>
                    <a:pt x="1" y="42"/>
                  </a:lnTo>
                  <a:lnTo>
                    <a:pt x="0" y="42"/>
                  </a:lnTo>
                  <a:lnTo>
                    <a:pt x="0" y="40"/>
                  </a:lnTo>
                  <a:lnTo>
                    <a:pt x="0" y="40"/>
                  </a:lnTo>
                  <a:lnTo>
                    <a:pt x="0" y="40"/>
                  </a:lnTo>
                  <a:lnTo>
                    <a:pt x="0" y="40"/>
                  </a:lnTo>
                  <a:lnTo>
                    <a:pt x="0" y="39"/>
                  </a:lnTo>
                  <a:lnTo>
                    <a:pt x="0" y="39"/>
                  </a:lnTo>
                  <a:lnTo>
                    <a:pt x="0" y="38"/>
                  </a:lnTo>
                  <a:lnTo>
                    <a:pt x="0" y="38"/>
                  </a:lnTo>
                  <a:lnTo>
                    <a:pt x="0" y="38"/>
                  </a:lnTo>
                  <a:lnTo>
                    <a:pt x="1" y="36"/>
                  </a:lnTo>
                  <a:lnTo>
                    <a:pt x="1" y="36"/>
                  </a:lnTo>
                  <a:lnTo>
                    <a:pt x="1" y="36"/>
                  </a:lnTo>
                  <a:lnTo>
                    <a:pt x="1" y="36"/>
                  </a:lnTo>
                  <a:lnTo>
                    <a:pt x="140" y="1"/>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79" name="Freeform 95">
              <a:extLst>
                <a:ext uri="{FF2B5EF4-FFF2-40B4-BE49-F238E27FC236}">
                  <a16:creationId xmlns:a16="http://schemas.microsoft.com/office/drawing/2014/main" id="{605EBE05-64DD-3FC4-113A-09215EA1BD3D}"/>
                </a:ext>
              </a:extLst>
            </p:cNvPr>
            <p:cNvSpPr>
              <a:spLocks/>
            </p:cNvSpPr>
            <p:nvPr/>
          </p:nvSpPr>
          <p:spPr bwMode="auto">
            <a:xfrm>
              <a:off x="2630488" y="2535238"/>
              <a:ext cx="109537" cy="47625"/>
            </a:xfrm>
            <a:custGeom>
              <a:avLst/>
              <a:gdLst/>
              <a:ahLst/>
              <a:cxnLst>
                <a:cxn ang="0">
                  <a:pos x="133" y="0"/>
                </a:cxn>
                <a:cxn ang="0">
                  <a:pos x="133" y="0"/>
                </a:cxn>
                <a:cxn ang="0">
                  <a:pos x="133" y="0"/>
                </a:cxn>
                <a:cxn ang="0">
                  <a:pos x="135" y="0"/>
                </a:cxn>
                <a:cxn ang="0">
                  <a:pos x="135" y="0"/>
                </a:cxn>
                <a:cxn ang="0">
                  <a:pos x="136" y="0"/>
                </a:cxn>
                <a:cxn ang="0">
                  <a:pos x="136" y="0"/>
                </a:cxn>
                <a:cxn ang="0">
                  <a:pos x="136" y="0"/>
                </a:cxn>
                <a:cxn ang="0">
                  <a:pos x="137" y="2"/>
                </a:cxn>
                <a:cxn ang="0">
                  <a:pos x="137" y="2"/>
                </a:cxn>
                <a:cxn ang="0">
                  <a:pos x="137" y="3"/>
                </a:cxn>
                <a:cxn ang="0">
                  <a:pos x="137" y="3"/>
                </a:cxn>
                <a:cxn ang="0">
                  <a:pos x="137" y="3"/>
                </a:cxn>
                <a:cxn ang="0">
                  <a:pos x="137" y="4"/>
                </a:cxn>
                <a:cxn ang="0">
                  <a:pos x="137" y="4"/>
                </a:cxn>
                <a:cxn ang="0">
                  <a:pos x="137" y="4"/>
                </a:cxn>
                <a:cxn ang="0">
                  <a:pos x="137" y="6"/>
                </a:cxn>
                <a:cxn ang="0">
                  <a:pos x="137" y="6"/>
                </a:cxn>
                <a:cxn ang="0">
                  <a:pos x="136" y="6"/>
                </a:cxn>
                <a:cxn ang="0">
                  <a:pos x="136" y="6"/>
                </a:cxn>
                <a:cxn ang="0">
                  <a:pos x="136" y="6"/>
                </a:cxn>
                <a:cxn ang="0">
                  <a:pos x="4" y="61"/>
                </a:cxn>
                <a:cxn ang="0">
                  <a:pos x="4" y="61"/>
                </a:cxn>
                <a:cxn ang="0">
                  <a:pos x="4" y="61"/>
                </a:cxn>
                <a:cxn ang="0">
                  <a:pos x="3" y="61"/>
                </a:cxn>
                <a:cxn ang="0">
                  <a:pos x="3" y="61"/>
                </a:cxn>
                <a:cxn ang="0">
                  <a:pos x="3" y="61"/>
                </a:cxn>
                <a:cxn ang="0">
                  <a:pos x="1" y="61"/>
                </a:cxn>
                <a:cxn ang="0">
                  <a:pos x="1" y="60"/>
                </a:cxn>
                <a:cxn ang="0">
                  <a:pos x="1" y="60"/>
                </a:cxn>
                <a:cxn ang="0">
                  <a:pos x="1" y="60"/>
                </a:cxn>
                <a:cxn ang="0">
                  <a:pos x="0" y="60"/>
                </a:cxn>
                <a:cxn ang="0">
                  <a:pos x="0" y="59"/>
                </a:cxn>
                <a:cxn ang="0">
                  <a:pos x="0" y="59"/>
                </a:cxn>
                <a:cxn ang="0">
                  <a:pos x="0" y="59"/>
                </a:cxn>
                <a:cxn ang="0">
                  <a:pos x="0" y="57"/>
                </a:cxn>
                <a:cxn ang="0">
                  <a:pos x="0" y="57"/>
                </a:cxn>
                <a:cxn ang="0">
                  <a:pos x="1" y="57"/>
                </a:cxn>
                <a:cxn ang="0">
                  <a:pos x="1" y="56"/>
                </a:cxn>
                <a:cxn ang="0">
                  <a:pos x="1" y="56"/>
                </a:cxn>
                <a:cxn ang="0">
                  <a:pos x="1" y="56"/>
                </a:cxn>
                <a:cxn ang="0">
                  <a:pos x="1" y="56"/>
                </a:cxn>
                <a:cxn ang="0">
                  <a:pos x="133" y="0"/>
                </a:cxn>
              </a:cxnLst>
              <a:rect l="0" t="0" r="r" b="b"/>
              <a:pathLst>
                <a:path w="137" h="61">
                  <a:moveTo>
                    <a:pt x="133" y="0"/>
                  </a:moveTo>
                  <a:lnTo>
                    <a:pt x="133" y="0"/>
                  </a:lnTo>
                  <a:lnTo>
                    <a:pt x="133" y="0"/>
                  </a:lnTo>
                  <a:lnTo>
                    <a:pt x="135" y="0"/>
                  </a:lnTo>
                  <a:lnTo>
                    <a:pt x="135" y="0"/>
                  </a:lnTo>
                  <a:lnTo>
                    <a:pt x="136" y="0"/>
                  </a:lnTo>
                  <a:lnTo>
                    <a:pt x="136" y="0"/>
                  </a:lnTo>
                  <a:lnTo>
                    <a:pt x="136" y="0"/>
                  </a:lnTo>
                  <a:lnTo>
                    <a:pt x="137" y="2"/>
                  </a:lnTo>
                  <a:lnTo>
                    <a:pt x="137" y="2"/>
                  </a:lnTo>
                  <a:lnTo>
                    <a:pt x="137" y="3"/>
                  </a:lnTo>
                  <a:lnTo>
                    <a:pt x="137" y="3"/>
                  </a:lnTo>
                  <a:lnTo>
                    <a:pt x="137" y="3"/>
                  </a:lnTo>
                  <a:lnTo>
                    <a:pt x="137" y="4"/>
                  </a:lnTo>
                  <a:lnTo>
                    <a:pt x="137" y="4"/>
                  </a:lnTo>
                  <a:lnTo>
                    <a:pt x="137" y="4"/>
                  </a:lnTo>
                  <a:lnTo>
                    <a:pt x="137" y="6"/>
                  </a:lnTo>
                  <a:lnTo>
                    <a:pt x="137" y="6"/>
                  </a:lnTo>
                  <a:lnTo>
                    <a:pt x="136" y="6"/>
                  </a:lnTo>
                  <a:lnTo>
                    <a:pt x="136" y="6"/>
                  </a:lnTo>
                  <a:lnTo>
                    <a:pt x="136" y="6"/>
                  </a:lnTo>
                  <a:lnTo>
                    <a:pt x="4" y="61"/>
                  </a:lnTo>
                  <a:lnTo>
                    <a:pt x="4" y="61"/>
                  </a:lnTo>
                  <a:lnTo>
                    <a:pt x="4" y="61"/>
                  </a:lnTo>
                  <a:lnTo>
                    <a:pt x="3" y="61"/>
                  </a:lnTo>
                  <a:lnTo>
                    <a:pt x="3" y="61"/>
                  </a:lnTo>
                  <a:lnTo>
                    <a:pt x="3" y="61"/>
                  </a:lnTo>
                  <a:lnTo>
                    <a:pt x="1" y="61"/>
                  </a:lnTo>
                  <a:lnTo>
                    <a:pt x="1" y="60"/>
                  </a:lnTo>
                  <a:lnTo>
                    <a:pt x="1" y="60"/>
                  </a:lnTo>
                  <a:lnTo>
                    <a:pt x="1" y="60"/>
                  </a:lnTo>
                  <a:lnTo>
                    <a:pt x="0" y="60"/>
                  </a:lnTo>
                  <a:lnTo>
                    <a:pt x="0" y="59"/>
                  </a:lnTo>
                  <a:lnTo>
                    <a:pt x="0" y="59"/>
                  </a:lnTo>
                  <a:lnTo>
                    <a:pt x="0" y="59"/>
                  </a:lnTo>
                  <a:lnTo>
                    <a:pt x="0" y="57"/>
                  </a:lnTo>
                  <a:lnTo>
                    <a:pt x="0" y="57"/>
                  </a:lnTo>
                  <a:lnTo>
                    <a:pt x="1" y="57"/>
                  </a:lnTo>
                  <a:lnTo>
                    <a:pt x="1" y="56"/>
                  </a:lnTo>
                  <a:lnTo>
                    <a:pt x="1" y="56"/>
                  </a:lnTo>
                  <a:lnTo>
                    <a:pt x="1" y="56"/>
                  </a:lnTo>
                  <a:lnTo>
                    <a:pt x="1" y="56"/>
                  </a:lnTo>
                  <a:lnTo>
                    <a:pt x="133" y="0"/>
                  </a:lnTo>
                  <a:close/>
                </a:path>
              </a:pathLst>
            </a:custGeom>
            <a:solidFill>
              <a:srgbClr val="000000"/>
            </a:solidFill>
            <a:ln w="9525">
              <a:noFill/>
              <a:round/>
              <a:headEnd/>
              <a:tailEnd/>
            </a:ln>
          </p:spPr>
          <p:txBody>
            <a:bodyPr/>
            <a:lstStyle/>
            <a:p>
              <a:endParaRPr lang="en-US" dirty="0">
                <a:latin typeface="Verdana" pitchFamily="34" charset="0"/>
                <a:cs typeface="Verdana" pitchFamily="34" charset="0"/>
              </a:endParaRPr>
            </a:p>
          </p:txBody>
        </p:sp>
        <p:sp>
          <p:nvSpPr>
            <p:cNvPr id="180" name="Freeform 96">
              <a:extLst>
                <a:ext uri="{FF2B5EF4-FFF2-40B4-BE49-F238E27FC236}">
                  <a16:creationId xmlns:a16="http://schemas.microsoft.com/office/drawing/2014/main" id="{B00E56B3-A189-E84D-F065-0AE76A247112}"/>
                </a:ext>
              </a:extLst>
            </p:cNvPr>
            <p:cNvSpPr>
              <a:spLocks/>
            </p:cNvSpPr>
            <p:nvPr/>
          </p:nvSpPr>
          <p:spPr bwMode="auto">
            <a:xfrm>
              <a:off x="2630488" y="2535238"/>
              <a:ext cx="109537" cy="47625"/>
            </a:xfrm>
            <a:custGeom>
              <a:avLst/>
              <a:gdLst/>
              <a:ahLst/>
              <a:cxnLst>
                <a:cxn ang="0">
                  <a:pos x="133" y="0"/>
                </a:cxn>
                <a:cxn ang="0">
                  <a:pos x="133" y="0"/>
                </a:cxn>
                <a:cxn ang="0">
                  <a:pos x="133" y="0"/>
                </a:cxn>
                <a:cxn ang="0">
                  <a:pos x="135" y="0"/>
                </a:cxn>
                <a:cxn ang="0">
                  <a:pos x="135" y="0"/>
                </a:cxn>
                <a:cxn ang="0">
                  <a:pos x="136" y="0"/>
                </a:cxn>
                <a:cxn ang="0">
                  <a:pos x="136" y="0"/>
                </a:cxn>
                <a:cxn ang="0">
                  <a:pos x="136" y="0"/>
                </a:cxn>
                <a:cxn ang="0">
                  <a:pos x="137" y="2"/>
                </a:cxn>
                <a:cxn ang="0">
                  <a:pos x="137" y="2"/>
                </a:cxn>
                <a:cxn ang="0">
                  <a:pos x="137" y="3"/>
                </a:cxn>
                <a:cxn ang="0">
                  <a:pos x="137" y="3"/>
                </a:cxn>
                <a:cxn ang="0">
                  <a:pos x="137" y="3"/>
                </a:cxn>
                <a:cxn ang="0">
                  <a:pos x="137" y="4"/>
                </a:cxn>
                <a:cxn ang="0">
                  <a:pos x="137" y="4"/>
                </a:cxn>
                <a:cxn ang="0">
                  <a:pos x="137" y="4"/>
                </a:cxn>
                <a:cxn ang="0">
                  <a:pos x="137" y="6"/>
                </a:cxn>
                <a:cxn ang="0">
                  <a:pos x="137" y="6"/>
                </a:cxn>
                <a:cxn ang="0">
                  <a:pos x="136" y="6"/>
                </a:cxn>
                <a:cxn ang="0">
                  <a:pos x="136" y="6"/>
                </a:cxn>
                <a:cxn ang="0">
                  <a:pos x="136" y="6"/>
                </a:cxn>
                <a:cxn ang="0">
                  <a:pos x="4" y="61"/>
                </a:cxn>
                <a:cxn ang="0">
                  <a:pos x="4" y="61"/>
                </a:cxn>
                <a:cxn ang="0">
                  <a:pos x="4" y="61"/>
                </a:cxn>
                <a:cxn ang="0">
                  <a:pos x="3" y="61"/>
                </a:cxn>
                <a:cxn ang="0">
                  <a:pos x="3" y="61"/>
                </a:cxn>
                <a:cxn ang="0">
                  <a:pos x="3" y="61"/>
                </a:cxn>
                <a:cxn ang="0">
                  <a:pos x="1" y="61"/>
                </a:cxn>
                <a:cxn ang="0">
                  <a:pos x="1" y="60"/>
                </a:cxn>
                <a:cxn ang="0">
                  <a:pos x="1" y="60"/>
                </a:cxn>
                <a:cxn ang="0">
                  <a:pos x="1" y="60"/>
                </a:cxn>
                <a:cxn ang="0">
                  <a:pos x="0" y="60"/>
                </a:cxn>
                <a:cxn ang="0">
                  <a:pos x="0" y="59"/>
                </a:cxn>
                <a:cxn ang="0">
                  <a:pos x="0" y="59"/>
                </a:cxn>
                <a:cxn ang="0">
                  <a:pos x="0" y="59"/>
                </a:cxn>
                <a:cxn ang="0">
                  <a:pos x="0" y="57"/>
                </a:cxn>
                <a:cxn ang="0">
                  <a:pos x="0" y="57"/>
                </a:cxn>
                <a:cxn ang="0">
                  <a:pos x="1" y="57"/>
                </a:cxn>
                <a:cxn ang="0">
                  <a:pos x="1" y="56"/>
                </a:cxn>
                <a:cxn ang="0">
                  <a:pos x="1" y="56"/>
                </a:cxn>
                <a:cxn ang="0">
                  <a:pos x="1" y="56"/>
                </a:cxn>
                <a:cxn ang="0">
                  <a:pos x="1" y="56"/>
                </a:cxn>
                <a:cxn ang="0">
                  <a:pos x="133" y="0"/>
                </a:cxn>
              </a:cxnLst>
              <a:rect l="0" t="0" r="r" b="b"/>
              <a:pathLst>
                <a:path w="137" h="61">
                  <a:moveTo>
                    <a:pt x="133" y="0"/>
                  </a:moveTo>
                  <a:lnTo>
                    <a:pt x="133" y="0"/>
                  </a:lnTo>
                  <a:lnTo>
                    <a:pt x="133" y="0"/>
                  </a:lnTo>
                  <a:lnTo>
                    <a:pt x="135" y="0"/>
                  </a:lnTo>
                  <a:lnTo>
                    <a:pt x="135" y="0"/>
                  </a:lnTo>
                  <a:lnTo>
                    <a:pt x="136" y="0"/>
                  </a:lnTo>
                  <a:lnTo>
                    <a:pt x="136" y="0"/>
                  </a:lnTo>
                  <a:lnTo>
                    <a:pt x="136" y="0"/>
                  </a:lnTo>
                  <a:lnTo>
                    <a:pt x="137" y="2"/>
                  </a:lnTo>
                  <a:lnTo>
                    <a:pt x="137" y="2"/>
                  </a:lnTo>
                  <a:lnTo>
                    <a:pt x="137" y="3"/>
                  </a:lnTo>
                  <a:lnTo>
                    <a:pt x="137" y="3"/>
                  </a:lnTo>
                  <a:lnTo>
                    <a:pt x="137" y="3"/>
                  </a:lnTo>
                  <a:lnTo>
                    <a:pt x="137" y="4"/>
                  </a:lnTo>
                  <a:lnTo>
                    <a:pt x="137" y="4"/>
                  </a:lnTo>
                  <a:lnTo>
                    <a:pt x="137" y="4"/>
                  </a:lnTo>
                  <a:lnTo>
                    <a:pt x="137" y="6"/>
                  </a:lnTo>
                  <a:lnTo>
                    <a:pt x="137" y="6"/>
                  </a:lnTo>
                  <a:lnTo>
                    <a:pt x="136" y="6"/>
                  </a:lnTo>
                  <a:lnTo>
                    <a:pt x="136" y="6"/>
                  </a:lnTo>
                  <a:lnTo>
                    <a:pt x="136" y="6"/>
                  </a:lnTo>
                  <a:lnTo>
                    <a:pt x="4" y="61"/>
                  </a:lnTo>
                  <a:lnTo>
                    <a:pt x="4" y="61"/>
                  </a:lnTo>
                  <a:lnTo>
                    <a:pt x="4" y="61"/>
                  </a:lnTo>
                  <a:lnTo>
                    <a:pt x="3" y="61"/>
                  </a:lnTo>
                  <a:lnTo>
                    <a:pt x="3" y="61"/>
                  </a:lnTo>
                  <a:lnTo>
                    <a:pt x="3" y="61"/>
                  </a:lnTo>
                  <a:lnTo>
                    <a:pt x="1" y="61"/>
                  </a:lnTo>
                  <a:lnTo>
                    <a:pt x="1" y="60"/>
                  </a:lnTo>
                  <a:lnTo>
                    <a:pt x="1" y="60"/>
                  </a:lnTo>
                  <a:lnTo>
                    <a:pt x="1" y="60"/>
                  </a:lnTo>
                  <a:lnTo>
                    <a:pt x="0" y="60"/>
                  </a:lnTo>
                  <a:lnTo>
                    <a:pt x="0" y="59"/>
                  </a:lnTo>
                  <a:lnTo>
                    <a:pt x="0" y="59"/>
                  </a:lnTo>
                  <a:lnTo>
                    <a:pt x="0" y="59"/>
                  </a:lnTo>
                  <a:lnTo>
                    <a:pt x="0" y="57"/>
                  </a:lnTo>
                  <a:lnTo>
                    <a:pt x="0" y="57"/>
                  </a:lnTo>
                  <a:lnTo>
                    <a:pt x="1" y="57"/>
                  </a:lnTo>
                  <a:lnTo>
                    <a:pt x="1" y="56"/>
                  </a:lnTo>
                  <a:lnTo>
                    <a:pt x="1" y="56"/>
                  </a:lnTo>
                  <a:lnTo>
                    <a:pt x="1" y="56"/>
                  </a:lnTo>
                  <a:lnTo>
                    <a:pt x="1" y="56"/>
                  </a:lnTo>
                  <a:lnTo>
                    <a:pt x="133" y="0"/>
                  </a:lnTo>
                </a:path>
              </a:pathLst>
            </a:custGeom>
            <a:noFill/>
            <a:ln w="0">
              <a:solidFill>
                <a:srgbClr val="000000"/>
              </a:solidFill>
              <a:prstDash val="solid"/>
              <a:round/>
              <a:headEnd/>
              <a:tailEnd/>
            </a:ln>
          </p:spPr>
          <p:txBody>
            <a:bodyPr/>
            <a:lstStyle/>
            <a:p>
              <a:endParaRPr lang="en-US" dirty="0">
                <a:latin typeface="Verdana" pitchFamily="34" charset="0"/>
                <a:cs typeface="Verdana" pitchFamily="34" charset="0"/>
              </a:endParaRPr>
            </a:p>
          </p:txBody>
        </p:sp>
        <p:sp>
          <p:nvSpPr>
            <p:cNvPr id="181" name="Line 97">
              <a:extLst>
                <a:ext uri="{FF2B5EF4-FFF2-40B4-BE49-F238E27FC236}">
                  <a16:creationId xmlns:a16="http://schemas.microsoft.com/office/drawing/2014/main" id="{698C1905-D8BC-B395-3B7C-B3D10AF2B938}"/>
                </a:ext>
              </a:extLst>
            </p:cNvPr>
            <p:cNvSpPr>
              <a:spLocks noChangeShapeType="1"/>
            </p:cNvSpPr>
            <p:nvPr/>
          </p:nvSpPr>
          <p:spPr bwMode="auto">
            <a:xfrm>
              <a:off x="4386263" y="3376613"/>
              <a:ext cx="0" cy="0"/>
            </a:xfrm>
            <a:prstGeom prst="line">
              <a:avLst/>
            </a:prstGeom>
            <a:noFill/>
            <a:ln w="0">
              <a:solidFill>
                <a:srgbClr val="000000"/>
              </a:solidFill>
              <a:round/>
              <a:headEnd/>
              <a:tailEnd/>
            </a:ln>
          </p:spPr>
          <p:txBody>
            <a:bodyPr/>
            <a:lstStyle/>
            <a:p>
              <a:endParaRPr lang="en-US" dirty="0">
                <a:latin typeface="Verdana" pitchFamily="34" charset="0"/>
                <a:cs typeface="Verdana" pitchFamily="34" charset="0"/>
              </a:endParaRPr>
            </a:p>
          </p:txBody>
        </p:sp>
        <p:sp>
          <p:nvSpPr>
            <p:cNvPr id="182" name="Line 99">
              <a:extLst>
                <a:ext uri="{FF2B5EF4-FFF2-40B4-BE49-F238E27FC236}">
                  <a16:creationId xmlns:a16="http://schemas.microsoft.com/office/drawing/2014/main" id="{82E12E3A-F168-DA97-97E8-F21ED0BA1AAB}"/>
                </a:ext>
              </a:extLst>
            </p:cNvPr>
            <p:cNvSpPr>
              <a:spLocks noChangeShapeType="1"/>
            </p:cNvSpPr>
            <p:nvPr/>
          </p:nvSpPr>
          <p:spPr bwMode="auto">
            <a:xfrm>
              <a:off x="4624388" y="2339975"/>
              <a:ext cx="0" cy="0"/>
            </a:xfrm>
            <a:prstGeom prst="line">
              <a:avLst/>
            </a:prstGeom>
            <a:noFill/>
            <a:ln w="0">
              <a:solidFill>
                <a:srgbClr val="FF3300"/>
              </a:solidFill>
              <a:round/>
              <a:headEnd/>
              <a:tailEnd/>
            </a:ln>
          </p:spPr>
          <p:txBody>
            <a:bodyPr/>
            <a:lstStyle/>
            <a:p>
              <a:endParaRPr lang="en-US" dirty="0">
                <a:latin typeface="Verdana" pitchFamily="34" charset="0"/>
                <a:cs typeface="Verdana" pitchFamily="34" charset="0"/>
              </a:endParaRPr>
            </a:p>
          </p:txBody>
        </p:sp>
        <p:sp>
          <p:nvSpPr>
            <p:cNvPr id="183" name="Line 101">
              <a:extLst>
                <a:ext uri="{FF2B5EF4-FFF2-40B4-BE49-F238E27FC236}">
                  <a16:creationId xmlns:a16="http://schemas.microsoft.com/office/drawing/2014/main" id="{6192E6AE-FFED-64B2-B7E1-0835A64A4BCD}"/>
                </a:ext>
              </a:extLst>
            </p:cNvPr>
            <p:cNvSpPr>
              <a:spLocks noChangeShapeType="1"/>
            </p:cNvSpPr>
            <p:nvPr/>
          </p:nvSpPr>
          <p:spPr bwMode="auto">
            <a:xfrm>
              <a:off x="3001963" y="4127500"/>
              <a:ext cx="0" cy="0"/>
            </a:xfrm>
            <a:prstGeom prst="line">
              <a:avLst/>
            </a:prstGeom>
            <a:noFill/>
            <a:ln w="0">
              <a:solidFill>
                <a:srgbClr val="000000"/>
              </a:solidFill>
              <a:round/>
              <a:headEnd/>
              <a:tailEnd/>
            </a:ln>
          </p:spPr>
          <p:txBody>
            <a:bodyPr/>
            <a:lstStyle/>
            <a:p>
              <a:endParaRPr lang="en-US" dirty="0">
                <a:latin typeface="Verdana" pitchFamily="34" charset="0"/>
                <a:cs typeface="Verdana" pitchFamily="34" charset="0"/>
              </a:endParaRPr>
            </a:p>
          </p:txBody>
        </p:sp>
        <p:grpSp>
          <p:nvGrpSpPr>
            <p:cNvPr id="184" name="Group 183">
              <a:extLst>
                <a:ext uri="{FF2B5EF4-FFF2-40B4-BE49-F238E27FC236}">
                  <a16:creationId xmlns:a16="http://schemas.microsoft.com/office/drawing/2014/main" id="{B4CFE0DE-7256-E6AC-A47A-C45A5B91814B}"/>
                </a:ext>
              </a:extLst>
            </p:cNvPr>
            <p:cNvGrpSpPr>
              <a:grpSpLocks noChangeAspect="1"/>
            </p:cNvGrpSpPr>
            <p:nvPr/>
          </p:nvGrpSpPr>
          <p:grpSpPr>
            <a:xfrm rot="20335990">
              <a:off x="2909885" y="3157440"/>
              <a:ext cx="481747" cy="914400"/>
              <a:chOff x="3523669" y="4755317"/>
              <a:chExt cx="874797" cy="1660445"/>
            </a:xfrm>
          </p:grpSpPr>
          <p:grpSp>
            <p:nvGrpSpPr>
              <p:cNvPr id="226" name="Group 68">
                <a:extLst>
                  <a:ext uri="{FF2B5EF4-FFF2-40B4-BE49-F238E27FC236}">
                    <a16:creationId xmlns:a16="http://schemas.microsoft.com/office/drawing/2014/main" id="{A703D06A-8DB6-23CC-5309-99726AAC5157}"/>
                  </a:ext>
                </a:extLst>
              </p:cNvPr>
              <p:cNvGrpSpPr>
                <a:grpSpLocks noChangeAspect="1"/>
              </p:cNvGrpSpPr>
              <p:nvPr/>
            </p:nvGrpSpPr>
            <p:grpSpPr>
              <a:xfrm>
                <a:off x="3523669" y="5175094"/>
                <a:ext cx="874797" cy="1240668"/>
                <a:chOff x="1389041" y="2711675"/>
                <a:chExt cx="2200147" cy="3120327"/>
              </a:xfrm>
            </p:grpSpPr>
            <p:sp>
              <p:nvSpPr>
                <p:cNvPr id="252" name="Parallelogram 251">
                  <a:extLst>
                    <a:ext uri="{FF2B5EF4-FFF2-40B4-BE49-F238E27FC236}">
                      <a16:creationId xmlns:a16="http://schemas.microsoft.com/office/drawing/2014/main" id="{61196DB0-0967-632E-D029-8529AE6BD27B}"/>
                    </a:ext>
                  </a:extLst>
                </p:cNvPr>
                <p:cNvSpPr/>
                <p:nvPr/>
              </p:nvSpPr>
              <p:spPr>
                <a:xfrm rot="865454">
                  <a:off x="1781472" y="3410628"/>
                  <a:ext cx="143446"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253" name="Group 576">
                  <a:extLst>
                    <a:ext uri="{FF2B5EF4-FFF2-40B4-BE49-F238E27FC236}">
                      <a16:creationId xmlns:a16="http://schemas.microsoft.com/office/drawing/2014/main" id="{1865F098-7618-DF47-EBB0-733E9BB9A327}"/>
                    </a:ext>
                  </a:extLst>
                </p:cNvPr>
                <p:cNvGrpSpPr/>
                <p:nvPr/>
              </p:nvGrpSpPr>
              <p:grpSpPr>
                <a:xfrm>
                  <a:off x="1922403" y="2884415"/>
                  <a:ext cx="165133" cy="2060423"/>
                  <a:chOff x="1922403" y="2884415"/>
                  <a:chExt cx="165133" cy="2060423"/>
                </a:xfrm>
              </p:grpSpPr>
              <p:sp>
                <p:nvSpPr>
                  <p:cNvPr id="288" name="Parallelogram 41">
                    <a:extLst>
                      <a:ext uri="{FF2B5EF4-FFF2-40B4-BE49-F238E27FC236}">
                        <a16:creationId xmlns:a16="http://schemas.microsoft.com/office/drawing/2014/main" id="{7FFC0C3E-EFBA-B6B9-001C-B3A29BE87D0A}"/>
                      </a:ext>
                    </a:extLst>
                  </p:cNvPr>
                  <p:cNvSpPr/>
                  <p:nvPr/>
                </p:nvSpPr>
                <p:spPr>
                  <a:xfrm rot="921293">
                    <a:off x="2006576" y="2912769"/>
                    <a:ext cx="80960"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89" name="Parallelogram 288">
                    <a:extLst>
                      <a:ext uri="{FF2B5EF4-FFF2-40B4-BE49-F238E27FC236}">
                        <a16:creationId xmlns:a16="http://schemas.microsoft.com/office/drawing/2014/main" id="{964385DD-BD2E-E9E5-EFE9-9F38979E18C1}"/>
                      </a:ext>
                    </a:extLst>
                  </p:cNvPr>
                  <p:cNvSpPr/>
                  <p:nvPr/>
                </p:nvSpPr>
                <p:spPr>
                  <a:xfrm rot="921293">
                    <a:off x="1922403" y="2884415"/>
                    <a:ext cx="80960"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sp>
              <p:nvSpPr>
                <p:cNvPr id="254" name="Parallelogram 253">
                  <a:extLst>
                    <a:ext uri="{FF2B5EF4-FFF2-40B4-BE49-F238E27FC236}">
                      <a16:creationId xmlns:a16="http://schemas.microsoft.com/office/drawing/2014/main" id="{D8D7A47B-4BB7-9963-099C-546F8AB2EE7F}"/>
                    </a:ext>
                  </a:extLst>
                </p:cNvPr>
                <p:cNvSpPr/>
                <p:nvPr/>
              </p:nvSpPr>
              <p:spPr>
                <a:xfrm rot="20492193">
                  <a:off x="3035967" y="3574842"/>
                  <a:ext cx="160420"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55" name="Parallelogram 254">
                  <a:extLst>
                    <a:ext uri="{FF2B5EF4-FFF2-40B4-BE49-F238E27FC236}">
                      <a16:creationId xmlns:a16="http://schemas.microsoft.com/office/drawing/2014/main" id="{0092ED9B-AE49-3DF9-28B6-4E62B2E11487}"/>
                    </a:ext>
                  </a:extLst>
                </p:cNvPr>
                <p:cNvSpPr/>
                <p:nvPr/>
              </p:nvSpPr>
              <p:spPr>
                <a:xfrm rot="20545172">
                  <a:off x="2905915" y="2887073"/>
                  <a:ext cx="80960"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56" name="Trapezoid 255">
                  <a:extLst>
                    <a:ext uri="{FF2B5EF4-FFF2-40B4-BE49-F238E27FC236}">
                      <a16:creationId xmlns:a16="http://schemas.microsoft.com/office/drawing/2014/main" id="{4F25F0BD-DBA4-5725-DDE5-CF8B3130C11B}"/>
                    </a:ext>
                  </a:extLst>
                </p:cNvPr>
                <p:cNvSpPr/>
                <p:nvPr/>
              </p:nvSpPr>
              <p:spPr>
                <a:xfrm rot="21480000" flipV="1">
                  <a:off x="2418527" y="3428528"/>
                  <a:ext cx="173417" cy="1435395"/>
                </a:xfrm>
                <a:prstGeom prst="trapezoid">
                  <a:avLst>
                    <a:gd name="adj" fmla="val 15450"/>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57" name="Parallelogram 256">
                  <a:extLst>
                    <a:ext uri="{FF2B5EF4-FFF2-40B4-BE49-F238E27FC236}">
                      <a16:creationId xmlns:a16="http://schemas.microsoft.com/office/drawing/2014/main" id="{409B04DE-7CA3-7169-8189-947EE7252193}"/>
                    </a:ext>
                  </a:extLst>
                </p:cNvPr>
                <p:cNvSpPr/>
                <p:nvPr/>
              </p:nvSpPr>
              <p:spPr>
                <a:xfrm rot="21365986">
                  <a:off x="2386195" y="2982277"/>
                  <a:ext cx="71769" cy="1442781"/>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58" name="Parallelogram 257">
                  <a:extLst>
                    <a:ext uri="{FF2B5EF4-FFF2-40B4-BE49-F238E27FC236}">
                      <a16:creationId xmlns:a16="http://schemas.microsoft.com/office/drawing/2014/main" id="{AE569740-2E59-DABD-66DA-37665DABEE90}"/>
                    </a:ext>
                  </a:extLst>
                </p:cNvPr>
                <p:cNvSpPr/>
                <p:nvPr/>
              </p:nvSpPr>
              <p:spPr>
                <a:xfrm rot="-60000">
                  <a:off x="2519254" y="2977847"/>
                  <a:ext cx="71769" cy="1442781"/>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259" name="Group 569">
                  <a:extLst>
                    <a:ext uri="{FF2B5EF4-FFF2-40B4-BE49-F238E27FC236}">
                      <a16:creationId xmlns:a16="http://schemas.microsoft.com/office/drawing/2014/main" id="{12051E8D-62E6-4C54-5332-811AD4588CA2}"/>
                    </a:ext>
                  </a:extLst>
                </p:cNvPr>
                <p:cNvGrpSpPr/>
                <p:nvPr/>
              </p:nvGrpSpPr>
              <p:grpSpPr>
                <a:xfrm>
                  <a:off x="3315345" y="5410521"/>
                  <a:ext cx="273843" cy="421481"/>
                  <a:chOff x="2947988" y="4836318"/>
                  <a:chExt cx="273843" cy="421481"/>
                </a:xfrm>
              </p:grpSpPr>
              <p:sp>
                <p:nvSpPr>
                  <p:cNvPr id="285" name="Freeform 463">
                    <a:extLst>
                      <a:ext uri="{FF2B5EF4-FFF2-40B4-BE49-F238E27FC236}">
                        <a16:creationId xmlns:a16="http://schemas.microsoft.com/office/drawing/2014/main" id="{016CD951-D5D3-6EEB-8B75-A96711779D5A}"/>
                      </a:ext>
                    </a:extLst>
                  </p:cNvPr>
                  <p:cNvSpPr/>
                  <p:nvPr/>
                </p:nvSpPr>
                <p:spPr>
                  <a:xfrm>
                    <a:off x="2947988" y="4836318"/>
                    <a:ext cx="169069" cy="421481"/>
                  </a:xfrm>
                  <a:custGeom>
                    <a:avLst/>
                    <a:gdLst>
                      <a:gd name="connsiteX0" fmla="*/ 0 w 169069"/>
                      <a:gd name="connsiteY0" fmla="*/ 59531 h 421481"/>
                      <a:gd name="connsiteX1" fmla="*/ 50006 w 169069"/>
                      <a:gd name="connsiteY1" fmla="*/ 45244 h 421481"/>
                      <a:gd name="connsiteX2" fmla="*/ 121444 w 169069"/>
                      <a:gd name="connsiteY2" fmla="*/ 0 h 421481"/>
                      <a:gd name="connsiteX3" fmla="*/ 150019 w 169069"/>
                      <a:gd name="connsiteY3" fmla="*/ 107156 h 421481"/>
                      <a:gd name="connsiteX4" fmla="*/ 164306 w 169069"/>
                      <a:gd name="connsiteY4" fmla="*/ 214313 h 421481"/>
                      <a:gd name="connsiteX5" fmla="*/ 169069 w 169069"/>
                      <a:gd name="connsiteY5" fmla="*/ 376238 h 421481"/>
                      <a:gd name="connsiteX6" fmla="*/ 142875 w 169069"/>
                      <a:gd name="connsiteY6" fmla="*/ 421481 h 421481"/>
                      <a:gd name="connsiteX7" fmla="*/ 111919 w 169069"/>
                      <a:gd name="connsiteY7" fmla="*/ 371475 h 421481"/>
                      <a:gd name="connsiteX8" fmla="*/ 0 w 169069"/>
                      <a:gd name="connsiteY8" fmla="*/ 59531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69" h="421481">
                        <a:moveTo>
                          <a:pt x="0" y="59531"/>
                        </a:moveTo>
                        <a:lnTo>
                          <a:pt x="50006" y="45244"/>
                        </a:lnTo>
                        <a:lnTo>
                          <a:pt x="121444" y="0"/>
                        </a:lnTo>
                        <a:lnTo>
                          <a:pt x="150019" y="107156"/>
                        </a:lnTo>
                        <a:lnTo>
                          <a:pt x="164306" y="214313"/>
                        </a:lnTo>
                        <a:lnTo>
                          <a:pt x="169069" y="376238"/>
                        </a:lnTo>
                        <a:lnTo>
                          <a:pt x="142875" y="421481"/>
                        </a:lnTo>
                        <a:lnTo>
                          <a:pt x="111919" y="371475"/>
                        </a:lnTo>
                        <a:lnTo>
                          <a:pt x="0" y="59531"/>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86" name="Freeform 39">
                    <a:extLst>
                      <a:ext uri="{FF2B5EF4-FFF2-40B4-BE49-F238E27FC236}">
                        <a16:creationId xmlns:a16="http://schemas.microsoft.com/office/drawing/2014/main" id="{F521DA0E-EB8E-620F-D9B3-5C30BB6159CB}"/>
                      </a:ext>
                    </a:extLst>
                  </p:cNvPr>
                  <p:cNvSpPr/>
                  <p:nvPr/>
                </p:nvSpPr>
                <p:spPr>
                  <a:xfrm>
                    <a:off x="3043238" y="4950619"/>
                    <a:ext cx="178593" cy="71437"/>
                  </a:xfrm>
                  <a:custGeom>
                    <a:avLst/>
                    <a:gdLst>
                      <a:gd name="connsiteX0" fmla="*/ 35718 w 178593"/>
                      <a:gd name="connsiteY0" fmla="*/ 0 h 71437"/>
                      <a:gd name="connsiteX1" fmla="*/ 178593 w 178593"/>
                      <a:gd name="connsiteY1" fmla="*/ 7144 h 71437"/>
                      <a:gd name="connsiteX2" fmla="*/ 150018 w 178593"/>
                      <a:gd name="connsiteY2" fmla="*/ 71437 h 71437"/>
                      <a:gd name="connsiteX3" fmla="*/ 0 w 178593"/>
                      <a:gd name="connsiteY3" fmla="*/ 61912 h 71437"/>
                      <a:gd name="connsiteX4" fmla="*/ 35718 w 178593"/>
                      <a:gd name="connsiteY4" fmla="*/ 0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 h="71437">
                        <a:moveTo>
                          <a:pt x="35718" y="0"/>
                        </a:moveTo>
                        <a:lnTo>
                          <a:pt x="178593" y="7144"/>
                        </a:lnTo>
                        <a:lnTo>
                          <a:pt x="150018" y="71437"/>
                        </a:lnTo>
                        <a:lnTo>
                          <a:pt x="0" y="61912"/>
                        </a:lnTo>
                        <a:lnTo>
                          <a:pt x="35718" y="0"/>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87" name="Freeform 465">
                    <a:extLst>
                      <a:ext uri="{FF2B5EF4-FFF2-40B4-BE49-F238E27FC236}">
                        <a16:creationId xmlns:a16="http://schemas.microsoft.com/office/drawing/2014/main" id="{897FBA67-6D7D-98A2-DEF8-4F6B10380454}"/>
                      </a:ext>
                    </a:extLst>
                  </p:cNvPr>
                  <p:cNvSpPr/>
                  <p:nvPr/>
                </p:nvSpPr>
                <p:spPr>
                  <a:xfrm>
                    <a:off x="3059906" y="5012531"/>
                    <a:ext cx="85725" cy="54769"/>
                  </a:xfrm>
                  <a:custGeom>
                    <a:avLst/>
                    <a:gdLst>
                      <a:gd name="connsiteX0" fmla="*/ 0 w 85725"/>
                      <a:gd name="connsiteY0" fmla="*/ 0 h 54769"/>
                      <a:gd name="connsiteX1" fmla="*/ 28575 w 85725"/>
                      <a:gd name="connsiteY1" fmla="*/ 54769 h 54769"/>
                      <a:gd name="connsiteX2" fmla="*/ 85725 w 85725"/>
                      <a:gd name="connsiteY2" fmla="*/ 7144 h 54769"/>
                      <a:gd name="connsiteX3" fmla="*/ 0 w 85725"/>
                      <a:gd name="connsiteY3" fmla="*/ 0 h 54769"/>
                    </a:gdLst>
                    <a:ahLst/>
                    <a:cxnLst>
                      <a:cxn ang="0">
                        <a:pos x="connsiteX0" y="connsiteY0"/>
                      </a:cxn>
                      <a:cxn ang="0">
                        <a:pos x="connsiteX1" y="connsiteY1"/>
                      </a:cxn>
                      <a:cxn ang="0">
                        <a:pos x="connsiteX2" y="connsiteY2"/>
                      </a:cxn>
                      <a:cxn ang="0">
                        <a:pos x="connsiteX3" y="connsiteY3"/>
                      </a:cxn>
                    </a:cxnLst>
                    <a:rect l="l" t="t" r="r" b="b"/>
                    <a:pathLst>
                      <a:path w="85725" h="54769">
                        <a:moveTo>
                          <a:pt x="0" y="0"/>
                        </a:moveTo>
                        <a:lnTo>
                          <a:pt x="28575" y="54769"/>
                        </a:lnTo>
                        <a:lnTo>
                          <a:pt x="85725" y="7144"/>
                        </a:lnTo>
                        <a:lnTo>
                          <a:pt x="0" y="0"/>
                        </a:lnTo>
                        <a:close/>
                      </a:path>
                    </a:pathLst>
                  </a:cu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nvGrpSpPr>
                <p:cNvPr id="260" name="Group 570">
                  <a:extLst>
                    <a:ext uri="{FF2B5EF4-FFF2-40B4-BE49-F238E27FC236}">
                      <a16:creationId xmlns:a16="http://schemas.microsoft.com/office/drawing/2014/main" id="{C850BD9A-948B-DBE2-B42E-DC87A1766ECA}"/>
                    </a:ext>
                  </a:extLst>
                </p:cNvPr>
                <p:cNvGrpSpPr/>
                <p:nvPr/>
              </p:nvGrpSpPr>
              <p:grpSpPr>
                <a:xfrm>
                  <a:off x="2442262" y="4797960"/>
                  <a:ext cx="166688" cy="252413"/>
                  <a:chOff x="2247900" y="4402931"/>
                  <a:chExt cx="166688" cy="252413"/>
                </a:xfrm>
              </p:grpSpPr>
              <p:sp>
                <p:nvSpPr>
                  <p:cNvPr id="283" name="Freeform 461">
                    <a:extLst>
                      <a:ext uri="{FF2B5EF4-FFF2-40B4-BE49-F238E27FC236}">
                        <a16:creationId xmlns:a16="http://schemas.microsoft.com/office/drawing/2014/main" id="{54599A75-BD28-F515-C54B-8733B049F031}"/>
                      </a:ext>
                    </a:extLst>
                  </p:cNvPr>
                  <p:cNvSpPr/>
                  <p:nvPr/>
                </p:nvSpPr>
                <p:spPr>
                  <a:xfrm>
                    <a:off x="2247900" y="4402931"/>
                    <a:ext cx="166688" cy="252413"/>
                  </a:xfrm>
                  <a:custGeom>
                    <a:avLst/>
                    <a:gdLst>
                      <a:gd name="connsiteX0" fmla="*/ 0 w 166688"/>
                      <a:gd name="connsiteY0" fmla="*/ 4763 h 252413"/>
                      <a:gd name="connsiteX1" fmla="*/ 164306 w 166688"/>
                      <a:gd name="connsiteY1" fmla="*/ 0 h 252413"/>
                      <a:gd name="connsiteX2" fmla="*/ 166688 w 166688"/>
                      <a:gd name="connsiteY2" fmla="*/ 64294 h 252413"/>
                      <a:gd name="connsiteX3" fmla="*/ 130969 w 166688"/>
                      <a:gd name="connsiteY3" fmla="*/ 71438 h 252413"/>
                      <a:gd name="connsiteX4" fmla="*/ 130969 w 166688"/>
                      <a:gd name="connsiteY4" fmla="*/ 150019 h 252413"/>
                      <a:gd name="connsiteX5" fmla="*/ 102394 w 166688"/>
                      <a:gd name="connsiteY5" fmla="*/ 252413 h 252413"/>
                      <a:gd name="connsiteX6" fmla="*/ 47625 w 166688"/>
                      <a:gd name="connsiteY6" fmla="*/ 142875 h 252413"/>
                      <a:gd name="connsiteX7" fmla="*/ 40481 w 166688"/>
                      <a:gd name="connsiteY7" fmla="*/ 66675 h 252413"/>
                      <a:gd name="connsiteX8" fmla="*/ 9525 w 166688"/>
                      <a:gd name="connsiteY8" fmla="*/ 54769 h 252413"/>
                      <a:gd name="connsiteX9" fmla="*/ 0 w 166688"/>
                      <a:gd name="connsiteY9" fmla="*/ 476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88" h="252413">
                        <a:moveTo>
                          <a:pt x="0" y="4763"/>
                        </a:moveTo>
                        <a:lnTo>
                          <a:pt x="164306" y="0"/>
                        </a:lnTo>
                        <a:lnTo>
                          <a:pt x="166688" y="64294"/>
                        </a:lnTo>
                        <a:lnTo>
                          <a:pt x="130969" y="71438"/>
                        </a:lnTo>
                        <a:lnTo>
                          <a:pt x="130969" y="150019"/>
                        </a:lnTo>
                        <a:lnTo>
                          <a:pt x="102394" y="252413"/>
                        </a:lnTo>
                        <a:lnTo>
                          <a:pt x="47625" y="142875"/>
                        </a:lnTo>
                        <a:lnTo>
                          <a:pt x="40481" y="66675"/>
                        </a:lnTo>
                        <a:lnTo>
                          <a:pt x="9525" y="54769"/>
                        </a:lnTo>
                        <a:lnTo>
                          <a:pt x="0" y="4763"/>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cxnSp>
                <p:nvCxnSpPr>
                  <p:cNvPr id="284" name="Straight Connector 283">
                    <a:extLst>
                      <a:ext uri="{FF2B5EF4-FFF2-40B4-BE49-F238E27FC236}">
                        <a16:creationId xmlns:a16="http://schemas.microsoft.com/office/drawing/2014/main" id="{4D995D9A-B0E8-659F-8047-5EA2F3D87829}"/>
                      </a:ext>
                    </a:extLst>
                  </p:cNvPr>
                  <p:cNvCxnSpPr>
                    <a:stCxn id="283" idx="7"/>
                    <a:endCxn id="283" idx="3"/>
                  </p:cNvCxnSpPr>
                  <p:nvPr/>
                </p:nvCxnSpPr>
                <p:spPr>
                  <a:xfrm>
                    <a:off x="2288381" y="4469606"/>
                    <a:ext cx="90488" cy="47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1" name="Group 571">
                  <a:extLst>
                    <a:ext uri="{FF2B5EF4-FFF2-40B4-BE49-F238E27FC236}">
                      <a16:creationId xmlns:a16="http://schemas.microsoft.com/office/drawing/2014/main" id="{81E42FBD-1ECA-9D1D-34DB-D68B90A0F406}"/>
                    </a:ext>
                  </a:extLst>
                </p:cNvPr>
                <p:cNvGrpSpPr/>
                <p:nvPr/>
              </p:nvGrpSpPr>
              <p:grpSpPr>
                <a:xfrm>
                  <a:off x="1389041" y="5250848"/>
                  <a:ext cx="280988" cy="423862"/>
                  <a:chOff x="1312069" y="4843462"/>
                  <a:chExt cx="280988" cy="423862"/>
                </a:xfrm>
              </p:grpSpPr>
              <p:sp>
                <p:nvSpPr>
                  <p:cNvPr id="280" name="Freeform 458">
                    <a:extLst>
                      <a:ext uri="{FF2B5EF4-FFF2-40B4-BE49-F238E27FC236}">
                        <a16:creationId xmlns:a16="http://schemas.microsoft.com/office/drawing/2014/main" id="{FA6F0ADE-16AE-6A7C-55D1-235A37673AF5}"/>
                      </a:ext>
                    </a:extLst>
                  </p:cNvPr>
                  <p:cNvSpPr/>
                  <p:nvPr/>
                </p:nvSpPr>
                <p:spPr>
                  <a:xfrm>
                    <a:off x="1421607" y="4843462"/>
                    <a:ext cx="171450" cy="423862"/>
                  </a:xfrm>
                  <a:custGeom>
                    <a:avLst/>
                    <a:gdLst>
                      <a:gd name="connsiteX0" fmla="*/ 57150 w 171450"/>
                      <a:gd name="connsiteY0" fmla="*/ 0 h 423862"/>
                      <a:gd name="connsiteX1" fmla="*/ 135731 w 171450"/>
                      <a:gd name="connsiteY1" fmla="*/ 73819 h 423862"/>
                      <a:gd name="connsiteX2" fmla="*/ 171450 w 171450"/>
                      <a:gd name="connsiteY2" fmla="*/ 69056 h 423862"/>
                      <a:gd name="connsiteX3" fmla="*/ 38100 w 171450"/>
                      <a:gd name="connsiteY3" fmla="*/ 392906 h 423862"/>
                      <a:gd name="connsiteX4" fmla="*/ 38100 w 171450"/>
                      <a:gd name="connsiteY4" fmla="*/ 423862 h 423862"/>
                      <a:gd name="connsiteX5" fmla="*/ 7143 w 171450"/>
                      <a:gd name="connsiteY5" fmla="*/ 373856 h 423862"/>
                      <a:gd name="connsiteX6" fmla="*/ 0 w 171450"/>
                      <a:gd name="connsiteY6" fmla="*/ 219075 h 423862"/>
                      <a:gd name="connsiteX7" fmla="*/ 33337 w 171450"/>
                      <a:gd name="connsiteY7" fmla="*/ 97631 h 423862"/>
                      <a:gd name="connsiteX8" fmla="*/ 57150 w 171450"/>
                      <a:gd name="connsiteY8" fmla="*/ 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423862">
                        <a:moveTo>
                          <a:pt x="57150" y="0"/>
                        </a:moveTo>
                        <a:lnTo>
                          <a:pt x="135731" y="73819"/>
                        </a:lnTo>
                        <a:lnTo>
                          <a:pt x="171450" y="69056"/>
                        </a:lnTo>
                        <a:lnTo>
                          <a:pt x="38100" y="392906"/>
                        </a:lnTo>
                        <a:lnTo>
                          <a:pt x="38100" y="423862"/>
                        </a:lnTo>
                        <a:lnTo>
                          <a:pt x="7143" y="373856"/>
                        </a:lnTo>
                        <a:lnTo>
                          <a:pt x="0" y="219075"/>
                        </a:lnTo>
                        <a:lnTo>
                          <a:pt x="33337" y="97631"/>
                        </a:lnTo>
                        <a:lnTo>
                          <a:pt x="57150" y="0"/>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81" name="Freeform 459">
                    <a:extLst>
                      <a:ext uri="{FF2B5EF4-FFF2-40B4-BE49-F238E27FC236}">
                        <a16:creationId xmlns:a16="http://schemas.microsoft.com/office/drawing/2014/main" id="{3A6407E0-6DAC-2401-B039-0D1BAD259218}"/>
                      </a:ext>
                    </a:extLst>
                  </p:cNvPr>
                  <p:cNvSpPr/>
                  <p:nvPr/>
                </p:nvSpPr>
                <p:spPr>
                  <a:xfrm>
                    <a:off x="1312069" y="4972050"/>
                    <a:ext cx="178594" cy="61913"/>
                  </a:xfrm>
                  <a:custGeom>
                    <a:avLst/>
                    <a:gdLst>
                      <a:gd name="connsiteX0" fmla="*/ 0 w 178594"/>
                      <a:gd name="connsiteY0" fmla="*/ 7144 h 61913"/>
                      <a:gd name="connsiteX1" fmla="*/ 152400 w 178594"/>
                      <a:gd name="connsiteY1" fmla="*/ 0 h 61913"/>
                      <a:gd name="connsiteX2" fmla="*/ 178594 w 178594"/>
                      <a:gd name="connsiteY2" fmla="*/ 54769 h 61913"/>
                      <a:gd name="connsiteX3" fmla="*/ 35719 w 178594"/>
                      <a:gd name="connsiteY3" fmla="*/ 61913 h 61913"/>
                      <a:gd name="connsiteX4" fmla="*/ 0 w 178594"/>
                      <a:gd name="connsiteY4" fmla="*/ 7144 h 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4" h="61913">
                        <a:moveTo>
                          <a:pt x="0" y="7144"/>
                        </a:moveTo>
                        <a:lnTo>
                          <a:pt x="152400" y="0"/>
                        </a:lnTo>
                        <a:lnTo>
                          <a:pt x="178594" y="54769"/>
                        </a:lnTo>
                        <a:lnTo>
                          <a:pt x="35719" y="61913"/>
                        </a:lnTo>
                        <a:lnTo>
                          <a:pt x="0" y="7144"/>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82" name="Freeform 35">
                    <a:extLst>
                      <a:ext uri="{FF2B5EF4-FFF2-40B4-BE49-F238E27FC236}">
                        <a16:creationId xmlns:a16="http://schemas.microsoft.com/office/drawing/2014/main" id="{AC96473E-92FB-8E1C-1466-6267E0D66170}"/>
                      </a:ext>
                    </a:extLst>
                  </p:cNvPr>
                  <p:cNvSpPr/>
                  <p:nvPr/>
                </p:nvSpPr>
                <p:spPr>
                  <a:xfrm>
                    <a:off x="1362075" y="5031581"/>
                    <a:ext cx="126206" cy="40481"/>
                  </a:xfrm>
                  <a:custGeom>
                    <a:avLst/>
                    <a:gdLst>
                      <a:gd name="connsiteX0" fmla="*/ 126206 w 126206"/>
                      <a:gd name="connsiteY0" fmla="*/ 0 h 40481"/>
                      <a:gd name="connsiteX1" fmla="*/ 76200 w 126206"/>
                      <a:gd name="connsiteY1" fmla="*/ 40481 h 40481"/>
                      <a:gd name="connsiteX2" fmla="*/ 0 w 126206"/>
                      <a:gd name="connsiteY2" fmla="*/ 2381 h 40481"/>
                      <a:gd name="connsiteX3" fmla="*/ 126206 w 126206"/>
                      <a:gd name="connsiteY3" fmla="*/ 0 h 40481"/>
                    </a:gdLst>
                    <a:ahLst/>
                    <a:cxnLst>
                      <a:cxn ang="0">
                        <a:pos x="connsiteX0" y="connsiteY0"/>
                      </a:cxn>
                      <a:cxn ang="0">
                        <a:pos x="connsiteX1" y="connsiteY1"/>
                      </a:cxn>
                      <a:cxn ang="0">
                        <a:pos x="connsiteX2" y="connsiteY2"/>
                      </a:cxn>
                      <a:cxn ang="0">
                        <a:pos x="connsiteX3" y="connsiteY3"/>
                      </a:cxn>
                    </a:cxnLst>
                    <a:rect l="l" t="t" r="r" b="b"/>
                    <a:pathLst>
                      <a:path w="126206" h="40481">
                        <a:moveTo>
                          <a:pt x="126206" y="0"/>
                        </a:moveTo>
                        <a:lnTo>
                          <a:pt x="76200" y="40481"/>
                        </a:lnTo>
                        <a:lnTo>
                          <a:pt x="0" y="2381"/>
                        </a:lnTo>
                        <a:lnTo>
                          <a:pt x="126206" y="0"/>
                        </a:lnTo>
                        <a:close/>
                      </a:path>
                    </a:pathLst>
                  </a:cu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nvGrpSpPr>
                <p:cNvPr id="262" name="Group 542">
                  <a:extLst>
                    <a:ext uri="{FF2B5EF4-FFF2-40B4-BE49-F238E27FC236}">
                      <a16:creationId xmlns:a16="http://schemas.microsoft.com/office/drawing/2014/main" id="{28D25E59-5DCB-4AD8-5BA3-13676918AAB5}"/>
                    </a:ext>
                  </a:extLst>
                </p:cNvPr>
                <p:cNvGrpSpPr/>
                <p:nvPr/>
              </p:nvGrpSpPr>
              <p:grpSpPr>
                <a:xfrm>
                  <a:off x="1586877" y="4819328"/>
                  <a:ext cx="228601" cy="200026"/>
                  <a:chOff x="2328862" y="2776537"/>
                  <a:chExt cx="228601" cy="200026"/>
                </a:xfrm>
                <a:solidFill>
                  <a:schemeClr val="tx1">
                    <a:lumMod val="65000"/>
                    <a:lumOff val="35000"/>
                  </a:schemeClr>
                </a:solidFill>
              </p:grpSpPr>
              <p:sp>
                <p:nvSpPr>
                  <p:cNvPr id="278" name="Freeform 456">
                    <a:extLst>
                      <a:ext uri="{FF2B5EF4-FFF2-40B4-BE49-F238E27FC236}">
                        <a16:creationId xmlns:a16="http://schemas.microsoft.com/office/drawing/2014/main" id="{33A4CB27-FBE8-ED1F-8FC8-5FA155665E50}"/>
                      </a:ext>
                    </a:extLst>
                  </p:cNvPr>
                  <p:cNvSpPr/>
                  <p:nvPr/>
                </p:nvSpPr>
                <p:spPr>
                  <a:xfrm>
                    <a:off x="2328862" y="2793207"/>
                    <a:ext cx="95250" cy="183356"/>
                  </a:xfrm>
                  <a:custGeom>
                    <a:avLst/>
                    <a:gdLst>
                      <a:gd name="connsiteX0" fmla="*/ 95250 w 95250"/>
                      <a:gd name="connsiteY0" fmla="*/ 0 h 183356"/>
                      <a:gd name="connsiteX1" fmla="*/ 78582 w 95250"/>
                      <a:gd name="connsiteY1" fmla="*/ 50006 h 183356"/>
                      <a:gd name="connsiteX2" fmla="*/ 42863 w 95250"/>
                      <a:gd name="connsiteY2" fmla="*/ 150019 h 183356"/>
                      <a:gd name="connsiteX3" fmla="*/ 59532 w 95250"/>
                      <a:gd name="connsiteY3" fmla="*/ 176213 h 183356"/>
                      <a:gd name="connsiteX4" fmla="*/ 54769 w 95250"/>
                      <a:gd name="connsiteY4" fmla="*/ 183356 h 183356"/>
                      <a:gd name="connsiteX5" fmla="*/ 11907 w 95250"/>
                      <a:gd name="connsiteY5" fmla="*/ 176213 h 183356"/>
                      <a:gd name="connsiteX6" fmla="*/ 0 w 95250"/>
                      <a:gd name="connsiteY6" fmla="*/ 154781 h 183356"/>
                      <a:gd name="connsiteX7" fmla="*/ 35719 w 95250"/>
                      <a:gd name="connsiteY7" fmla="*/ 9525 h 183356"/>
                      <a:gd name="connsiteX8" fmla="*/ 95250 w 95250"/>
                      <a:gd name="connsiteY8" fmla="*/ 0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83356">
                        <a:moveTo>
                          <a:pt x="95250" y="0"/>
                        </a:moveTo>
                        <a:lnTo>
                          <a:pt x="78582" y="50006"/>
                        </a:lnTo>
                        <a:lnTo>
                          <a:pt x="42863" y="150019"/>
                        </a:lnTo>
                        <a:lnTo>
                          <a:pt x="59532" y="176213"/>
                        </a:lnTo>
                        <a:lnTo>
                          <a:pt x="54769" y="183356"/>
                        </a:lnTo>
                        <a:lnTo>
                          <a:pt x="11907" y="176213"/>
                        </a:lnTo>
                        <a:lnTo>
                          <a:pt x="0" y="154781"/>
                        </a:lnTo>
                        <a:lnTo>
                          <a:pt x="35719" y="9525"/>
                        </a:lnTo>
                        <a:lnTo>
                          <a:pt x="9525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79" name="Freeform 457">
                    <a:extLst>
                      <a:ext uri="{FF2B5EF4-FFF2-40B4-BE49-F238E27FC236}">
                        <a16:creationId xmlns:a16="http://schemas.microsoft.com/office/drawing/2014/main" id="{DA093162-B765-4AFC-B962-4D9D39AD4910}"/>
                      </a:ext>
                    </a:extLst>
                  </p:cNvPr>
                  <p:cNvSpPr/>
                  <p:nvPr/>
                </p:nvSpPr>
                <p:spPr>
                  <a:xfrm>
                    <a:off x="2359820" y="2776537"/>
                    <a:ext cx="197643" cy="119063"/>
                  </a:xfrm>
                  <a:custGeom>
                    <a:avLst/>
                    <a:gdLst>
                      <a:gd name="connsiteX0" fmla="*/ 0 w 197643"/>
                      <a:gd name="connsiteY0" fmla="*/ 23813 h 119063"/>
                      <a:gd name="connsiteX1" fmla="*/ 54768 w 197643"/>
                      <a:gd name="connsiteY1" fmla="*/ 0 h 119063"/>
                      <a:gd name="connsiteX2" fmla="*/ 135731 w 197643"/>
                      <a:gd name="connsiteY2" fmla="*/ 7144 h 119063"/>
                      <a:gd name="connsiteX3" fmla="*/ 197643 w 197643"/>
                      <a:gd name="connsiteY3" fmla="*/ 21432 h 119063"/>
                      <a:gd name="connsiteX4" fmla="*/ 176212 w 197643"/>
                      <a:gd name="connsiteY4" fmla="*/ 119063 h 119063"/>
                      <a:gd name="connsiteX5" fmla="*/ 114300 w 197643"/>
                      <a:gd name="connsiteY5" fmla="*/ 100013 h 119063"/>
                      <a:gd name="connsiteX6" fmla="*/ 38100 w 197643"/>
                      <a:gd name="connsiteY6" fmla="*/ 100013 h 119063"/>
                      <a:gd name="connsiteX7" fmla="*/ 59531 w 197643"/>
                      <a:gd name="connsiteY7" fmla="*/ 28575 h 119063"/>
                      <a:gd name="connsiteX8" fmla="*/ 0 w 197643"/>
                      <a:gd name="connsiteY8" fmla="*/ 23813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3" h="119063">
                        <a:moveTo>
                          <a:pt x="0" y="23813"/>
                        </a:moveTo>
                        <a:lnTo>
                          <a:pt x="54768" y="0"/>
                        </a:lnTo>
                        <a:lnTo>
                          <a:pt x="135731" y="7144"/>
                        </a:lnTo>
                        <a:lnTo>
                          <a:pt x="197643" y="21432"/>
                        </a:lnTo>
                        <a:lnTo>
                          <a:pt x="176212" y="119063"/>
                        </a:lnTo>
                        <a:lnTo>
                          <a:pt x="114300" y="100013"/>
                        </a:lnTo>
                        <a:lnTo>
                          <a:pt x="38100" y="100013"/>
                        </a:lnTo>
                        <a:lnTo>
                          <a:pt x="59531" y="28575"/>
                        </a:lnTo>
                        <a:lnTo>
                          <a:pt x="0" y="23813"/>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sp>
              <p:nvSpPr>
                <p:cNvPr id="263" name="Freeform 441">
                  <a:extLst>
                    <a:ext uri="{FF2B5EF4-FFF2-40B4-BE49-F238E27FC236}">
                      <a16:creationId xmlns:a16="http://schemas.microsoft.com/office/drawing/2014/main" id="{40896B37-E3CC-AEF2-91A6-41019702EC7A}"/>
                    </a:ext>
                  </a:extLst>
                </p:cNvPr>
                <p:cNvSpPr/>
                <p:nvPr/>
              </p:nvSpPr>
              <p:spPr>
                <a:xfrm>
                  <a:off x="2388715" y="4329305"/>
                  <a:ext cx="246856" cy="109538"/>
                </a:xfrm>
                <a:custGeom>
                  <a:avLst/>
                  <a:gdLst>
                    <a:gd name="connsiteX0" fmla="*/ 245269 w 246856"/>
                    <a:gd name="connsiteY0" fmla="*/ 85725 h 109538"/>
                    <a:gd name="connsiteX1" fmla="*/ 204788 w 246856"/>
                    <a:gd name="connsiteY1" fmla="*/ 107156 h 109538"/>
                    <a:gd name="connsiteX2" fmla="*/ 42863 w 246856"/>
                    <a:gd name="connsiteY2" fmla="*/ 109538 h 109538"/>
                    <a:gd name="connsiteX3" fmla="*/ 2382 w 246856"/>
                    <a:gd name="connsiteY3" fmla="*/ 100013 h 109538"/>
                    <a:gd name="connsiteX4" fmla="*/ 0 w 246856"/>
                    <a:gd name="connsiteY4" fmla="*/ 19050 h 109538"/>
                    <a:gd name="connsiteX5" fmla="*/ 26194 w 246856"/>
                    <a:gd name="connsiteY5" fmla="*/ 4763 h 109538"/>
                    <a:gd name="connsiteX6" fmla="*/ 228600 w 246856"/>
                    <a:gd name="connsiteY6" fmla="*/ 0 h 109538"/>
                    <a:gd name="connsiteX7" fmla="*/ 245269 w 246856"/>
                    <a:gd name="connsiteY7" fmla="*/ 23813 h 109538"/>
                    <a:gd name="connsiteX8" fmla="*/ 245269 w 246856"/>
                    <a:gd name="connsiteY8" fmla="*/ 857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56" h="109538">
                      <a:moveTo>
                        <a:pt x="245269" y="85725"/>
                      </a:moveTo>
                      <a:lnTo>
                        <a:pt x="204788" y="107156"/>
                      </a:lnTo>
                      <a:lnTo>
                        <a:pt x="42863" y="109538"/>
                      </a:lnTo>
                      <a:lnTo>
                        <a:pt x="2382" y="100013"/>
                      </a:lnTo>
                      <a:lnTo>
                        <a:pt x="0" y="19050"/>
                      </a:lnTo>
                      <a:lnTo>
                        <a:pt x="26194" y="4763"/>
                      </a:lnTo>
                      <a:lnTo>
                        <a:pt x="228600" y="0"/>
                      </a:lnTo>
                      <a:lnTo>
                        <a:pt x="245269" y="23813"/>
                      </a:lnTo>
                      <a:cubicBezTo>
                        <a:pt x="246063" y="46038"/>
                        <a:pt x="246856" y="68263"/>
                        <a:pt x="245269" y="85725"/>
                      </a:cubicBezTo>
                      <a:close/>
                    </a:path>
                  </a:pathLst>
                </a:cu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64" name="Parallelogram 263">
                  <a:extLst>
                    <a:ext uri="{FF2B5EF4-FFF2-40B4-BE49-F238E27FC236}">
                      <a16:creationId xmlns:a16="http://schemas.microsoft.com/office/drawing/2014/main" id="{BB8F18BA-6325-06AD-CDD8-42E3BDED72D6}"/>
                    </a:ext>
                  </a:extLst>
                </p:cNvPr>
                <p:cNvSpPr/>
                <p:nvPr/>
              </p:nvSpPr>
              <p:spPr>
                <a:xfrm rot="20545172">
                  <a:off x="2815705" y="2884433"/>
                  <a:ext cx="80960" cy="2058361"/>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265" name="Group 586">
                  <a:extLst>
                    <a:ext uri="{FF2B5EF4-FFF2-40B4-BE49-F238E27FC236}">
                      <a16:creationId xmlns:a16="http://schemas.microsoft.com/office/drawing/2014/main" id="{FC927F74-CBEA-376B-BDCC-3B48E2162AE4}"/>
                    </a:ext>
                  </a:extLst>
                </p:cNvPr>
                <p:cNvGrpSpPr/>
                <p:nvPr/>
              </p:nvGrpSpPr>
              <p:grpSpPr>
                <a:xfrm>
                  <a:off x="2197121" y="2711675"/>
                  <a:ext cx="485775" cy="285751"/>
                  <a:chOff x="2197121" y="2711675"/>
                  <a:chExt cx="485775" cy="285751"/>
                </a:xfrm>
              </p:grpSpPr>
              <p:sp>
                <p:nvSpPr>
                  <p:cNvPr id="269" name="Freeform 22">
                    <a:extLst>
                      <a:ext uri="{FF2B5EF4-FFF2-40B4-BE49-F238E27FC236}">
                        <a16:creationId xmlns:a16="http://schemas.microsoft.com/office/drawing/2014/main" id="{98682C08-6D5C-FFDD-8B3B-5B8A56019747}"/>
                      </a:ext>
                    </a:extLst>
                  </p:cNvPr>
                  <p:cNvSpPr/>
                  <p:nvPr/>
                </p:nvSpPr>
                <p:spPr>
                  <a:xfrm>
                    <a:off x="2350513" y="2814070"/>
                    <a:ext cx="230002" cy="183356"/>
                  </a:xfrm>
                  <a:custGeom>
                    <a:avLst/>
                    <a:gdLst>
                      <a:gd name="connsiteX0" fmla="*/ 0 w 195262"/>
                      <a:gd name="connsiteY0" fmla="*/ 183356 h 183356"/>
                      <a:gd name="connsiteX1" fmla="*/ 195262 w 195262"/>
                      <a:gd name="connsiteY1" fmla="*/ 180975 h 183356"/>
                      <a:gd name="connsiteX2" fmla="*/ 185737 w 195262"/>
                      <a:gd name="connsiteY2" fmla="*/ 0 h 183356"/>
                      <a:gd name="connsiteX3" fmla="*/ 4762 w 195262"/>
                      <a:gd name="connsiteY3" fmla="*/ 4762 h 183356"/>
                      <a:gd name="connsiteX4" fmla="*/ 0 w 195262"/>
                      <a:gd name="connsiteY4" fmla="*/ 183356 h 18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 h="183356">
                        <a:moveTo>
                          <a:pt x="0" y="183356"/>
                        </a:moveTo>
                        <a:lnTo>
                          <a:pt x="195262" y="180975"/>
                        </a:lnTo>
                        <a:lnTo>
                          <a:pt x="185737" y="0"/>
                        </a:lnTo>
                        <a:lnTo>
                          <a:pt x="4762" y="4762"/>
                        </a:lnTo>
                        <a:lnTo>
                          <a:pt x="0" y="183356"/>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270" name="Group 584">
                    <a:extLst>
                      <a:ext uri="{FF2B5EF4-FFF2-40B4-BE49-F238E27FC236}">
                        <a16:creationId xmlns:a16="http://schemas.microsoft.com/office/drawing/2014/main" id="{3C447170-248D-2FBE-CF4A-257675ADFA35}"/>
                      </a:ext>
                    </a:extLst>
                  </p:cNvPr>
                  <p:cNvGrpSpPr/>
                  <p:nvPr/>
                </p:nvGrpSpPr>
                <p:grpSpPr>
                  <a:xfrm>
                    <a:off x="2416044" y="2829642"/>
                    <a:ext cx="68258" cy="147736"/>
                    <a:chOff x="2946172" y="2588419"/>
                    <a:chExt cx="71851" cy="164151"/>
                  </a:xfrm>
                </p:grpSpPr>
                <p:sp>
                  <p:nvSpPr>
                    <p:cNvPr id="276" name="Rectangle 29">
                      <a:extLst>
                        <a:ext uri="{FF2B5EF4-FFF2-40B4-BE49-F238E27FC236}">
                          <a16:creationId xmlns:a16="http://schemas.microsoft.com/office/drawing/2014/main" id="{A75EA282-A39B-30AA-6BB2-7692CBD74831}"/>
                        </a:ext>
                      </a:extLst>
                    </p:cNvPr>
                    <p:cNvSpPr/>
                    <p:nvPr/>
                  </p:nvSpPr>
                  <p:spPr>
                    <a:xfrm>
                      <a:off x="2952748" y="2588419"/>
                      <a:ext cx="59533" cy="107156"/>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77" name="Rectangle 30">
                      <a:extLst>
                        <a:ext uri="{FF2B5EF4-FFF2-40B4-BE49-F238E27FC236}">
                          <a16:creationId xmlns:a16="http://schemas.microsoft.com/office/drawing/2014/main" id="{E4B23F40-31F2-D8BB-1ECB-6E2294313D09}"/>
                        </a:ext>
                      </a:extLst>
                    </p:cNvPr>
                    <p:cNvSpPr/>
                    <p:nvPr/>
                  </p:nvSpPr>
                  <p:spPr>
                    <a:xfrm>
                      <a:off x="2946172" y="2653067"/>
                      <a:ext cx="71851" cy="9950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nvGrpSpPr>
                  <p:cNvPr id="271" name="Group 554">
                    <a:extLst>
                      <a:ext uri="{FF2B5EF4-FFF2-40B4-BE49-F238E27FC236}">
                        <a16:creationId xmlns:a16="http://schemas.microsoft.com/office/drawing/2014/main" id="{C240A9DE-F925-9E73-830F-FFC561AA8D37}"/>
                      </a:ext>
                    </a:extLst>
                  </p:cNvPr>
                  <p:cNvGrpSpPr/>
                  <p:nvPr/>
                </p:nvGrpSpPr>
                <p:grpSpPr>
                  <a:xfrm>
                    <a:off x="2197121" y="2711675"/>
                    <a:ext cx="485775" cy="259556"/>
                    <a:chOff x="2016919" y="2702719"/>
                    <a:chExt cx="485775" cy="259556"/>
                  </a:xfr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p:grpSpPr>
                <p:sp>
                  <p:nvSpPr>
                    <p:cNvPr id="272" name="Rectangle 25">
                      <a:extLst>
                        <a:ext uri="{FF2B5EF4-FFF2-40B4-BE49-F238E27FC236}">
                          <a16:creationId xmlns:a16="http://schemas.microsoft.com/office/drawing/2014/main" id="{3C56A1B5-3BEB-EAE8-93B7-342BC177AB66}"/>
                        </a:ext>
                      </a:extLst>
                    </p:cNvPr>
                    <p:cNvSpPr/>
                    <p:nvPr/>
                  </p:nvSpPr>
                  <p:spPr>
                    <a:xfrm>
                      <a:off x="2124075" y="2762250"/>
                      <a:ext cx="250031" cy="59531"/>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73" name="Rectangle 26">
                      <a:extLst>
                        <a:ext uri="{FF2B5EF4-FFF2-40B4-BE49-F238E27FC236}">
                          <a16:creationId xmlns:a16="http://schemas.microsoft.com/office/drawing/2014/main" id="{E00A894F-2327-60DA-F303-1EB25A4B3ED9}"/>
                        </a:ext>
                      </a:extLst>
                    </p:cNvPr>
                    <p:cNvSpPr/>
                    <p:nvPr/>
                  </p:nvSpPr>
                  <p:spPr>
                    <a:xfrm>
                      <a:off x="2083594" y="2702719"/>
                      <a:ext cx="352425" cy="85725"/>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74" name="Freeform 27">
                      <a:extLst>
                        <a:ext uri="{FF2B5EF4-FFF2-40B4-BE49-F238E27FC236}">
                          <a16:creationId xmlns:a16="http://schemas.microsoft.com/office/drawing/2014/main" id="{75DA353D-AA9B-440B-4410-8E7DFDF5DB1A}"/>
                        </a:ext>
                      </a:extLst>
                    </p:cNvPr>
                    <p:cNvSpPr/>
                    <p:nvPr/>
                  </p:nvSpPr>
                  <p:spPr>
                    <a:xfrm>
                      <a:off x="2312194" y="2755106"/>
                      <a:ext cx="190500" cy="204788"/>
                    </a:xfrm>
                    <a:custGeom>
                      <a:avLst/>
                      <a:gdLst>
                        <a:gd name="connsiteX0" fmla="*/ 33337 w 190500"/>
                        <a:gd name="connsiteY0" fmla="*/ 204788 h 204788"/>
                        <a:gd name="connsiteX1" fmla="*/ 80962 w 190500"/>
                        <a:gd name="connsiteY1" fmla="*/ 180975 h 204788"/>
                        <a:gd name="connsiteX2" fmla="*/ 190500 w 190500"/>
                        <a:gd name="connsiteY2" fmla="*/ 188119 h 204788"/>
                        <a:gd name="connsiteX3" fmla="*/ 159544 w 190500"/>
                        <a:gd name="connsiteY3" fmla="*/ 66675 h 204788"/>
                        <a:gd name="connsiteX4" fmla="*/ 102394 w 190500"/>
                        <a:gd name="connsiteY4" fmla="*/ 0 h 204788"/>
                        <a:gd name="connsiteX5" fmla="*/ 16669 w 190500"/>
                        <a:gd name="connsiteY5" fmla="*/ 14288 h 204788"/>
                        <a:gd name="connsiteX6" fmla="*/ 30956 w 190500"/>
                        <a:gd name="connsiteY6" fmla="*/ 57150 h 204788"/>
                        <a:gd name="connsiteX7" fmla="*/ 0 w 190500"/>
                        <a:gd name="connsiteY7" fmla="*/ 78582 h 204788"/>
                        <a:gd name="connsiteX8" fmla="*/ 33337 w 190500"/>
                        <a:gd name="connsiteY8" fmla="*/ 204788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04788">
                          <a:moveTo>
                            <a:pt x="33337" y="204788"/>
                          </a:moveTo>
                          <a:lnTo>
                            <a:pt x="80962" y="180975"/>
                          </a:lnTo>
                          <a:lnTo>
                            <a:pt x="190500" y="188119"/>
                          </a:lnTo>
                          <a:lnTo>
                            <a:pt x="159544" y="66675"/>
                          </a:lnTo>
                          <a:lnTo>
                            <a:pt x="102394" y="0"/>
                          </a:lnTo>
                          <a:lnTo>
                            <a:pt x="16669" y="14288"/>
                          </a:lnTo>
                          <a:lnTo>
                            <a:pt x="30956" y="57150"/>
                          </a:lnTo>
                          <a:lnTo>
                            <a:pt x="0" y="78582"/>
                          </a:lnTo>
                          <a:lnTo>
                            <a:pt x="33337" y="204788"/>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75" name="Freeform 28">
                      <a:extLst>
                        <a:ext uri="{FF2B5EF4-FFF2-40B4-BE49-F238E27FC236}">
                          <a16:creationId xmlns:a16="http://schemas.microsoft.com/office/drawing/2014/main" id="{7C7FE679-32C0-D496-6D53-2E613E49D506}"/>
                        </a:ext>
                      </a:extLst>
                    </p:cNvPr>
                    <p:cNvSpPr/>
                    <p:nvPr/>
                  </p:nvSpPr>
                  <p:spPr>
                    <a:xfrm>
                      <a:off x="2016919" y="2774156"/>
                      <a:ext cx="195262" cy="188119"/>
                    </a:xfrm>
                    <a:custGeom>
                      <a:avLst/>
                      <a:gdLst>
                        <a:gd name="connsiteX0" fmla="*/ 0 w 195262"/>
                        <a:gd name="connsiteY0" fmla="*/ 171450 h 188119"/>
                        <a:gd name="connsiteX1" fmla="*/ 35719 w 195262"/>
                        <a:gd name="connsiteY1" fmla="*/ 59532 h 188119"/>
                        <a:gd name="connsiteX2" fmla="*/ 102394 w 195262"/>
                        <a:gd name="connsiteY2" fmla="*/ 0 h 188119"/>
                        <a:gd name="connsiteX3" fmla="*/ 195262 w 195262"/>
                        <a:gd name="connsiteY3" fmla="*/ 0 h 188119"/>
                        <a:gd name="connsiteX4" fmla="*/ 192881 w 195262"/>
                        <a:gd name="connsiteY4" fmla="*/ 52388 h 188119"/>
                        <a:gd name="connsiteX5" fmla="*/ 161925 w 195262"/>
                        <a:gd name="connsiteY5" fmla="*/ 188119 h 188119"/>
                        <a:gd name="connsiteX6" fmla="*/ 107156 w 195262"/>
                        <a:gd name="connsiteY6" fmla="*/ 164307 h 188119"/>
                        <a:gd name="connsiteX7" fmla="*/ 0 w 195262"/>
                        <a:gd name="connsiteY7" fmla="*/ 171450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2" h="188119">
                          <a:moveTo>
                            <a:pt x="0" y="171450"/>
                          </a:moveTo>
                          <a:lnTo>
                            <a:pt x="35719" y="59532"/>
                          </a:lnTo>
                          <a:lnTo>
                            <a:pt x="102394" y="0"/>
                          </a:lnTo>
                          <a:lnTo>
                            <a:pt x="195262" y="0"/>
                          </a:lnTo>
                          <a:lnTo>
                            <a:pt x="192881" y="52388"/>
                          </a:lnTo>
                          <a:lnTo>
                            <a:pt x="161925" y="188119"/>
                          </a:lnTo>
                          <a:lnTo>
                            <a:pt x="107156" y="164307"/>
                          </a:lnTo>
                          <a:lnTo>
                            <a:pt x="0" y="17145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grpSp>
              <p:nvGrpSpPr>
                <p:cNvPr id="266" name="Group 546">
                  <a:extLst>
                    <a:ext uri="{FF2B5EF4-FFF2-40B4-BE49-F238E27FC236}">
                      <a16:creationId xmlns:a16="http://schemas.microsoft.com/office/drawing/2014/main" id="{8751927B-8C00-05E0-373D-A7BA18687EDF}"/>
                    </a:ext>
                  </a:extLst>
                </p:cNvPr>
                <p:cNvGrpSpPr/>
                <p:nvPr/>
              </p:nvGrpSpPr>
              <p:grpSpPr>
                <a:xfrm>
                  <a:off x="3101160" y="4815982"/>
                  <a:ext cx="247650" cy="216693"/>
                  <a:chOff x="2836069" y="2767013"/>
                  <a:chExt cx="247650" cy="216693"/>
                </a:xfrm>
                <a:solidFill>
                  <a:schemeClr val="tx1">
                    <a:lumMod val="65000"/>
                    <a:lumOff val="35000"/>
                  </a:schemeClr>
                </a:solidFill>
              </p:grpSpPr>
              <p:sp>
                <p:nvSpPr>
                  <p:cNvPr id="267" name="Freeform 445">
                    <a:extLst>
                      <a:ext uri="{FF2B5EF4-FFF2-40B4-BE49-F238E27FC236}">
                        <a16:creationId xmlns:a16="http://schemas.microsoft.com/office/drawing/2014/main" id="{07A183B7-456F-75F5-D152-162D6816E521}"/>
                      </a:ext>
                    </a:extLst>
                  </p:cNvPr>
                  <p:cNvSpPr/>
                  <p:nvPr/>
                </p:nvSpPr>
                <p:spPr>
                  <a:xfrm>
                    <a:off x="2836069" y="2767013"/>
                    <a:ext cx="204787" cy="128587"/>
                  </a:xfrm>
                  <a:custGeom>
                    <a:avLst/>
                    <a:gdLst>
                      <a:gd name="connsiteX0" fmla="*/ 0 w 204787"/>
                      <a:gd name="connsiteY0" fmla="*/ 35718 h 128587"/>
                      <a:gd name="connsiteX1" fmla="*/ 57150 w 204787"/>
                      <a:gd name="connsiteY1" fmla="*/ 9525 h 128587"/>
                      <a:gd name="connsiteX2" fmla="*/ 164306 w 204787"/>
                      <a:gd name="connsiteY2" fmla="*/ 0 h 128587"/>
                      <a:gd name="connsiteX3" fmla="*/ 204787 w 204787"/>
                      <a:gd name="connsiteY3" fmla="*/ 95250 h 128587"/>
                      <a:gd name="connsiteX4" fmla="*/ 88106 w 204787"/>
                      <a:gd name="connsiteY4" fmla="*/ 111918 h 128587"/>
                      <a:gd name="connsiteX5" fmla="*/ 30956 w 204787"/>
                      <a:gd name="connsiteY5" fmla="*/ 128587 h 128587"/>
                      <a:gd name="connsiteX6" fmla="*/ 0 w 204787"/>
                      <a:gd name="connsiteY6" fmla="*/ 3571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128587">
                        <a:moveTo>
                          <a:pt x="0" y="35718"/>
                        </a:moveTo>
                        <a:lnTo>
                          <a:pt x="57150" y="9525"/>
                        </a:lnTo>
                        <a:lnTo>
                          <a:pt x="164306" y="0"/>
                        </a:lnTo>
                        <a:lnTo>
                          <a:pt x="204787" y="95250"/>
                        </a:lnTo>
                        <a:lnTo>
                          <a:pt x="88106" y="111918"/>
                        </a:lnTo>
                        <a:lnTo>
                          <a:pt x="30956" y="128587"/>
                        </a:lnTo>
                        <a:lnTo>
                          <a:pt x="0" y="35718"/>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68" name="Freeform 21">
                    <a:extLst>
                      <a:ext uri="{FF2B5EF4-FFF2-40B4-BE49-F238E27FC236}">
                        <a16:creationId xmlns:a16="http://schemas.microsoft.com/office/drawing/2014/main" id="{9F229A1B-3DC7-0E43-A184-F35B90C1DEA4}"/>
                      </a:ext>
                    </a:extLst>
                  </p:cNvPr>
                  <p:cNvSpPr/>
                  <p:nvPr/>
                </p:nvSpPr>
                <p:spPr>
                  <a:xfrm>
                    <a:off x="2990850" y="2781300"/>
                    <a:ext cx="92869" cy="202406"/>
                  </a:xfrm>
                  <a:custGeom>
                    <a:avLst/>
                    <a:gdLst>
                      <a:gd name="connsiteX0" fmla="*/ 0 w 92869"/>
                      <a:gd name="connsiteY0" fmla="*/ 0 h 202406"/>
                      <a:gd name="connsiteX1" fmla="*/ 47625 w 92869"/>
                      <a:gd name="connsiteY1" fmla="*/ 19050 h 202406"/>
                      <a:gd name="connsiteX2" fmla="*/ 92869 w 92869"/>
                      <a:gd name="connsiteY2" fmla="*/ 178594 h 202406"/>
                      <a:gd name="connsiteX3" fmla="*/ 45244 w 92869"/>
                      <a:gd name="connsiteY3" fmla="*/ 202406 h 202406"/>
                      <a:gd name="connsiteX4" fmla="*/ 35719 w 92869"/>
                      <a:gd name="connsiteY4" fmla="*/ 185738 h 202406"/>
                      <a:gd name="connsiteX5" fmla="*/ 42863 w 92869"/>
                      <a:gd name="connsiteY5" fmla="*/ 147638 h 202406"/>
                      <a:gd name="connsiteX6" fmla="*/ 7144 w 92869"/>
                      <a:gd name="connsiteY6" fmla="*/ 78581 h 202406"/>
                      <a:gd name="connsiteX7" fmla="*/ 0 w 92869"/>
                      <a:gd name="connsiteY7" fmla="*/ 0 h 2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69" h="202406">
                        <a:moveTo>
                          <a:pt x="0" y="0"/>
                        </a:moveTo>
                        <a:lnTo>
                          <a:pt x="47625" y="19050"/>
                        </a:lnTo>
                        <a:lnTo>
                          <a:pt x="92869" y="178594"/>
                        </a:lnTo>
                        <a:lnTo>
                          <a:pt x="45244" y="202406"/>
                        </a:lnTo>
                        <a:lnTo>
                          <a:pt x="35719" y="185738"/>
                        </a:lnTo>
                        <a:lnTo>
                          <a:pt x="42863" y="147638"/>
                        </a:lnTo>
                        <a:lnTo>
                          <a:pt x="7144" y="78581"/>
                        </a:lnTo>
                        <a:lnTo>
                          <a:pt x="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grpSp>
            <p:nvGrpSpPr>
              <p:cNvPr id="227" name="Group 384">
                <a:extLst>
                  <a:ext uri="{FF2B5EF4-FFF2-40B4-BE49-F238E27FC236}">
                    <a16:creationId xmlns:a16="http://schemas.microsoft.com/office/drawing/2014/main" id="{C0448C7B-E58A-9155-4195-BF96883DA2C5}"/>
                  </a:ext>
                </a:extLst>
              </p:cNvPr>
              <p:cNvGrpSpPr/>
              <p:nvPr/>
            </p:nvGrpSpPr>
            <p:grpSpPr>
              <a:xfrm>
                <a:off x="3819851" y="4755317"/>
                <a:ext cx="211115" cy="399189"/>
                <a:chOff x="1763166" y="2842817"/>
                <a:chExt cx="284331" cy="537628"/>
              </a:xfrm>
            </p:grpSpPr>
            <p:grpSp>
              <p:nvGrpSpPr>
                <p:cNvPr id="228" name="Group 1858">
                  <a:extLst>
                    <a:ext uri="{FF2B5EF4-FFF2-40B4-BE49-F238E27FC236}">
                      <a16:creationId xmlns:a16="http://schemas.microsoft.com/office/drawing/2014/main" id="{A22BBB71-C5AE-150F-099D-AEE55933762A}"/>
                    </a:ext>
                  </a:extLst>
                </p:cNvPr>
                <p:cNvGrpSpPr/>
                <p:nvPr/>
              </p:nvGrpSpPr>
              <p:grpSpPr>
                <a:xfrm rot="20738245">
                  <a:off x="1763166" y="2952323"/>
                  <a:ext cx="284331" cy="99900"/>
                  <a:chOff x="5587013" y="2302276"/>
                  <a:chExt cx="437966" cy="153879"/>
                </a:xfrm>
              </p:grpSpPr>
              <p:sp>
                <p:nvSpPr>
                  <p:cNvPr id="250" name="Rectangle 249">
                    <a:extLst>
                      <a:ext uri="{FF2B5EF4-FFF2-40B4-BE49-F238E27FC236}">
                        <a16:creationId xmlns:a16="http://schemas.microsoft.com/office/drawing/2014/main" id="{10CFC0A0-A023-4E9D-32D3-F739BB8570DA}"/>
                      </a:ext>
                    </a:extLst>
                  </p:cNvPr>
                  <p:cNvSpPr/>
                  <p:nvPr/>
                </p:nvSpPr>
                <p:spPr>
                  <a:xfrm>
                    <a:off x="5640280" y="2302276"/>
                    <a:ext cx="384699" cy="153879"/>
                  </a:xfrm>
                  <a:prstGeom prst="rect">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51" name="Trapezoid 250">
                    <a:extLst>
                      <a:ext uri="{FF2B5EF4-FFF2-40B4-BE49-F238E27FC236}">
                        <a16:creationId xmlns:a16="http://schemas.microsoft.com/office/drawing/2014/main" id="{0630D2F9-246A-C08D-C0FB-60576155C7B7}"/>
                      </a:ext>
                    </a:extLst>
                  </p:cNvPr>
                  <p:cNvSpPr/>
                  <p:nvPr/>
                </p:nvSpPr>
                <p:spPr>
                  <a:xfrm rot="-5400000">
                    <a:off x="5560380" y="2355542"/>
                    <a:ext cx="106532" cy="53266"/>
                  </a:xfrm>
                  <a:prstGeom prst="trapezoid">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sp>
              <p:nvSpPr>
                <p:cNvPr id="229" name="Oval 228">
                  <a:extLst>
                    <a:ext uri="{FF2B5EF4-FFF2-40B4-BE49-F238E27FC236}">
                      <a16:creationId xmlns:a16="http://schemas.microsoft.com/office/drawing/2014/main" id="{F08F08EA-B874-77F6-F2B8-4D5693FF80B2}"/>
                    </a:ext>
                  </a:extLst>
                </p:cNvPr>
                <p:cNvSpPr/>
                <p:nvPr/>
              </p:nvSpPr>
              <p:spPr>
                <a:xfrm>
                  <a:off x="1818370" y="2908135"/>
                  <a:ext cx="201720" cy="18827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30" name="Trapezoid 229">
                  <a:extLst>
                    <a:ext uri="{FF2B5EF4-FFF2-40B4-BE49-F238E27FC236}">
                      <a16:creationId xmlns:a16="http://schemas.microsoft.com/office/drawing/2014/main" id="{8FE225A9-EB21-1565-69C3-1023DAEC84DF}"/>
                    </a:ext>
                  </a:extLst>
                </p:cNvPr>
                <p:cNvSpPr/>
                <p:nvPr/>
              </p:nvSpPr>
              <p:spPr>
                <a:xfrm>
                  <a:off x="1787053" y="3154044"/>
                  <a:ext cx="259355" cy="97979"/>
                </a:xfrm>
                <a:prstGeom prst="trapezoid">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31" name="Trapezoid 230">
                  <a:extLst>
                    <a:ext uri="{FF2B5EF4-FFF2-40B4-BE49-F238E27FC236}">
                      <a16:creationId xmlns:a16="http://schemas.microsoft.com/office/drawing/2014/main" id="{DB73468E-9EB1-D9C7-8EAC-CEF023CC6952}"/>
                    </a:ext>
                  </a:extLst>
                </p:cNvPr>
                <p:cNvSpPr/>
                <p:nvPr/>
              </p:nvSpPr>
              <p:spPr>
                <a:xfrm>
                  <a:off x="1888619" y="2842817"/>
                  <a:ext cx="61477" cy="73003"/>
                </a:xfrm>
                <a:prstGeom prst="trapezoid">
                  <a:avLst/>
                </a:prstGeom>
                <a:solidFill>
                  <a:srgbClr val="0080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232" name="Group 362">
                  <a:extLst>
                    <a:ext uri="{FF2B5EF4-FFF2-40B4-BE49-F238E27FC236}">
                      <a16:creationId xmlns:a16="http://schemas.microsoft.com/office/drawing/2014/main" id="{7A26A029-07BF-AB30-3D9D-687CF9A6CEC3}"/>
                    </a:ext>
                  </a:extLst>
                </p:cNvPr>
                <p:cNvGrpSpPr/>
                <p:nvPr/>
              </p:nvGrpSpPr>
              <p:grpSpPr>
                <a:xfrm>
                  <a:off x="1807609" y="3257787"/>
                  <a:ext cx="208162" cy="122658"/>
                  <a:chOff x="4398049" y="5138331"/>
                  <a:chExt cx="832649" cy="490630"/>
                </a:xfrm>
              </p:grpSpPr>
              <p:grpSp>
                <p:nvGrpSpPr>
                  <p:cNvPr id="238" name="Group 72">
                    <a:extLst>
                      <a:ext uri="{FF2B5EF4-FFF2-40B4-BE49-F238E27FC236}">
                        <a16:creationId xmlns:a16="http://schemas.microsoft.com/office/drawing/2014/main" id="{17795004-F151-09A4-68BB-4D4A554FB55E}"/>
                      </a:ext>
                    </a:extLst>
                  </p:cNvPr>
                  <p:cNvGrpSpPr/>
                  <p:nvPr/>
                </p:nvGrpSpPr>
                <p:grpSpPr>
                  <a:xfrm>
                    <a:off x="4852544" y="5378494"/>
                    <a:ext cx="189964" cy="149596"/>
                    <a:chOff x="5646283" y="853457"/>
                    <a:chExt cx="73152" cy="64008"/>
                  </a:xfrm>
                </p:grpSpPr>
                <p:sp>
                  <p:nvSpPr>
                    <p:cNvPr id="248" name="Rectangle 247">
                      <a:extLst>
                        <a:ext uri="{FF2B5EF4-FFF2-40B4-BE49-F238E27FC236}">
                          <a16:creationId xmlns:a16="http://schemas.microsoft.com/office/drawing/2014/main" id="{15A47FC2-D4DD-F1B0-E27E-299672A670A7}"/>
                        </a:ext>
                      </a:extLst>
                    </p:cNvPr>
                    <p:cNvSpPr/>
                    <p:nvPr/>
                  </p:nvSpPr>
                  <p:spPr>
                    <a:xfrm>
                      <a:off x="5668776" y="853457"/>
                      <a:ext cx="27432" cy="64008"/>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49" name="Rectangle 248">
                      <a:extLst>
                        <a:ext uri="{FF2B5EF4-FFF2-40B4-BE49-F238E27FC236}">
                          <a16:creationId xmlns:a16="http://schemas.microsoft.com/office/drawing/2014/main" id="{BDF5A696-43D8-E09D-2A75-0026D0F9B3B7}"/>
                        </a:ext>
                      </a:extLst>
                    </p:cNvPr>
                    <p:cNvSpPr/>
                    <p:nvPr/>
                  </p:nvSpPr>
                  <p:spPr>
                    <a:xfrm>
                      <a:off x="5646283" y="870061"/>
                      <a:ext cx="73152" cy="27432"/>
                    </a:xfrm>
                    <a:prstGeom prst="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sp>
                <p:nvSpPr>
                  <p:cNvPr id="239" name="Rectangle 238">
                    <a:extLst>
                      <a:ext uri="{FF2B5EF4-FFF2-40B4-BE49-F238E27FC236}">
                        <a16:creationId xmlns:a16="http://schemas.microsoft.com/office/drawing/2014/main" id="{6D70632A-FC82-0DF7-FCE7-A9CEAFAAB9A0}"/>
                      </a:ext>
                    </a:extLst>
                  </p:cNvPr>
                  <p:cNvSpPr/>
                  <p:nvPr/>
                </p:nvSpPr>
                <p:spPr>
                  <a:xfrm>
                    <a:off x="4469163" y="5522109"/>
                    <a:ext cx="761535" cy="106852"/>
                  </a:xfrm>
                  <a:prstGeom prst="rect">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240" name="Group 71">
                    <a:extLst>
                      <a:ext uri="{FF2B5EF4-FFF2-40B4-BE49-F238E27FC236}">
                        <a16:creationId xmlns:a16="http://schemas.microsoft.com/office/drawing/2014/main" id="{38551E7D-78F7-D7D9-5532-925EDA2CFBDF}"/>
                      </a:ext>
                    </a:extLst>
                  </p:cNvPr>
                  <p:cNvGrpSpPr/>
                  <p:nvPr/>
                </p:nvGrpSpPr>
                <p:grpSpPr>
                  <a:xfrm>
                    <a:off x="4458615" y="5373404"/>
                    <a:ext cx="189964" cy="149596"/>
                    <a:chOff x="5646283" y="853457"/>
                    <a:chExt cx="73152" cy="64008"/>
                  </a:xfrm>
                </p:grpSpPr>
                <p:sp>
                  <p:nvSpPr>
                    <p:cNvPr id="246" name="Rectangle 245">
                      <a:extLst>
                        <a:ext uri="{FF2B5EF4-FFF2-40B4-BE49-F238E27FC236}">
                          <a16:creationId xmlns:a16="http://schemas.microsoft.com/office/drawing/2014/main" id="{F4482A3B-7EF4-F9AA-B246-CEA01131E4CE}"/>
                        </a:ext>
                      </a:extLst>
                    </p:cNvPr>
                    <p:cNvSpPr/>
                    <p:nvPr/>
                  </p:nvSpPr>
                  <p:spPr>
                    <a:xfrm>
                      <a:off x="5668776" y="853457"/>
                      <a:ext cx="27432" cy="64008"/>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47" name="Rectangle 246">
                      <a:extLst>
                        <a:ext uri="{FF2B5EF4-FFF2-40B4-BE49-F238E27FC236}">
                          <a16:creationId xmlns:a16="http://schemas.microsoft.com/office/drawing/2014/main" id="{659B921E-9139-91D9-53E0-4F9E5B2428A4}"/>
                        </a:ext>
                      </a:extLst>
                    </p:cNvPr>
                    <p:cNvSpPr/>
                    <p:nvPr/>
                  </p:nvSpPr>
                  <p:spPr>
                    <a:xfrm>
                      <a:off x="5646283" y="870061"/>
                      <a:ext cx="73152" cy="27432"/>
                    </a:xfrm>
                    <a:prstGeom prst="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sp>
                <p:nvSpPr>
                  <p:cNvPr id="241" name="Trapezoid 240">
                    <a:extLst>
                      <a:ext uri="{FF2B5EF4-FFF2-40B4-BE49-F238E27FC236}">
                        <a16:creationId xmlns:a16="http://schemas.microsoft.com/office/drawing/2014/main" id="{992BAFA3-5426-F992-9DF3-CB24E4321EA8}"/>
                      </a:ext>
                    </a:extLst>
                  </p:cNvPr>
                  <p:cNvSpPr/>
                  <p:nvPr/>
                </p:nvSpPr>
                <p:spPr>
                  <a:xfrm rot="10800000">
                    <a:off x="4490263" y="5138331"/>
                    <a:ext cx="637821" cy="118725"/>
                  </a:xfrm>
                  <a:prstGeom prst="trapezoid">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42" name="Rectangle 241">
                    <a:extLst>
                      <a:ext uri="{FF2B5EF4-FFF2-40B4-BE49-F238E27FC236}">
                        <a16:creationId xmlns:a16="http://schemas.microsoft.com/office/drawing/2014/main" id="{976E7ADF-D0F5-3A2B-B892-5D4E44ED08ED}"/>
                      </a:ext>
                    </a:extLst>
                  </p:cNvPr>
                  <p:cNvSpPr/>
                  <p:nvPr/>
                </p:nvSpPr>
                <p:spPr>
                  <a:xfrm>
                    <a:off x="4398049" y="5253599"/>
                    <a:ext cx="814570" cy="122952"/>
                  </a:xfrm>
                  <a:prstGeom prst="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243" name="Group 72">
                    <a:extLst>
                      <a:ext uri="{FF2B5EF4-FFF2-40B4-BE49-F238E27FC236}">
                        <a16:creationId xmlns:a16="http://schemas.microsoft.com/office/drawing/2014/main" id="{AFD9EAAF-CA65-E41F-5644-002B44C49A3D}"/>
                      </a:ext>
                    </a:extLst>
                  </p:cNvPr>
                  <p:cNvGrpSpPr/>
                  <p:nvPr/>
                </p:nvGrpSpPr>
                <p:grpSpPr>
                  <a:xfrm>
                    <a:off x="5006225" y="5378494"/>
                    <a:ext cx="189964" cy="149596"/>
                    <a:chOff x="5646283" y="853457"/>
                    <a:chExt cx="73152" cy="64008"/>
                  </a:xfrm>
                </p:grpSpPr>
                <p:sp>
                  <p:nvSpPr>
                    <p:cNvPr id="244" name="Rectangle 243">
                      <a:extLst>
                        <a:ext uri="{FF2B5EF4-FFF2-40B4-BE49-F238E27FC236}">
                          <a16:creationId xmlns:a16="http://schemas.microsoft.com/office/drawing/2014/main" id="{C8A10E6E-7BB3-B384-76CE-41862CB4D838}"/>
                        </a:ext>
                      </a:extLst>
                    </p:cNvPr>
                    <p:cNvSpPr/>
                    <p:nvPr/>
                  </p:nvSpPr>
                  <p:spPr>
                    <a:xfrm>
                      <a:off x="5668776" y="853457"/>
                      <a:ext cx="27432" cy="64008"/>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45" name="Rectangle 244">
                      <a:extLst>
                        <a:ext uri="{FF2B5EF4-FFF2-40B4-BE49-F238E27FC236}">
                          <a16:creationId xmlns:a16="http://schemas.microsoft.com/office/drawing/2014/main" id="{C75CB16E-BBC9-52AD-1C4A-4D1F97977340}"/>
                        </a:ext>
                      </a:extLst>
                    </p:cNvPr>
                    <p:cNvSpPr/>
                    <p:nvPr/>
                  </p:nvSpPr>
                  <p:spPr>
                    <a:xfrm>
                      <a:off x="5646283" y="870061"/>
                      <a:ext cx="73152" cy="27432"/>
                    </a:xfrm>
                    <a:prstGeom prst="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sp>
              <p:nvSpPr>
                <p:cNvPr id="233" name="Rounded Rectangle 548">
                  <a:extLst>
                    <a:ext uri="{FF2B5EF4-FFF2-40B4-BE49-F238E27FC236}">
                      <a16:creationId xmlns:a16="http://schemas.microsoft.com/office/drawing/2014/main" id="{348403F5-EF7F-CF21-E24D-11ED80456393}"/>
                    </a:ext>
                  </a:extLst>
                </p:cNvPr>
                <p:cNvSpPr/>
                <p:nvPr/>
              </p:nvSpPr>
              <p:spPr>
                <a:xfrm>
                  <a:off x="1855959" y="2917741"/>
                  <a:ext cx="121032" cy="330439"/>
                </a:xfrm>
                <a:prstGeom prst="round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234" name="Group 71">
                  <a:extLst>
                    <a:ext uri="{FF2B5EF4-FFF2-40B4-BE49-F238E27FC236}">
                      <a16:creationId xmlns:a16="http://schemas.microsoft.com/office/drawing/2014/main" id="{E89C4672-C51A-D0D6-7346-5D6B3354A6D0}"/>
                    </a:ext>
                  </a:extLst>
                </p:cNvPr>
                <p:cNvGrpSpPr/>
                <p:nvPr/>
              </p:nvGrpSpPr>
              <p:grpSpPr>
                <a:xfrm rot="16200000">
                  <a:off x="1811079" y="3104542"/>
                  <a:ext cx="47491" cy="37399"/>
                  <a:chOff x="5646283" y="853457"/>
                  <a:chExt cx="73152" cy="64008"/>
                </a:xfrm>
              </p:grpSpPr>
              <p:sp>
                <p:nvSpPr>
                  <p:cNvPr id="236" name="Rectangle 235">
                    <a:extLst>
                      <a:ext uri="{FF2B5EF4-FFF2-40B4-BE49-F238E27FC236}">
                        <a16:creationId xmlns:a16="http://schemas.microsoft.com/office/drawing/2014/main" id="{DD3FD01E-E5EF-6B0D-D799-F8438B4286FF}"/>
                      </a:ext>
                    </a:extLst>
                  </p:cNvPr>
                  <p:cNvSpPr/>
                  <p:nvPr/>
                </p:nvSpPr>
                <p:spPr>
                  <a:xfrm>
                    <a:off x="5668776" y="853457"/>
                    <a:ext cx="27432" cy="64008"/>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37" name="Rectangle 236">
                    <a:extLst>
                      <a:ext uri="{FF2B5EF4-FFF2-40B4-BE49-F238E27FC236}">
                        <a16:creationId xmlns:a16="http://schemas.microsoft.com/office/drawing/2014/main" id="{A3DBF3E4-87DA-E43B-3103-768B187A08E2}"/>
                      </a:ext>
                    </a:extLst>
                  </p:cNvPr>
                  <p:cNvSpPr/>
                  <p:nvPr/>
                </p:nvSpPr>
                <p:spPr>
                  <a:xfrm>
                    <a:off x="5646283" y="870061"/>
                    <a:ext cx="73152" cy="27432"/>
                  </a:xfrm>
                  <a:prstGeom prst="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sp>
              <p:nvSpPr>
                <p:cNvPr id="235" name="Oval 234">
                  <a:extLst>
                    <a:ext uri="{FF2B5EF4-FFF2-40B4-BE49-F238E27FC236}">
                      <a16:creationId xmlns:a16="http://schemas.microsoft.com/office/drawing/2014/main" id="{9119E1D0-C1B5-D1E2-47D4-E14E4F0D1694}"/>
                    </a:ext>
                  </a:extLst>
                </p:cNvPr>
                <p:cNvSpPr/>
                <p:nvPr/>
              </p:nvSpPr>
              <p:spPr>
                <a:xfrm>
                  <a:off x="1804397" y="3210305"/>
                  <a:ext cx="29682" cy="29682"/>
                </a:xfrm>
                <a:prstGeom prst="ellipse">
                  <a:avLst/>
                </a:prstGeom>
                <a:solidFill>
                  <a:schemeClr val="bg1">
                    <a:lumMod val="65000"/>
                  </a:schemeClr>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grpSp>
          <p:nvGrpSpPr>
            <p:cNvPr id="185" name="Group 184">
              <a:extLst>
                <a:ext uri="{FF2B5EF4-FFF2-40B4-BE49-F238E27FC236}">
                  <a16:creationId xmlns:a16="http://schemas.microsoft.com/office/drawing/2014/main" id="{5EFEE72D-18D4-D0F5-E320-927EE1C07036}"/>
                </a:ext>
              </a:extLst>
            </p:cNvPr>
            <p:cNvGrpSpPr/>
            <p:nvPr/>
          </p:nvGrpSpPr>
          <p:grpSpPr>
            <a:xfrm rot="720000">
              <a:off x="6169413" y="2754738"/>
              <a:ext cx="119501" cy="914400"/>
              <a:chOff x="7231452" y="3780118"/>
              <a:chExt cx="90531" cy="1431524"/>
            </a:xfrm>
          </p:grpSpPr>
          <p:grpSp>
            <p:nvGrpSpPr>
              <p:cNvPr id="186" name="Group 537">
                <a:extLst>
                  <a:ext uri="{FF2B5EF4-FFF2-40B4-BE49-F238E27FC236}">
                    <a16:creationId xmlns:a16="http://schemas.microsoft.com/office/drawing/2014/main" id="{BFE3C7ED-34D6-F0DE-D54E-4ED12D5CB91F}"/>
                  </a:ext>
                </a:extLst>
              </p:cNvPr>
              <p:cNvGrpSpPr/>
              <p:nvPr/>
            </p:nvGrpSpPr>
            <p:grpSpPr>
              <a:xfrm>
                <a:off x="7256580" y="3994059"/>
                <a:ext cx="37341" cy="511668"/>
                <a:chOff x="8423921" y="1973340"/>
                <a:chExt cx="133623" cy="1830983"/>
              </a:xfrm>
            </p:grpSpPr>
            <p:sp>
              <p:nvSpPr>
                <p:cNvPr id="224" name="Rectangle 12">
                  <a:extLst>
                    <a:ext uri="{FF2B5EF4-FFF2-40B4-BE49-F238E27FC236}">
                      <a16:creationId xmlns:a16="http://schemas.microsoft.com/office/drawing/2014/main" id="{4CBE208A-E9E9-FB21-53D8-9858C52E0893}"/>
                    </a:ext>
                  </a:extLst>
                </p:cNvPr>
                <p:cNvSpPr/>
                <p:nvPr/>
              </p:nvSpPr>
              <p:spPr>
                <a:xfrm>
                  <a:off x="8457543" y="1975523"/>
                  <a:ext cx="64008" cy="182880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0" scaled="1"/>
                  <a:tileRect/>
                </a:gra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25" name="Rectangle 13">
                  <a:extLst>
                    <a:ext uri="{FF2B5EF4-FFF2-40B4-BE49-F238E27FC236}">
                      <a16:creationId xmlns:a16="http://schemas.microsoft.com/office/drawing/2014/main" id="{F896D958-8F2F-AC0A-B544-2176084254C8}"/>
                    </a:ext>
                  </a:extLst>
                </p:cNvPr>
                <p:cNvSpPr/>
                <p:nvPr/>
              </p:nvSpPr>
              <p:spPr>
                <a:xfrm>
                  <a:off x="8423921" y="1973340"/>
                  <a:ext cx="133623" cy="27432"/>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27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nvGrpSpPr>
              <p:cNvPr id="187" name="Group 130">
                <a:extLst>
                  <a:ext uri="{FF2B5EF4-FFF2-40B4-BE49-F238E27FC236}">
                    <a16:creationId xmlns:a16="http://schemas.microsoft.com/office/drawing/2014/main" id="{5D3AD7F2-8726-B5BC-3E66-2A3DB02A8624}"/>
                  </a:ext>
                </a:extLst>
              </p:cNvPr>
              <p:cNvGrpSpPr/>
              <p:nvPr/>
            </p:nvGrpSpPr>
            <p:grpSpPr>
              <a:xfrm>
                <a:off x="7255224" y="4230598"/>
                <a:ext cx="66759" cy="981044"/>
                <a:chOff x="4101542" y="2539982"/>
                <a:chExt cx="238898" cy="3510622"/>
              </a:xfrm>
            </p:grpSpPr>
            <p:sp>
              <p:nvSpPr>
                <p:cNvPr id="217" name="Rectangle 7">
                  <a:extLst>
                    <a:ext uri="{FF2B5EF4-FFF2-40B4-BE49-F238E27FC236}">
                      <a16:creationId xmlns:a16="http://schemas.microsoft.com/office/drawing/2014/main" id="{751C8EF9-676E-8466-637D-056A836F2F21}"/>
                    </a:ext>
                  </a:extLst>
                </p:cNvPr>
                <p:cNvSpPr/>
                <p:nvPr/>
              </p:nvSpPr>
              <p:spPr>
                <a:xfrm>
                  <a:off x="4126256" y="2539982"/>
                  <a:ext cx="91440" cy="82296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18" name="Rectangle 217">
                  <a:extLst>
                    <a:ext uri="{FF2B5EF4-FFF2-40B4-BE49-F238E27FC236}">
                      <a16:creationId xmlns:a16="http://schemas.microsoft.com/office/drawing/2014/main" id="{F3975212-7083-35EB-9069-B68DCC53007C}"/>
                    </a:ext>
                  </a:extLst>
                </p:cNvPr>
                <p:cNvSpPr/>
                <p:nvPr/>
              </p:nvSpPr>
              <p:spPr>
                <a:xfrm>
                  <a:off x="4126256" y="3362942"/>
                  <a:ext cx="91440" cy="82296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19" name="Rectangle 218">
                  <a:extLst>
                    <a:ext uri="{FF2B5EF4-FFF2-40B4-BE49-F238E27FC236}">
                      <a16:creationId xmlns:a16="http://schemas.microsoft.com/office/drawing/2014/main" id="{991A6CCE-1B3B-BA3E-06EF-ED2A61015F3B}"/>
                    </a:ext>
                  </a:extLst>
                </p:cNvPr>
                <p:cNvSpPr/>
                <p:nvPr/>
              </p:nvSpPr>
              <p:spPr>
                <a:xfrm>
                  <a:off x="4126256" y="4185902"/>
                  <a:ext cx="91440" cy="82296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20" name="Rectangle 219">
                  <a:extLst>
                    <a:ext uri="{FF2B5EF4-FFF2-40B4-BE49-F238E27FC236}">
                      <a16:creationId xmlns:a16="http://schemas.microsoft.com/office/drawing/2014/main" id="{EF6B225F-EE31-BE3B-A091-2E0A9E0BDB40}"/>
                    </a:ext>
                  </a:extLst>
                </p:cNvPr>
                <p:cNvSpPr/>
                <p:nvPr/>
              </p:nvSpPr>
              <p:spPr>
                <a:xfrm>
                  <a:off x="4126256" y="5008862"/>
                  <a:ext cx="91440" cy="82296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21" name="Isosceles Triangle 220">
                  <a:extLst>
                    <a:ext uri="{FF2B5EF4-FFF2-40B4-BE49-F238E27FC236}">
                      <a16:creationId xmlns:a16="http://schemas.microsoft.com/office/drawing/2014/main" id="{EAD12E08-78FF-2BD3-928B-881E866FAC8E}"/>
                    </a:ext>
                  </a:extLst>
                </p:cNvPr>
                <p:cNvSpPr/>
                <p:nvPr/>
              </p:nvSpPr>
              <p:spPr>
                <a:xfrm rot="10800000">
                  <a:off x="4126256" y="5831822"/>
                  <a:ext cx="91440" cy="218782"/>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22" name="Rectangle 5">
                  <a:extLst>
                    <a:ext uri="{FF2B5EF4-FFF2-40B4-BE49-F238E27FC236}">
                      <a16:creationId xmlns:a16="http://schemas.microsoft.com/office/drawing/2014/main" id="{1BBC8F55-A9E4-0D85-4F35-32227E9563E5}"/>
                    </a:ext>
                  </a:extLst>
                </p:cNvPr>
                <p:cNvSpPr/>
                <p:nvPr/>
              </p:nvSpPr>
              <p:spPr>
                <a:xfrm>
                  <a:off x="4105956" y="2540595"/>
                  <a:ext cx="133623" cy="62882"/>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27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23" name="Rectangle 6">
                  <a:extLst>
                    <a:ext uri="{FF2B5EF4-FFF2-40B4-BE49-F238E27FC236}">
                      <a16:creationId xmlns:a16="http://schemas.microsoft.com/office/drawing/2014/main" id="{5457C1B5-8C3B-9A90-CFF8-70DA5B26BC5E}"/>
                    </a:ext>
                  </a:extLst>
                </p:cNvPr>
                <p:cNvSpPr/>
                <p:nvPr/>
              </p:nvSpPr>
              <p:spPr>
                <a:xfrm>
                  <a:off x="4101542" y="2745929"/>
                  <a:ext cx="238898" cy="74141"/>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nvGrpSpPr>
              <p:cNvPr id="188" name="Group 187">
                <a:extLst>
                  <a:ext uri="{FF2B5EF4-FFF2-40B4-BE49-F238E27FC236}">
                    <a16:creationId xmlns:a16="http://schemas.microsoft.com/office/drawing/2014/main" id="{A113E27F-0B1D-F9BF-4D47-5FC3C0EED9D9}"/>
                  </a:ext>
                </a:extLst>
              </p:cNvPr>
              <p:cNvGrpSpPr/>
              <p:nvPr/>
            </p:nvGrpSpPr>
            <p:grpSpPr>
              <a:xfrm>
                <a:off x="7266352" y="4049267"/>
                <a:ext cx="17085" cy="178871"/>
                <a:chOff x="4662359" y="1929794"/>
                <a:chExt cx="61137" cy="640080"/>
              </a:xfrm>
            </p:grpSpPr>
            <p:cxnSp>
              <p:nvCxnSpPr>
                <p:cNvPr id="209" name="Straight Connector 208">
                  <a:extLst>
                    <a:ext uri="{FF2B5EF4-FFF2-40B4-BE49-F238E27FC236}">
                      <a16:creationId xmlns:a16="http://schemas.microsoft.com/office/drawing/2014/main" id="{3587D211-ECCA-90F9-801D-ED2A601370E7}"/>
                    </a:ext>
                  </a:extLst>
                </p:cNvPr>
                <p:cNvCxnSpPr/>
                <p:nvPr/>
              </p:nvCxnSpPr>
              <p:spPr>
                <a:xfrm>
                  <a:off x="4662359" y="192979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30EE365-077A-0379-7AED-3A34D1E9E0B1}"/>
                    </a:ext>
                  </a:extLst>
                </p:cNvPr>
                <p:cNvCxnSpPr/>
                <p:nvPr/>
              </p:nvCxnSpPr>
              <p:spPr>
                <a:xfrm>
                  <a:off x="4662359" y="202123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FDE5531-C6E2-9C7F-FE4E-D1058647369A}"/>
                    </a:ext>
                  </a:extLst>
                </p:cNvPr>
                <p:cNvCxnSpPr/>
                <p:nvPr/>
              </p:nvCxnSpPr>
              <p:spPr>
                <a:xfrm>
                  <a:off x="4662359" y="211267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7BAEA1E8-1333-05E1-116B-B2C8305AFFCF}"/>
                    </a:ext>
                  </a:extLst>
                </p:cNvPr>
                <p:cNvCxnSpPr/>
                <p:nvPr/>
              </p:nvCxnSpPr>
              <p:spPr>
                <a:xfrm>
                  <a:off x="4662359" y="220411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9EDE2B8-6CE0-0460-F654-D8755B29AC48}"/>
                    </a:ext>
                  </a:extLst>
                </p:cNvPr>
                <p:cNvCxnSpPr/>
                <p:nvPr/>
              </p:nvCxnSpPr>
              <p:spPr>
                <a:xfrm>
                  <a:off x="4662359" y="229555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DBADB07F-DDFC-C4C7-A93A-35B54E24C5CC}"/>
                    </a:ext>
                  </a:extLst>
                </p:cNvPr>
                <p:cNvCxnSpPr/>
                <p:nvPr/>
              </p:nvCxnSpPr>
              <p:spPr>
                <a:xfrm>
                  <a:off x="4662359" y="238699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10A8CAD-6330-CCF9-86B8-40C01F98AF93}"/>
                    </a:ext>
                  </a:extLst>
                </p:cNvPr>
                <p:cNvCxnSpPr/>
                <p:nvPr/>
              </p:nvCxnSpPr>
              <p:spPr>
                <a:xfrm>
                  <a:off x="4662359" y="247843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FF7BF224-BC0D-94BF-DD51-FC5442FA848F}"/>
                    </a:ext>
                  </a:extLst>
                </p:cNvPr>
                <p:cNvCxnSpPr/>
                <p:nvPr/>
              </p:nvCxnSpPr>
              <p:spPr>
                <a:xfrm>
                  <a:off x="4662359" y="256987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9" name="Group 277">
                <a:extLst>
                  <a:ext uri="{FF2B5EF4-FFF2-40B4-BE49-F238E27FC236}">
                    <a16:creationId xmlns:a16="http://schemas.microsoft.com/office/drawing/2014/main" id="{029D78C9-B87C-C1DE-F3FC-55B4D2125C8C}"/>
                  </a:ext>
                </a:extLst>
              </p:cNvPr>
              <p:cNvGrpSpPr/>
              <p:nvPr/>
            </p:nvGrpSpPr>
            <p:grpSpPr>
              <a:xfrm rot="5400000">
                <a:off x="7262871" y="3964773"/>
                <a:ext cx="26479" cy="29434"/>
                <a:chOff x="7711147" y="4348385"/>
                <a:chExt cx="111475" cy="123914"/>
              </a:xfrm>
            </p:grpSpPr>
            <p:sp>
              <p:nvSpPr>
                <p:cNvPr id="207" name="Rectangle 206">
                  <a:extLst>
                    <a:ext uri="{FF2B5EF4-FFF2-40B4-BE49-F238E27FC236}">
                      <a16:creationId xmlns:a16="http://schemas.microsoft.com/office/drawing/2014/main" id="{6BF4A102-6656-786F-B4E6-D9013D696BA6}"/>
                    </a:ext>
                  </a:extLst>
                </p:cNvPr>
                <p:cNvSpPr/>
                <p:nvPr/>
              </p:nvSpPr>
              <p:spPr>
                <a:xfrm>
                  <a:off x="7795190" y="4348385"/>
                  <a:ext cx="27432" cy="12249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08" name="Rectangle 207">
                  <a:extLst>
                    <a:ext uri="{FF2B5EF4-FFF2-40B4-BE49-F238E27FC236}">
                      <a16:creationId xmlns:a16="http://schemas.microsoft.com/office/drawing/2014/main" id="{D060072F-7876-D0EA-7A28-3E8E20332722}"/>
                    </a:ext>
                  </a:extLst>
                </p:cNvPr>
                <p:cNvSpPr/>
                <p:nvPr/>
              </p:nvSpPr>
              <p:spPr>
                <a:xfrm>
                  <a:off x="7711147" y="4349809"/>
                  <a:ext cx="27432" cy="12249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nvGrpSpPr>
              <p:cNvPr id="190" name="Group 233">
                <a:extLst>
                  <a:ext uri="{FF2B5EF4-FFF2-40B4-BE49-F238E27FC236}">
                    <a16:creationId xmlns:a16="http://schemas.microsoft.com/office/drawing/2014/main" id="{19973D7F-0A09-32FA-39EF-7FFEF0A3FBB1}"/>
                  </a:ext>
                </a:extLst>
              </p:cNvPr>
              <p:cNvGrpSpPr/>
              <p:nvPr/>
            </p:nvGrpSpPr>
            <p:grpSpPr>
              <a:xfrm>
                <a:off x="7231452" y="3780118"/>
                <a:ext cx="86623" cy="208596"/>
                <a:chOff x="8129458" y="1625121"/>
                <a:chExt cx="128331" cy="309030"/>
              </a:xfrm>
            </p:grpSpPr>
            <p:sp>
              <p:nvSpPr>
                <p:cNvPr id="191" name="Rectangle 190">
                  <a:extLst>
                    <a:ext uri="{FF2B5EF4-FFF2-40B4-BE49-F238E27FC236}">
                      <a16:creationId xmlns:a16="http://schemas.microsoft.com/office/drawing/2014/main" id="{9423E21A-63DF-FB75-7598-67E98907BF0D}"/>
                    </a:ext>
                  </a:extLst>
                </p:cNvPr>
                <p:cNvSpPr/>
                <p:nvPr/>
              </p:nvSpPr>
              <p:spPr>
                <a:xfrm>
                  <a:off x="8138739" y="1906633"/>
                  <a:ext cx="119050" cy="16088"/>
                </a:xfrm>
                <a:prstGeom prst="rect">
                  <a:avLst/>
                </a:prstGeom>
                <a:solidFill>
                  <a:schemeClr val="tx1">
                    <a:lumMod val="75000"/>
                    <a:lumOff val="2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192" name="Group 274">
                  <a:extLst>
                    <a:ext uri="{FF2B5EF4-FFF2-40B4-BE49-F238E27FC236}">
                      <a16:creationId xmlns:a16="http://schemas.microsoft.com/office/drawing/2014/main" id="{BF023760-3901-C34E-A029-2008AFBEE927}"/>
                    </a:ext>
                  </a:extLst>
                </p:cNvPr>
                <p:cNvGrpSpPr/>
                <p:nvPr/>
              </p:nvGrpSpPr>
              <p:grpSpPr>
                <a:xfrm rot="20863263">
                  <a:off x="8129458" y="1724017"/>
                  <a:ext cx="95270" cy="119289"/>
                  <a:chOff x="7318049" y="4090587"/>
                  <a:chExt cx="270733" cy="338983"/>
                </a:xfrm>
              </p:grpSpPr>
              <p:sp>
                <p:nvSpPr>
                  <p:cNvPr id="200" name="Round Same Side Corner Rectangle 488">
                    <a:extLst>
                      <a:ext uri="{FF2B5EF4-FFF2-40B4-BE49-F238E27FC236}">
                        <a16:creationId xmlns:a16="http://schemas.microsoft.com/office/drawing/2014/main" id="{620E9AB3-F2DB-AE6A-BC3B-1647F55DDE81}"/>
                      </a:ext>
                    </a:extLst>
                  </p:cNvPr>
                  <p:cNvSpPr/>
                  <p:nvPr/>
                </p:nvSpPr>
                <p:spPr>
                  <a:xfrm rot="5400000">
                    <a:off x="7297781" y="4126006"/>
                    <a:ext cx="314632" cy="267370"/>
                  </a:xfrm>
                  <a:prstGeom prst="round2SameRect">
                    <a:avLst/>
                  </a:prstGeom>
                  <a:solidFill>
                    <a:srgbClr val="EE6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201" name="Rectangle 200">
                    <a:extLst>
                      <a:ext uri="{FF2B5EF4-FFF2-40B4-BE49-F238E27FC236}">
                        <a16:creationId xmlns:a16="http://schemas.microsoft.com/office/drawing/2014/main" id="{6AE812FA-5094-36BC-C44E-FE81F4015D6C}"/>
                      </a:ext>
                    </a:extLst>
                  </p:cNvPr>
                  <p:cNvSpPr/>
                  <p:nvPr/>
                </p:nvSpPr>
                <p:spPr>
                  <a:xfrm>
                    <a:off x="7318049" y="4090587"/>
                    <a:ext cx="71215" cy="338983"/>
                  </a:xfrm>
                  <a:prstGeom prst="rect">
                    <a:avLst/>
                  </a:prstGeom>
                  <a:solidFill>
                    <a:srgbClr val="EE6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cxnSp>
                <p:nvCxnSpPr>
                  <p:cNvPr id="202" name="Straight Connector 201">
                    <a:extLst>
                      <a:ext uri="{FF2B5EF4-FFF2-40B4-BE49-F238E27FC236}">
                        <a16:creationId xmlns:a16="http://schemas.microsoft.com/office/drawing/2014/main" id="{76C86EF6-DADA-2DEB-38ED-5EE497554BE0}"/>
                      </a:ext>
                    </a:extLst>
                  </p:cNvPr>
                  <p:cNvCxnSpPr>
                    <a:stCxn id="201" idx="3"/>
                    <a:endCxn id="200" idx="3"/>
                  </p:cNvCxnSpPr>
                  <p:nvPr/>
                </p:nvCxnSpPr>
                <p:spPr>
                  <a:xfrm flipV="1">
                    <a:off x="7389264" y="4259691"/>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203" name="Straight Connector 202">
                    <a:extLst>
                      <a:ext uri="{FF2B5EF4-FFF2-40B4-BE49-F238E27FC236}">
                        <a16:creationId xmlns:a16="http://schemas.microsoft.com/office/drawing/2014/main" id="{731F584C-966E-D06B-C538-D015A75F2982}"/>
                      </a:ext>
                    </a:extLst>
                  </p:cNvPr>
                  <p:cNvCxnSpPr/>
                  <p:nvPr/>
                </p:nvCxnSpPr>
                <p:spPr>
                  <a:xfrm flipV="1">
                    <a:off x="7387840" y="4144322"/>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204" name="Straight Connector 203">
                    <a:extLst>
                      <a:ext uri="{FF2B5EF4-FFF2-40B4-BE49-F238E27FC236}">
                        <a16:creationId xmlns:a16="http://schemas.microsoft.com/office/drawing/2014/main" id="{F80023CB-53CA-6B00-2569-24C872F288F0}"/>
                      </a:ext>
                    </a:extLst>
                  </p:cNvPr>
                  <p:cNvCxnSpPr/>
                  <p:nvPr/>
                </p:nvCxnSpPr>
                <p:spPr>
                  <a:xfrm flipV="1">
                    <a:off x="7389264" y="4197022"/>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205" name="Straight Connector 204">
                    <a:extLst>
                      <a:ext uri="{FF2B5EF4-FFF2-40B4-BE49-F238E27FC236}">
                        <a16:creationId xmlns:a16="http://schemas.microsoft.com/office/drawing/2014/main" id="{1B47E849-5C81-7DC6-D375-7E090A7CFD56}"/>
                      </a:ext>
                    </a:extLst>
                  </p:cNvPr>
                  <p:cNvCxnSpPr/>
                  <p:nvPr/>
                </p:nvCxnSpPr>
                <p:spPr>
                  <a:xfrm flipV="1">
                    <a:off x="7387839" y="4318087"/>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206" name="Straight Connector 205">
                    <a:extLst>
                      <a:ext uri="{FF2B5EF4-FFF2-40B4-BE49-F238E27FC236}">
                        <a16:creationId xmlns:a16="http://schemas.microsoft.com/office/drawing/2014/main" id="{845CF222-02F8-CAD8-451F-6EDD86A02E52}"/>
                      </a:ext>
                    </a:extLst>
                  </p:cNvPr>
                  <p:cNvCxnSpPr/>
                  <p:nvPr/>
                </p:nvCxnSpPr>
                <p:spPr>
                  <a:xfrm flipV="1">
                    <a:off x="7386415" y="4376484"/>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grpSp>
            <p:sp>
              <p:nvSpPr>
                <p:cNvPr id="193" name="Rectangle 192">
                  <a:extLst>
                    <a:ext uri="{FF2B5EF4-FFF2-40B4-BE49-F238E27FC236}">
                      <a16:creationId xmlns:a16="http://schemas.microsoft.com/office/drawing/2014/main" id="{6DB807BA-B045-86BB-906B-3FD0A6CA0319}"/>
                    </a:ext>
                  </a:extLst>
                </p:cNvPr>
                <p:cNvSpPr/>
                <p:nvPr/>
              </p:nvSpPr>
              <p:spPr>
                <a:xfrm rot="20863263">
                  <a:off x="8224850" y="1750151"/>
                  <a:ext cx="9653" cy="43105"/>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nvGrpSpPr>
                <p:cNvPr id="194" name="Group 277">
                  <a:extLst>
                    <a:ext uri="{FF2B5EF4-FFF2-40B4-BE49-F238E27FC236}">
                      <a16:creationId xmlns:a16="http://schemas.microsoft.com/office/drawing/2014/main" id="{5C07A6DD-33F4-BD59-C54B-1BE1D2847405}"/>
                    </a:ext>
                  </a:extLst>
                </p:cNvPr>
                <p:cNvGrpSpPr/>
                <p:nvPr/>
              </p:nvGrpSpPr>
              <p:grpSpPr>
                <a:xfrm rot="5400000">
                  <a:off x="8172820" y="1892734"/>
                  <a:ext cx="39228" cy="43605"/>
                  <a:chOff x="7711147" y="4348385"/>
                  <a:chExt cx="111475" cy="123914"/>
                </a:xfrm>
              </p:grpSpPr>
              <p:sp>
                <p:nvSpPr>
                  <p:cNvPr id="198" name="Rectangle 197">
                    <a:extLst>
                      <a:ext uri="{FF2B5EF4-FFF2-40B4-BE49-F238E27FC236}">
                        <a16:creationId xmlns:a16="http://schemas.microsoft.com/office/drawing/2014/main" id="{51A5A431-76FE-3954-9B26-C0F22CAF44D6}"/>
                      </a:ext>
                    </a:extLst>
                  </p:cNvPr>
                  <p:cNvSpPr/>
                  <p:nvPr/>
                </p:nvSpPr>
                <p:spPr>
                  <a:xfrm>
                    <a:off x="7795190" y="4348385"/>
                    <a:ext cx="27432" cy="12249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sp>
                <p:nvSpPr>
                  <p:cNvPr id="199" name="Rectangle 198">
                    <a:extLst>
                      <a:ext uri="{FF2B5EF4-FFF2-40B4-BE49-F238E27FC236}">
                        <a16:creationId xmlns:a16="http://schemas.microsoft.com/office/drawing/2014/main" id="{5E6A2C57-9298-D990-086A-673670A4CA32}"/>
                      </a:ext>
                    </a:extLst>
                  </p:cNvPr>
                  <p:cNvSpPr/>
                  <p:nvPr/>
                </p:nvSpPr>
                <p:spPr>
                  <a:xfrm>
                    <a:off x="7711147" y="4349809"/>
                    <a:ext cx="27432" cy="12249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sp>
              <p:nvSpPr>
                <p:cNvPr id="195" name="Rectangle 194">
                  <a:extLst>
                    <a:ext uri="{FF2B5EF4-FFF2-40B4-BE49-F238E27FC236}">
                      <a16:creationId xmlns:a16="http://schemas.microsoft.com/office/drawing/2014/main" id="{F10E0385-BE40-2E0C-3EC7-40909020FB9B}"/>
                    </a:ext>
                  </a:extLst>
                </p:cNvPr>
                <p:cNvSpPr/>
                <p:nvPr/>
              </p:nvSpPr>
              <p:spPr>
                <a:xfrm rot="21600000">
                  <a:off x="8183020" y="1762001"/>
                  <a:ext cx="20539" cy="160889"/>
                </a:xfrm>
                <a:prstGeom prst="rect">
                  <a:avLst/>
                </a:prstGeom>
                <a:solidFill>
                  <a:schemeClr val="tx1">
                    <a:lumMod val="75000"/>
                    <a:lumOff val="2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cxnSp>
              <p:nvCxnSpPr>
                <p:cNvPr id="196" name="Straight Connector 195">
                  <a:extLst>
                    <a:ext uri="{FF2B5EF4-FFF2-40B4-BE49-F238E27FC236}">
                      <a16:creationId xmlns:a16="http://schemas.microsoft.com/office/drawing/2014/main" id="{AE361A43-9BBA-FBF6-F682-9918FC402035}"/>
                    </a:ext>
                  </a:extLst>
                </p:cNvPr>
                <p:cNvCxnSpPr/>
                <p:nvPr/>
              </p:nvCxnSpPr>
              <p:spPr>
                <a:xfrm>
                  <a:off x="8161210" y="1625121"/>
                  <a:ext cx="52040" cy="24483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197" name="Oval 196">
                  <a:extLst>
                    <a:ext uri="{FF2B5EF4-FFF2-40B4-BE49-F238E27FC236}">
                      <a16:creationId xmlns:a16="http://schemas.microsoft.com/office/drawing/2014/main" id="{BBA4A120-0E02-2FA4-30F0-D9117D939C0B}"/>
                    </a:ext>
                  </a:extLst>
                </p:cNvPr>
                <p:cNvSpPr>
                  <a:spLocks noChangeAspect="1"/>
                </p:cNvSpPr>
                <p:nvPr/>
              </p:nvSpPr>
              <p:spPr>
                <a:xfrm>
                  <a:off x="8178939" y="1770547"/>
                  <a:ext cx="27432" cy="27432"/>
                </a:xfrm>
                <a:prstGeom prst="ellipse">
                  <a:avLst/>
                </a:prstGeom>
                <a:solidFill>
                  <a:srgbClr val="FF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Verdana" pitchFamily="34" charset="0"/>
                    <a:ea typeface="Verdana" pitchFamily="34" charset="0"/>
                    <a:cs typeface="Verdana" pitchFamily="34" charset="0"/>
                  </a:endParaRPr>
                </a:p>
              </p:txBody>
            </p:sp>
          </p:grpSp>
        </p:grpSp>
      </p:grpSp>
    </p:spTree>
    <p:extLst>
      <p:ext uri="{BB962C8B-B14F-4D97-AF65-F5344CB8AC3E}">
        <p14:creationId xmlns:p14="http://schemas.microsoft.com/office/powerpoint/2010/main" val="3833457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85C9-8F66-F555-9758-443212086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DBAAC-E160-318D-522B-447DEB259B45}"/>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A3982998-A0D9-52D3-9106-1BCF00F5B39D}"/>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endParaRPr lang="en-US" dirty="0"/>
          </a:p>
        </p:txBody>
      </p:sp>
      <p:graphicFrame>
        <p:nvGraphicFramePr>
          <p:cNvPr id="4" name="Table 3">
            <a:extLst>
              <a:ext uri="{FF2B5EF4-FFF2-40B4-BE49-F238E27FC236}">
                <a16:creationId xmlns:a16="http://schemas.microsoft.com/office/drawing/2014/main" id="{ABBE898A-3333-3DCE-5072-D7BB293C9189}"/>
              </a:ext>
            </a:extLst>
          </p:cNvPr>
          <p:cNvGraphicFramePr>
            <a:graphicFrameLocks noGrp="1"/>
          </p:cNvGraphicFramePr>
          <p:nvPr>
            <p:extLst>
              <p:ext uri="{D42A27DB-BD31-4B8C-83A1-F6EECF244321}">
                <p14:modId xmlns:p14="http://schemas.microsoft.com/office/powerpoint/2010/main" val="1979340061"/>
              </p:ext>
            </p:extLst>
          </p:nvPr>
        </p:nvGraphicFramePr>
        <p:xfrm>
          <a:off x="2286000" y="2147646"/>
          <a:ext cx="9496907" cy="1615440"/>
        </p:xfrm>
        <a:graphic>
          <a:graphicData uri="http://schemas.openxmlformats.org/drawingml/2006/table">
            <a:tbl>
              <a:tblPr firstRow="1" bandRow="1">
                <a:tableStyleId>{9D7B26C5-4107-4FEC-AEDC-1716B250A1EF}</a:tableStyleId>
              </a:tblPr>
              <a:tblGrid>
                <a:gridCol w="1214299">
                  <a:extLst>
                    <a:ext uri="{9D8B030D-6E8A-4147-A177-3AD203B41FA5}">
                      <a16:colId xmlns:a16="http://schemas.microsoft.com/office/drawing/2014/main" val="339995862"/>
                    </a:ext>
                  </a:extLst>
                </a:gridCol>
                <a:gridCol w="8282608">
                  <a:extLst>
                    <a:ext uri="{9D8B030D-6E8A-4147-A177-3AD203B41FA5}">
                      <a16:colId xmlns:a16="http://schemas.microsoft.com/office/drawing/2014/main" val="4109546485"/>
                    </a:ext>
                  </a:extLst>
                </a:gridCol>
              </a:tblGrid>
              <a:tr h="370840">
                <a:tc>
                  <a:txBody>
                    <a:bodyPr/>
                    <a:lstStyle/>
                    <a:p>
                      <a:r>
                        <a:rPr lang="en-US" sz="2000" b="0" dirty="0">
                          <a:solidFill>
                            <a:srgbClr val="336699"/>
                          </a:solidFill>
                        </a:rPr>
                        <a:t>Random</a:t>
                      </a:r>
                    </a:p>
                  </a:txBody>
                  <a:tcPr>
                    <a:lnT w="12700" cap="flat" cmpd="sng" algn="ctr">
                      <a:solidFill>
                        <a:schemeClr val="tx1"/>
                      </a:solidFill>
                      <a:prstDash val="solid"/>
                      <a:round/>
                      <a:headEnd type="none" w="med" len="med"/>
                      <a:tailEnd type="none" w="med" len="med"/>
                    </a:lnT>
                  </a:tcPr>
                </a:tc>
                <a:tc>
                  <a:txBody>
                    <a:bodyPr/>
                    <a:lstStyle/>
                    <a:p>
                      <a:r>
                        <a:rPr lang="en-US" sz="2000" b="0" dirty="0">
                          <a:solidFill>
                            <a:srgbClr val="336699"/>
                          </a:solidFill>
                        </a:rPr>
                        <a:t>Errors left after mistakes corrected and systematic compensated.</a:t>
                      </a:r>
                    </a:p>
                    <a:p>
                      <a:r>
                        <a:rPr lang="en-US" sz="2000" b="0" dirty="0">
                          <a:solidFill>
                            <a:srgbClr val="336699"/>
                          </a:solidFill>
                        </a:rPr>
                        <a:t>Tend to be small and ±</a:t>
                      </a:r>
                    </a:p>
                    <a:p>
                      <a:r>
                        <a:rPr lang="en-US" sz="2000" b="0" dirty="0">
                          <a:solidFill>
                            <a:srgbClr val="336699"/>
                          </a:solidFill>
                        </a:rPr>
                        <a:t>Measurement Ex: Total Sta Dist MSA: ±(2 cm + 3 ppm)</a:t>
                      </a:r>
                    </a:p>
                    <a:p>
                      <a:r>
                        <a:rPr lang="en-US" sz="2000" b="0" dirty="0">
                          <a:solidFill>
                            <a:srgbClr val="336699"/>
                          </a:solidFill>
                        </a:rPr>
                        <a:t>Setup Ex: Instrument centering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dirty="0">
                          <a:solidFill>
                            <a:srgbClr val="336699"/>
                          </a:solidFill>
                        </a:rPr>
                        <a:t>Comp: Are </a:t>
                      </a:r>
                      <a:r>
                        <a:rPr lang="en-US" sz="2000" b="0" i="1" dirty="0">
                          <a:solidFill>
                            <a:srgbClr val="336699"/>
                          </a:solidFill>
                        </a:rPr>
                        <a:t>always</a:t>
                      </a:r>
                      <a:r>
                        <a:rPr lang="en-US" sz="2000" b="0" dirty="0">
                          <a:solidFill>
                            <a:srgbClr val="336699"/>
                          </a:solidFill>
                        </a:rPr>
                        <a:t> present, but can minimized procedurally. </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75651821"/>
                  </a:ext>
                </a:extLst>
              </a:tr>
            </a:tbl>
          </a:graphicData>
        </a:graphic>
      </p:graphicFrame>
      <p:grpSp>
        <p:nvGrpSpPr>
          <p:cNvPr id="236" name="Group 235">
            <a:extLst>
              <a:ext uri="{FF2B5EF4-FFF2-40B4-BE49-F238E27FC236}">
                <a16:creationId xmlns:a16="http://schemas.microsoft.com/office/drawing/2014/main" id="{4508AA44-4634-7EFB-92AD-3EB9922668C9}"/>
              </a:ext>
            </a:extLst>
          </p:cNvPr>
          <p:cNvGrpSpPr>
            <a:grpSpLocks noChangeAspect="1"/>
          </p:cNvGrpSpPr>
          <p:nvPr/>
        </p:nvGrpSpPr>
        <p:grpSpPr>
          <a:xfrm>
            <a:off x="3300811" y="3934688"/>
            <a:ext cx="4266502" cy="2826330"/>
            <a:chOff x="3383416" y="545434"/>
            <a:chExt cx="4648268" cy="3079231"/>
          </a:xfrm>
        </p:grpSpPr>
        <p:grpSp>
          <p:nvGrpSpPr>
            <p:cNvPr id="115" name="Group 398">
              <a:extLst>
                <a:ext uri="{FF2B5EF4-FFF2-40B4-BE49-F238E27FC236}">
                  <a16:creationId xmlns:a16="http://schemas.microsoft.com/office/drawing/2014/main" id="{ECFFDB56-2FE2-7BD7-F452-2988E5C50219}"/>
                </a:ext>
              </a:extLst>
            </p:cNvPr>
            <p:cNvGrpSpPr>
              <a:grpSpLocks noChangeAspect="1"/>
            </p:cNvGrpSpPr>
            <p:nvPr/>
          </p:nvGrpSpPr>
          <p:grpSpPr>
            <a:xfrm>
              <a:off x="3994341" y="3341261"/>
              <a:ext cx="91230" cy="155777"/>
              <a:chOff x="2977957" y="483796"/>
              <a:chExt cx="254106" cy="311554"/>
            </a:xfrm>
          </p:grpSpPr>
          <p:sp>
            <p:nvSpPr>
              <p:cNvPr id="117" name="Parallelogram 116">
                <a:extLst>
                  <a:ext uri="{FF2B5EF4-FFF2-40B4-BE49-F238E27FC236}">
                    <a16:creationId xmlns:a16="http://schemas.microsoft.com/office/drawing/2014/main" id="{88F579B4-0FC8-D11B-A5C8-78EBEFC9B0DC}"/>
                  </a:ext>
                </a:extLst>
              </p:cNvPr>
              <p:cNvSpPr/>
              <p:nvPr/>
            </p:nvSpPr>
            <p:spPr>
              <a:xfrm>
                <a:off x="2977957" y="483796"/>
                <a:ext cx="254106" cy="55724"/>
              </a:xfrm>
              <a:prstGeom prst="parallelogram">
                <a:avLst>
                  <a:gd name="adj" fmla="val 110093"/>
                </a:avLst>
              </a:prstGeom>
              <a:solidFill>
                <a:schemeClr val="accent6">
                  <a:lumMod val="60000"/>
                  <a:lumOff val="40000"/>
                </a:schemeClr>
              </a:solidFill>
              <a:ln w="6350">
                <a:solidFill>
                  <a:srgbClr val="4E3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8" name="Flowchart: Manual Input 117">
                <a:extLst>
                  <a:ext uri="{FF2B5EF4-FFF2-40B4-BE49-F238E27FC236}">
                    <a16:creationId xmlns:a16="http://schemas.microsoft.com/office/drawing/2014/main" id="{FCF2D10A-9588-B5A0-7219-1899B6DD80B9}"/>
                  </a:ext>
                </a:extLst>
              </p:cNvPr>
              <p:cNvSpPr/>
              <p:nvPr/>
            </p:nvSpPr>
            <p:spPr>
              <a:xfrm rot="10800000">
                <a:off x="2981297" y="539519"/>
                <a:ext cx="195039" cy="255831"/>
              </a:xfrm>
              <a:prstGeom prst="flowChartManualInpu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w="6350">
                <a:solidFill>
                  <a:srgbClr val="4E3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9" name="Flowchart: Data 118">
                <a:extLst>
                  <a:ext uri="{FF2B5EF4-FFF2-40B4-BE49-F238E27FC236}">
                    <a16:creationId xmlns:a16="http://schemas.microsoft.com/office/drawing/2014/main" id="{7C137CAB-48B3-7A33-BCD1-ACFCFE3610F5}"/>
                  </a:ext>
                </a:extLst>
              </p:cNvPr>
              <p:cNvSpPr/>
              <p:nvPr/>
            </p:nvSpPr>
            <p:spPr>
              <a:xfrm rot="16200000" flipV="1">
                <a:off x="3073750" y="586382"/>
                <a:ext cx="258361" cy="53191"/>
              </a:xfrm>
              <a:prstGeom prst="flowChartInputOutpu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0" scaled="1"/>
                <a:tileRect/>
              </a:gradFill>
              <a:ln w="6350">
                <a:solidFill>
                  <a:srgbClr val="4E3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20" name="Group 398">
              <a:extLst>
                <a:ext uri="{FF2B5EF4-FFF2-40B4-BE49-F238E27FC236}">
                  <a16:creationId xmlns:a16="http://schemas.microsoft.com/office/drawing/2014/main" id="{580EBB35-7C6E-9805-DBD1-D4CA30FBD40A}"/>
                </a:ext>
              </a:extLst>
            </p:cNvPr>
            <p:cNvGrpSpPr>
              <a:grpSpLocks noChangeAspect="1"/>
            </p:cNvGrpSpPr>
            <p:nvPr/>
          </p:nvGrpSpPr>
          <p:grpSpPr>
            <a:xfrm>
              <a:off x="7624480" y="2553835"/>
              <a:ext cx="112944" cy="155777"/>
              <a:chOff x="2977957" y="483796"/>
              <a:chExt cx="254106" cy="311554"/>
            </a:xfrm>
          </p:grpSpPr>
          <p:sp>
            <p:nvSpPr>
              <p:cNvPr id="121" name="Parallelogram 120">
                <a:extLst>
                  <a:ext uri="{FF2B5EF4-FFF2-40B4-BE49-F238E27FC236}">
                    <a16:creationId xmlns:a16="http://schemas.microsoft.com/office/drawing/2014/main" id="{B7F6F9D2-176E-C508-F75D-9A95C0FD0DDC}"/>
                  </a:ext>
                </a:extLst>
              </p:cNvPr>
              <p:cNvSpPr/>
              <p:nvPr/>
            </p:nvSpPr>
            <p:spPr>
              <a:xfrm>
                <a:off x="2977957" y="483796"/>
                <a:ext cx="254106" cy="55724"/>
              </a:xfrm>
              <a:prstGeom prst="parallelogram">
                <a:avLst>
                  <a:gd name="adj" fmla="val 110093"/>
                </a:avLst>
              </a:prstGeom>
              <a:solidFill>
                <a:schemeClr val="accent6">
                  <a:lumMod val="60000"/>
                  <a:lumOff val="40000"/>
                </a:schemeClr>
              </a:solidFill>
              <a:ln w="6350">
                <a:solidFill>
                  <a:srgbClr val="4E3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2" name="Flowchart: Manual Input 121">
                <a:extLst>
                  <a:ext uri="{FF2B5EF4-FFF2-40B4-BE49-F238E27FC236}">
                    <a16:creationId xmlns:a16="http://schemas.microsoft.com/office/drawing/2014/main" id="{BADC1391-FC3B-4D9B-C898-ACC0E7530A87}"/>
                  </a:ext>
                </a:extLst>
              </p:cNvPr>
              <p:cNvSpPr/>
              <p:nvPr/>
            </p:nvSpPr>
            <p:spPr>
              <a:xfrm rot="10800000">
                <a:off x="2981297" y="539519"/>
                <a:ext cx="195039" cy="255831"/>
              </a:xfrm>
              <a:prstGeom prst="flowChartManualInpu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w="6350">
                <a:solidFill>
                  <a:srgbClr val="4E3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3" name="Flowchart: Data 122">
                <a:extLst>
                  <a:ext uri="{FF2B5EF4-FFF2-40B4-BE49-F238E27FC236}">
                    <a16:creationId xmlns:a16="http://schemas.microsoft.com/office/drawing/2014/main" id="{EB540520-5F45-CDCA-559E-342909D6A3D4}"/>
                  </a:ext>
                </a:extLst>
              </p:cNvPr>
              <p:cNvSpPr/>
              <p:nvPr/>
            </p:nvSpPr>
            <p:spPr>
              <a:xfrm rot="16200000" flipV="1">
                <a:off x="3073750" y="586382"/>
                <a:ext cx="258361" cy="53191"/>
              </a:xfrm>
              <a:prstGeom prst="flowChartInputOutpu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0" scaled="1"/>
                <a:tileRect/>
              </a:gradFill>
              <a:ln w="6350">
                <a:solidFill>
                  <a:srgbClr val="4E3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cxnSp>
          <p:nvCxnSpPr>
            <p:cNvPr id="124" name="Straight Arrow Connector 123">
              <a:extLst>
                <a:ext uri="{FF2B5EF4-FFF2-40B4-BE49-F238E27FC236}">
                  <a16:creationId xmlns:a16="http://schemas.microsoft.com/office/drawing/2014/main" id="{B19ABEB0-9B8C-A615-AECB-90B67C54122C}"/>
                </a:ext>
              </a:extLst>
            </p:cNvPr>
            <p:cNvCxnSpPr>
              <a:cxnSpLocks/>
              <a:stCxn id="229" idx="3"/>
              <a:endCxn id="181" idx="1"/>
            </p:cNvCxnSpPr>
            <p:nvPr/>
          </p:nvCxnSpPr>
          <p:spPr>
            <a:xfrm flipV="1">
              <a:off x="4092982" y="1120118"/>
              <a:ext cx="3531498" cy="93631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5" name="Freeform 403">
              <a:extLst>
                <a:ext uri="{FF2B5EF4-FFF2-40B4-BE49-F238E27FC236}">
                  <a16:creationId xmlns:a16="http://schemas.microsoft.com/office/drawing/2014/main" id="{3A384C16-13F0-4F4F-BBEC-77776FDF618E}"/>
                </a:ext>
              </a:extLst>
            </p:cNvPr>
            <p:cNvSpPr/>
            <p:nvPr/>
          </p:nvSpPr>
          <p:spPr>
            <a:xfrm>
              <a:off x="3383416" y="2396633"/>
              <a:ext cx="4648268" cy="975076"/>
            </a:xfrm>
            <a:custGeom>
              <a:avLst/>
              <a:gdLst>
                <a:gd name="connsiteX0" fmla="*/ 0 w 6965004"/>
                <a:gd name="connsiteY0" fmla="*/ 1199745 h 1199745"/>
                <a:gd name="connsiteX1" fmla="*/ 700391 w 6965004"/>
                <a:gd name="connsiteY1" fmla="*/ 1092741 h 1199745"/>
                <a:gd name="connsiteX2" fmla="*/ 1177047 w 6965004"/>
                <a:gd name="connsiteY2" fmla="*/ 1034375 h 1199745"/>
                <a:gd name="connsiteX3" fmla="*/ 2198451 w 6965004"/>
                <a:gd name="connsiteY3" fmla="*/ 762001 h 1199745"/>
                <a:gd name="connsiteX4" fmla="*/ 3278221 w 6965004"/>
                <a:gd name="connsiteY4" fmla="*/ 275618 h 1199745"/>
                <a:gd name="connsiteX5" fmla="*/ 4581728 w 6965004"/>
                <a:gd name="connsiteY5" fmla="*/ 100520 h 1199745"/>
                <a:gd name="connsiteX6" fmla="*/ 5535038 w 6965004"/>
                <a:gd name="connsiteY6" fmla="*/ 22698 h 1199745"/>
                <a:gd name="connsiteX7" fmla="*/ 6021421 w 6965004"/>
                <a:gd name="connsiteY7" fmla="*/ 42154 h 1199745"/>
                <a:gd name="connsiteX8" fmla="*/ 6731540 w 6965004"/>
                <a:gd name="connsiteY8" fmla="*/ 3243 h 1199745"/>
                <a:gd name="connsiteX9" fmla="*/ 6965004 w 6965004"/>
                <a:gd name="connsiteY9" fmla="*/ 22698 h 1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5004" h="1199745">
                  <a:moveTo>
                    <a:pt x="0" y="1199745"/>
                  </a:moveTo>
                  <a:lnTo>
                    <a:pt x="700391" y="1092741"/>
                  </a:lnTo>
                  <a:cubicBezTo>
                    <a:pt x="896565" y="1065179"/>
                    <a:pt x="927370" y="1089498"/>
                    <a:pt x="1177047" y="1034375"/>
                  </a:cubicBezTo>
                  <a:cubicBezTo>
                    <a:pt x="1426724" y="979252"/>
                    <a:pt x="1848255" y="888460"/>
                    <a:pt x="2198451" y="762001"/>
                  </a:cubicBezTo>
                  <a:cubicBezTo>
                    <a:pt x="2548647" y="635542"/>
                    <a:pt x="2881008" y="385865"/>
                    <a:pt x="3278221" y="275618"/>
                  </a:cubicBezTo>
                  <a:cubicBezTo>
                    <a:pt x="3675434" y="165371"/>
                    <a:pt x="4205592" y="142673"/>
                    <a:pt x="4581728" y="100520"/>
                  </a:cubicBezTo>
                  <a:cubicBezTo>
                    <a:pt x="4957864" y="58367"/>
                    <a:pt x="5295089" y="32426"/>
                    <a:pt x="5535038" y="22698"/>
                  </a:cubicBezTo>
                  <a:cubicBezTo>
                    <a:pt x="5774987" y="12970"/>
                    <a:pt x="5822004" y="45397"/>
                    <a:pt x="6021421" y="42154"/>
                  </a:cubicBezTo>
                  <a:cubicBezTo>
                    <a:pt x="6220838" y="38912"/>
                    <a:pt x="6574276" y="6486"/>
                    <a:pt x="6731540" y="3243"/>
                  </a:cubicBezTo>
                  <a:cubicBezTo>
                    <a:pt x="6888804" y="0"/>
                    <a:pt x="6926904" y="11349"/>
                    <a:pt x="6965004" y="22698"/>
                  </a:cubicBezTo>
                </a:path>
              </a:pathLst>
            </a:custGeom>
            <a:ln w="1270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a typeface="Verdana" pitchFamily="34" charset="0"/>
                <a:cs typeface="Verdana" pitchFamily="34" charset="0"/>
              </a:endParaRPr>
            </a:p>
          </p:txBody>
        </p:sp>
        <p:grpSp>
          <p:nvGrpSpPr>
            <p:cNvPr id="126" name="Group 68">
              <a:extLst>
                <a:ext uri="{FF2B5EF4-FFF2-40B4-BE49-F238E27FC236}">
                  <a16:creationId xmlns:a16="http://schemas.microsoft.com/office/drawing/2014/main" id="{676BB086-79AD-1218-32F6-F7F5F6EB6ECB}"/>
                </a:ext>
              </a:extLst>
            </p:cNvPr>
            <p:cNvGrpSpPr>
              <a:grpSpLocks noChangeAspect="1"/>
            </p:cNvGrpSpPr>
            <p:nvPr/>
          </p:nvGrpSpPr>
          <p:grpSpPr>
            <a:xfrm>
              <a:off x="3588983" y="2383997"/>
              <a:ext cx="874797" cy="1240668"/>
              <a:chOff x="1389041" y="2711675"/>
              <a:chExt cx="2200147" cy="3120327"/>
            </a:xfrm>
          </p:grpSpPr>
          <p:sp>
            <p:nvSpPr>
              <p:cNvPr id="127" name="Parallelogram 126">
                <a:extLst>
                  <a:ext uri="{FF2B5EF4-FFF2-40B4-BE49-F238E27FC236}">
                    <a16:creationId xmlns:a16="http://schemas.microsoft.com/office/drawing/2014/main" id="{429F0963-9803-05D9-63E6-DA05BC0F374D}"/>
                  </a:ext>
                </a:extLst>
              </p:cNvPr>
              <p:cNvSpPr/>
              <p:nvPr/>
            </p:nvSpPr>
            <p:spPr>
              <a:xfrm rot="865454">
                <a:off x="1781472" y="3410628"/>
                <a:ext cx="143446"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128" name="Group 576">
                <a:extLst>
                  <a:ext uri="{FF2B5EF4-FFF2-40B4-BE49-F238E27FC236}">
                    <a16:creationId xmlns:a16="http://schemas.microsoft.com/office/drawing/2014/main" id="{34B304E2-212E-965E-9DA3-394A14168BF9}"/>
                  </a:ext>
                </a:extLst>
              </p:cNvPr>
              <p:cNvGrpSpPr/>
              <p:nvPr/>
            </p:nvGrpSpPr>
            <p:grpSpPr>
              <a:xfrm>
                <a:off x="1922403" y="2884415"/>
                <a:ext cx="165133" cy="2060423"/>
                <a:chOff x="1922403" y="2884415"/>
                <a:chExt cx="165133" cy="2060423"/>
              </a:xfrm>
            </p:grpSpPr>
            <p:sp>
              <p:nvSpPr>
                <p:cNvPr id="163" name="Parallelogram 41">
                  <a:extLst>
                    <a:ext uri="{FF2B5EF4-FFF2-40B4-BE49-F238E27FC236}">
                      <a16:creationId xmlns:a16="http://schemas.microsoft.com/office/drawing/2014/main" id="{35C73DC1-D4D0-A6FD-140F-CB4294A8EBD7}"/>
                    </a:ext>
                  </a:extLst>
                </p:cNvPr>
                <p:cNvSpPr/>
                <p:nvPr/>
              </p:nvSpPr>
              <p:spPr>
                <a:xfrm rot="921293">
                  <a:off x="2006576" y="2912769"/>
                  <a:ext cx="80960"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64" name="Parallelogram 163">
                  <a:extLst>
                    <a:ext uri="{FF2B5EF4-FFF2-40B4-BE49-F238E27FC236}">
                      <a16:creationId xmlns:a16="http://schemas.microsoft.com/office/drawing/2014/main" id="{62060D23-3E82-D407-3FC3-CCBCE1AC9BE3}"/>
                    </a:ext>
                  </a:extLst>
                </p:cNvPr>
                <p:cNvSpPr/>
                <p:nvPr/>
              </p:nvSpPr>
              <p:spPr>
                <a:xfrm rot="921293">
                  <a:off x="1922403" y="2884415"/>
                  <a:ext cx="80960"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sp>
            <p:nvSpPr>
              <p:cNvPr id="129" name="Parallelogram 128">
                <a:extLst>
                  <a:ext uri="{FF2B5EF4-FFF2-40B4-BE49-F238E27FC236}">
                    <a16:creationId xmlns:a16="http://schemas.microsoft.com/office/drawing/2014/main" id="{5646668A-A619-4E18-5572-883C7726C334}"/>
                  </a:ext>
                </a:extLst>
              </p:cNvPr>
              <p:cNvSpPr/>
              <p:nvPr/>
            </p:nvSpPr>
            <p:spPr>
              <a:xfrm rot="20492193">
                <a:off x="3035967" y="3574842"/>
                <a:ext cx="160420"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30" name="Parallelogram 129">
                <a:extLst>
                  <a:ext uri="{FF2B5EF4-FFF2-40B4-BE49-F238E27FC236}">
                    <a16:creationId xmlns:a16="http://schemas.microsoft.com/office/drawing/2014/main" id="{A19622DD-9397-52DF-37A3-10F6D1A4BD03}"/>
                  </a:ext>
                </a:extLst>
              </p:cNvPr>
              <p:cNvSpPr/>
              <p:nvPr/>
            </p:nvSpPr>
            <p:spPr>
              <a:xfrm rot="20545172">
                <a:off x="2905915" y="2887073"/>
                <a:ext cx="80960" cy="2032069"/>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31" name="Trapezoid 130">
                <a:extLst>
                  <a:ext uri="{FF2B5EF4-FFF2-40B4-BE49-F238E27FC236}">
                    <a16:creationId xmlns:a16="http://schemas.microsoft.com/office/drawing/2014/main" id="{FAE4091B-01F6-F1BE-DF51-B95ACA2BD3FD}"/>
                  </a:ext>
                </a:extLst>
              </p:cNvPr>
              <p:cNvSpPr/>
              <p:nvPr/>
            </p:nvSpPr>
            <p:spPr>
              <a:xfrm rot="21480000" flipV="1">
                <a:off x="2418527" y="3428528"/>
                <a:ext cx="173417" cy="1435395"/>
              </a:xfrm>
              <a:prstGeom prst="trapezoid">
                <a:avLst>
                  <a:gd name="adj" fmla="val 15450"/>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32" name="Parallelogram 131">
                <a:extLst>
                  <a:ext uri="{FF2B5EF4-FFF2-40B4-BE49-F238E27FC236}">
                    <a16:creationId xmlns:a16="http://schemas.microsoft.com/office/drawing/2014/main" id="{1C603450-1302-6AD8-52AA-BBFF50492F15}"/>
                  </a:ext>
                </a:extLst>
              </p:cNvPr>
              <p:cNvSpPr/>
              <p:nvPr/>
            </p:nvSpPr>
            <p:spPr>
              <a:xfrm rot="21365986">
                <a:off x="2386195" y="2982277"/>
                <a:ext cx="71769" cy="1442781"/>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33" name="Parallelogram 132">
                <a:extLst>
                  <a:ext uri="{FF2B5EF4-FFF2-40B4-BE49-F238E27FC236}">
                    <a16:creationId xmlns:a16="http://schemas.microsoft.com/office/drawing/2014/main" id="{B54DC1C6-6879-C973-38FD-C434838E7507}"/>
                  </a:ext>
                </a:extLst>
              </p:cNvPr>
              <p:cNvSpPr/>
              <p:nvPr/>
            </p:nvSpPr>
            <p:spPr>
              <a:xfrm rot="-60000">
                <a:off x="2519254" y="2977847"/>
                <a:ext cx="71769" cy="1442781"/>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134" name="Group 569">
                <a:extLst>
                  <a:ext uri="{FF2B5EF4-FFF2-40B4-BE49-F238E27FC236}">
                    <a16:creationId xmlns:a16="http://schemas.microsoft.com/office/drawing/2014/main" id="{7E82857E-93E9-72D3-7792-C0013EACD8C1}"/>
                  </a:ext>
                </a:extLst>
              </p:cNvPr>
              <p:cNvGrpSpPr/>
              <p:nvPr/>
            </p:nvGrpSpPr>
            <p:grpSpPr>
              <a:xfrm>
                <a:off x="3315345" y="5410521"/>
                <a:ext cx="273843" cy="421481"/>
                <a:chOff x="2947988" y="4836318"/>
                <a:chExt cx="273843" cy="421481"/>
              </a:xfrm>
            </p:grpSpPr>
            <p:sp>
              <p:nvSpPr>
                <p:cNvPr id="160" name="Freeform 463">
                  <a:extLst>
                    <a:ext uri="{FF2B5EF4-FFF2-40B4-BE49-F238E27FC236}">
                      <a16:creationId xmlns:a16="http://schemas.microsoft.com/office/drawing/2014/main" id="{508418B5-D5A6-370E-44C9-CC879D7A8FA6}"/>
                    </a:ext>
                  </a:extLst>
                </p:cNvPr>
                <p:cNvSpPr/>
                <p:nvPr/>
              </p:nvSpPr>
              <p:spPr>
                <a:xfrm>
                  <a:off x="2947988" y="4836318"/>
                  <a:ext cx="169069" cy="421481"/>
                </a:xfrm>
                <a:custGeom>
                  <a:avLst/>
                  <a:gdLst>
                    <a:gd name="connsiteX0" fmla="*/ 0 w 169069"/>
                    <a:gd name="connsiteY0" fmla="*/ 59531 h 421481"/>
                    <a:gd name="connsiteX1" fmla="*/ 50006 w 169069"/>
                    <a:gd name="connsiteY1" fmla="*/ 45244 h 421481"/>
                    <a:gd name="connsiteX2" fmla="*/ 121444 w 169069"/>
                    <a:gd name="connsiteY2" fmla="*/ 0 h 421481"/>
                    <a:gd name="connsiteX3" fmla="*/ 150019 w 169069"/>
                    <a:gd name="connsiteY3" fmla="*/ 107156 h 421481"/>
                    <a:gd name="connsiteX4" fmla="*/ 164306 w 169069"/>
                    <a:gd name="connsiteY4" fmla="*/ 214313 h 421481"/>
                    <a:gd name="connsiteX5" fmla="*/ 169069 w 169069"/>
                    <a:gd name="connsiteY5" fmla="*/ 376238 h 421481"/>
                    <a:gd name="connsiteX6" fmla="*/ 142875 w 169069"/>
                    <a:gd name="connsiteY6" fmla="*/ 421481 h 421481"/>
                    <a:gd name="connsiteX7" fmla="*/ 111919 w 169069"/>
                    <a:gd name="connsiteY7" fmla="*/ 371475 h 421481"/>
                    <a:gd name="connsiteX8" fmla="*/ 0 w 169069"/>
                    <a:gd name="connsiteY8" fmla="*/ 59531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69" h="421481">
                      <a:moveTo>
                        <a:pt x="0" y="59531"/>
                      </a:moveTo>
                      <a:lnTo>
                        <a:pt x="50006" y="45244"/>
                      </a:lnTo>
                      <a:lnTo>
                        <a:pt x="121444" y="0"/>
                      </a:lnTo>
                      <a:lnTo>
                        <a:pt x="150019" y="107156"/>
                      </a:lnTo>
                      <a:lnTo>
                        <a:pt x="164306" y="214313"/>
                      </a:lnTo>
                      <a:lnTo>
                        <a:pt x="169069" y="376238"/>
                      </a:lnTo>
                      <a:lnTo>
                        <a:pt x="142875" y="421481"/>
                      </a:lnTo>
                      <a:lnTo>
                        <a:pt x="111919" y="371475"/>
                      </a:lnTo>
                      <a:lnTo>
                        <a:pt x="0" y="59531"/>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61" name="Freeform 39">
                  <a:extLst>
                    <a:ext uri="{FF2B5EF4-FFF2-40B4-BE49-F238E27FC236}">
                      <a16:creationId xmlns:a16="http://schemas.microsoft.com/office/drawing/2014/main" id="{B1781FB4-1753-3A18-1016-1021771781F7}"/>
                    </a:ext>
                  </a:extLst>
                </p:cNvPr>
                <p:cNvSpPr/>
                <p:nvPr/>
              </p:nvSpPr>
              <p:spPr>
                <a:xfrm>
                  <a:off x="3043238" y="4950619"/>
                  <a:ext cx="178593" cy="71437"/>
                </a:xfrm>
                <a:custGeom>
                  <a:avLst/>
                  <a:gdLst>
                    <a:gd name="connsiteX0" fmla="*/ 35718 w 178593"/>
                    <a:gd name="connsiteY0" fmla="*/ 0 h 71437"/>
                    <a:gd name="connsiteX1" fmla="*/ 178593 w 178593"/>
                    <a:gd name="connsiteY1" fmla="*/ 7144 h 71437"/>
                    <a:gd name="connsiteX2" fmla="*/ 150018 w 178593"/>
                    <a:gd name="connsiteY2" fmla="*/ 71437 h 71437"/>
                    <a:gd name="connsiteX3" fmla="*/ 0 w 178593"/>
                    <a:gd name="connsiteY3" fmla="*/ 61912 h 71437"/>
                    <a:gd name="connsiteX4" fmla="*/ 35718 w 178593"/>
                    <a:gd name="connsiteY4" fmla="*/ 0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 h="71437">
                      <a:moveTo>
                        <a:pt x="35718" y="0"/>
                      </a:moveTo>
                      <a:lnTo>
                        <a:pt x="178593" y="7144"/>
                      </a:lnTo>
                      <a:lnTo>
                        <a:pt x="150018" y="71437"/>
                      </a:lnTo>
                      <a:lnTo>
                        <a:pt x="0" y="61912"/>
                      </a:lnTo>
                      <a:lnTo>
                        <a:pt x="35718" y="0"/>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62" name="Freeform 465">
                  <a:extLst>
                    <a:ext uri="{FF2B5EF4-FFF2-40B4-BE49-F238E27FC236}">
                      <a16:creationId xmlns:a16="http://schemas.microsoft.com/office/drawing/2014/main" id="{F7A9B9CA-5F10-C863-5BB9-AA171A77F8B9}"/>
                    </a:ext>
                  </a:extLst>
                </p:cNvPr>
                <p:cNvSpPr/>
                <p:nvPr/>
              </p:nvSpPr>
              <p:spPr>
                <a:xfrm>
                  <a:off x="3059906" y="5012531"/>
                  <a:ext cx="85725" cy="54769"/>
                </a:xfrm>
                <a:custGeom>
                  <a:avLst/>
                  <a:gdLst>
                    <a:gd name="connsiteX0" fmla="*/ 0 w 85725"/>
                    <a:gd name="connsiteY0" fmla="*/ 0 h 54769"/>
                    <a:gd name="connsiteX1" fmla="*/ 28575 w 85725"/>
                    <a:gd name="connsiteY1" fmla="*/ 54769 h 54769"/>
                    <a:gd name="connsiteX2" fmla="*/ 85725 w 85725"/>
                    <a:gd name="connsiteY2" fmla="*/ 7144 h 54769"/>
                    <a:gd name="connsiteX3" fmla="*/ 0 w 85725"/>
                    <a:gd name="connsiteY3" fmla="*/ 0 h 54769"/>
                  </a:gdLst>
                  <a:ahLst/>
                  <a:cxnLst>
                    <a:cxn ang="0">
                      <a:pos x="connsiteX0" y="connsiteY0"/>
                    </a:cxn>
                    <a:cxn ang="0">
                      <a:pos x="connsiteX1" y="connsiteY1"/>
                    </a:cxn>
                    <a:cxn ang="0">
                      <a:pos x="connsiteX2" y="connsiteY2"/>
                    </a:cxn>
                    <a:cxn ang="0">
                      <a:pos x="connsiteX3" y="connsiteY3"/>
                    </a:cxn>
                  </a:cxnLst>
                  <a:rect l="l" t="t" r="r" b="b"/>
                  <a:pathLst>
                    <a:path w="85725" h="54769">
                      <a:moveTo>
                        <a:pt x="0" y="0"/>
                      </a:moveTo>
                      <a:lnTo>
                        <a:pt x="28575" y="54769"/>
                      </a:lnTo>
                      <a:lnTo>
                        <a:pt x="85725" y="7144"/>
                      </a:lnTo>
                      <a:lnTo>
                        <a:pt x="0" y="0"/>
                      </a:lnTo>
                      <a:close/>
                    </a:path>
                  </a:pathLst>
                </a:cu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nvGrpSpPr>
              <p:cNvPr id="135" name="Group 570">
                <a:extLst>
                  <a:ext uri="{FF2B5EF4-FFF2-40B4-BE49-F238E27FC236}">
                    <a16:creationId xmlns:a16="http://schemas.microsoft.com/office/drawing/2014/main" id="{37D67E2D-7FA4-142F-2373-47A38046B1C7}"/>
                  </a:ext>
                </a:extLst>
              </p:cNvPr>
              <p:cNvGrpSpPr/>
              <p:nvPr/>
            </p:nvGrpSpPr>
            <p:grpSpPr>
              <a:xfrm>
                <a:off x="2442262" y="4797960"/>
                <a:ext cx="166688" cy="252413"/>
                <a:chOff x="2247900" y="4402931"/>
                <a:chExt cx="166688" cy="252413"/>
              </a:xfrm>
            </p:grpSpPr>
            <p:sp>
              <p:nvSpPr>
                <p:cNvPr id="158" name="Freeform 461">
                  <a:extLst>
                    <a:ext uri="{FF2B5EF4-FFF2-40B4-BE49-F238E27FC236}">
                      <a16:creationId xmlns:a16="http://schemas.microsoft.com/office/drawing/2014/main" id="{4C3D3D0B-EFA3-9E1E-3A5C-70948A1B2A96}"/>
                    </a:ext>
                  </a:extLst>
                </p:cNvPr>
                <p:cNvSpPr/>
                <p:nvPr/>
              </p:nvSpPr>
              <p:spPr>
                <a:xfrm>
                  <a:off x="2247900" y="4402931"/>
                  <a:ext cx="166688" cy="252413"/>
                </a:xfrm>
                <a:custGeom>
                  <a:avLst/>
                  <a:gdLst>
                    <a:gd name="connsiteX0" fmla="*/ 0 w 166688"/>
                    <a:gd name="connsiteY0" fmla="*/ 4763 h 252413"/>
                    <a:gd name="connsiteX1" fmla="*/ 164306 w 166688"/>
                    <a:gd name="connsiteY1" fmla="*/ 0 h 252413"/>
                    <a:gd name="connsiteX2" fmla="*/ 166688 w 166688"/>
                    <a:gd name="connsiteY2" fmla="*/ 64294 h 252413"/>
                    <a:gd name="connsiteX3" fmla="*/ 130969 w 166688"/>
                    <a:gd name="connsiteY3" fmla="*/ 71438 h 252413"/>
                    <a:gd name="connsiteX4" fmla="*/ 130969 w 166688"/>
                    <a:gd name="connsiteY4" fmla="*/ 150019 h 252413"/>
                    <a:gd name="connsiteX5" fmla="*/ 102394 w 166688"/>
                    <a:gd name="connsiteY5" fmla="*/ 252413 h 252413"/>
                    <a:gd name="connsiteX6" fmla="*/ 47625 w 166688"/>
                    <a:gd name="connsiteY6" fmla="*/ 142875 h 252413"/>
                    <a:gd name="connsiteX7" fmla="*/ 40481 w 166688"/>
                    <a:gd name="connsiteY7" fmla="*/ 66675 h 252413"/>
                    <a:gd name="connsiteX8" fmla="*/ 9525 w 166688"/>
                    <a:gd name="connsiteY8" fmla="*/ 54769 h 252413"/>
                    <a:gd name="connsiteX9" fmla="*/ 0 w 166688"/>
                    <a:gd name="connsiteY9" fmla="*/ 476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88" h="252413">
                      <a:moveTo>
                        <a:pt x="0" y="4763"/>
                      </a:moveTo>
                      <a:lnTo>
                        <a:pt x="164306" y="0"/>
                      </a:lnTo>
                      <a:lnTo>
                        <a:pt x="166688" y="64294"/>
                      </a:lnTo>
                      <a:lnTo>
                        <a:pt x="130969" y="71438"/>
                      </a:lnTo>
                      <a:lnTo>
                        <a:pt x="130969" y="150019"/>
                      </a:lnTo>
                      <a:lnTo>
                        <a:pt x="102394" y="252413"/>
                      </a:lnTo>
                      <a:lnTo>
                        <a:pt x="47625" y="142875"/>
                      </a:lnTo>
                      <a:lnTo>
                        <a:pt x="40481" y="66675"/>
                      </a:lnTo>
                      <a:lnTo>
                        <a:pt x="9525" y="54769"/>
                      </a:lnTo>
                      <a:lnTo>
                        <a:pt x="0" y="4763"/>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cxnSp>
              <p:nvCxnSpPr>
                <p:cNvPr id="159" name="Straight Connector 158">
                  <a:extLst>
                    <a:ext uri="{FF2B5EF4-FFF2-40B4-BE49-F238E27FC236}">
                      <a16:creationId xmlns:a16="http://schemas.microsoft.com/office/drawing/2014/main" id="{45600EE7-073E-E825-E72E-391AA60A92B3}"/>
                    </a:ext>
                  </a:extLst>
                </p:cNvPr>
                <p:cNvCxnSpPr>
                  <a:cxnSpLocks/>
                  <a:stCxn id="158" idx="7"/>
                  <a:endCxn id="158" idx="3"/>
                </p:cNvCxnSpPr>
                <p:nvPr/>
              </p:nvCxnSpPr>
              <p:spPr>
                <a:xfrm>
                  <a:off x="2288381" y="4469606"/>
                  <a:ext cx="90488" cy="47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 name="Group 571">
                <a:extLst>
                  <a:ext uri="{FF2B5EF4-FFF2-40B4-BE49-F238E27FC236}">
                    <a16:creationId xmlns:a16="http://schemas.microsoft.com/office/drawing/2014/main" id="{CA3EF718-0B73-4073-EFBA-02F9B6FD95DE}"/>
                  </a:ext>
                </a:extLst>
              </p:cNvPr>
              <p:cNvGrpSpPr/>
              <p:nvPr/>
            </p:nvGrpSpPr>
            <p:grpSpPr>
              <a:xfrm>
                <a:off x="1389041" y="5250848"/>
                <a:ext cx="280988" cy="423862"/>
                <a:chOff x="1312069" y="4843462"/>
                <a:chExt cx="280988" cy="423862"/>
              </a:xfrm>
            </p:grpSpPr>
            <p:sp>
              <p:nvSpPr>
                <p:cNvPr id="155" name="Freeform 458">
                  <a:extLst>
                    <a:ext uri="{FF2B5EF4-FFF2-40B4-BE49-F238E27FC236}">
                      <a16:creationId xmlns:a16="http://schemas.microsoft.com/office/drawing/2014/main" id="{D52272AF-4AAD-3DA5-1C49-627D2E7A4F2D}"/>
                    </a:ext>
                  </a:extLst>
                </p:cNvPr>
                <p:cNvSpPr/>
                <p:nvPr/>
              </p:nvSpPr>
              <p:spPr>
                <a:xfrm>
                  <a:off x="1421607" y="4843462"/>
                  <a:ext cx="171450" cy="423862"/>
                </a:xfrm>
                <a:custGeom>
                  <a:avLst/>
                  <a:gdLst>
                    <a:gd name="connsiteX0" fmla="*/ 57150 w 171450"/>
                    <a:gd name="connsiteY0" fmla="*/ 0 h 423862"/>
                    <a:gd name="connsiteX1" fmla="*/ 135731 w 171450"/>
                    <a:gd name="connsiteY1" fmla="*/ 73819 h 423862"/>
                    <a:gd name="connsiteX2" fmla="*/ 171450 w 171450"/>
                    <a:gd name="connsiteY2" fmla="*/ 69056 h 423862"/>
                    <a:gd name="connsiteX3" fmla="*/ 38100 w 171450"/>
                    <a:gd name="connsiteY3" fmla="*/ 392906 h 423862"/>
                    <a:gd name="connsiteX4" fmla="*/ 38100 w 171450"/>
                    <a:gd name="connsiteY4" fmla="*/ 423862 h 423862"/>
                    <a:gd name="connsiteX5" fmla="*/ 7143 w 171450"/>
                    <a:gd name="connsiteY5" fmla="*/ 373856 h 423862"/>
                    <a:gd name="connsiteX6" fmla="*/ 0 w 171450"/>
                    <a:gd name="connsiteY6" fmla="*/ 219075 h 423862"/>
                    <a:gd name="connsiteX7" fmla="*/ 33337 w 171450"/>
                    <a:gd name="connsiteY7" fmla="*/ 97631 h 423862"/>
                    <a:gd name="connsiteX8" fmla="*/ 57150 w 171450"/>
                    <a:gd name="connsiteY8" fmla="*/ 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423862">
                      <a:moveTo>
                        <a:pt x="57150" y="0"/>
                      </a:moveTo>
                      <a:lnTo>
                        <a:pt x="135731" y="73819"/>
                      </a:lnTo>
                      <a:lnTo>
                        <a:pt x="171450" y="69056"/>
                      </a:lnTo>
                      <a:lnTo>
                        <a:pt x="38100" y="392906"/>
                      </a:lnTo>
                      <a:lnTo>
                        <a:pt x="38100" y="423862"/>
                      </a:lnTo>
                      <a:lnTo>
                        <a:pt x="7143" y="373856"/>
                      </a:lnTo>
                      <a:lnTo>
                        <a:pt x="0" y="219075"/>
                      </a:lnTo>
                      <a:lnTo>
                        <a:pt x="33337" y="97631"/>
                      </a:lnTo>
                      <a:lnTo>
                        <a:pt x="57150" y="0"/>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56" name="Freeform 459">
                  <a:extLst>
                    <a:ext uri="{FF2B5EF4-FFF2-40B4-BE49-F238E27FC236}">
                      <a16:creationId xmlns:a16="http://schemas.microsoft.com/office/drawing/2014/main" id="{AD3A6D97-A735-C66A-DEF4-40BF281381C5}"/>
                    </a:ext>
                  </a:extLst>
                </p:cNvPr>
                <p:cNvSpPr/>
                <p:nvPr/>
              </p:nvSpPr>
              <p:spPr>
                <a:xfrm>
                  <a:off x="1312069" y="4972050"/>
                  <a:ext cx="178594" cy="61913"/>
                </a:xfrm>
                <a:custGeom>
                  <a:avLst/>
                  <a:gdLst>
                    <a:gd name="connsiteX0" fmla="*/ 0 w 178594"/>
                    <a:gd name="connsiteY0" fmla="*/ 7144 h 61913"/>
                    <a:gd name="connsiteX1" fmla="*/ 152400 w 178594"/>
                    <a:gd name="connsiteY1" fmla="*/ 0 h 61913"/>
                    <a:gd name="connsiteX2" fmla="*/ 178594 w 178594"/>
                    <a:gd name="connsiteY2" fmla="*/ 54769 h 61913"/>
                    <a:gd name="connsiteX3" fmla="*/ 35719 w 178594"/>
                    <a:gd name="connsiteY3" fmla="*/ 61913 h 61913"/>
                    <a:gd name="connsiteX4" fmla="*/ 0 w 178594"/>
                    <a:gd name="connsiteY4" fmla="*/ 7144 h 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4" h="61913">
                      <a:moveTo>
                        <a:pt x="0" y="7144"/>
                      </a:moveTo>
                      <a:lnTo>
                        <a:pt x="152400" y="0"/>
                      </a:lnTo>
                      <a:lnTo>
                        <a:pt x="178594" y="54769"/>
                      </a:lnTo>
                      <a:lnTo>
                        <a:pt x="35719" y="61913"/>
                      </a:lnTo>
                      <a:lnTo>
                        <a:pt x="0" y="7144"/>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57" name="Freeform 35">
                  <a:extLst>
                    <a:ext uri="{FF2B5EF4-FFF2-40B4-BE49-F238E27FC236}">
                      <a16:creationId xmlns:a16="http://schemas.microsoft.com/office/drawing/2014/main" id="{C358D6C4-6F58-6AC7-070B-F7A2D99BFCB1}"/>
                    </a:ext>
                  </a:extLst>
                </p:cNvPr>
                <p:cNvSpPr/>
                <p:nvPr/>
              </p:nvSpPr>
              <p:spPr>
                <a:xfrm>
                  <a:off x="1362075" y="5031581"/>
                  <a:ext cx="126206" cy="40481"/>
                </a:xfrm>
                <a:custGeom>
                  <a:avLst/>
                  <a:gdLst>
                    <a:gd name="connsiteX0" fmla="*/ 126206 w 126206"/>
                    <a:gd name="connsiteY0" fmla="*/ 0 h 40481"/>
                    <a:gd name="connsiteX1" fmla="*/ 76200 w 126206"/>
                    <a:gd name="connsiteY1" fmla="*/ 40481 h 40481"/>
                    <a:gd name="connsiteX2" fmla="*/ 0 w 126206"/>
                    <a:gd name="connsiteY2" fmla="*/ 2381 h 40481"/>
                    <a:gd name="connsiteX3" fmla="*/ 126206 w 126206"/>
                    <a:gd name="connsiteY3" fmla="*/ 0 h 40481"/>
                  </a:gdLst>
                  <a:ahLst/>
                  <a:cxnLst>
                    <a:cxn ang="0">
                      <a:pos x="connsiteX0" y="connsiteY0"/>
                    </a:cxn>
                    <a:cxn ang="0">
                      <a:pos x="connsiteX1" y="connsiteY1"/>
                    </a:cxn>
                    <a:cxn ang="0">
                      <a:pos x="connsiteX2" y="connsiteY2"/>
                    </a:cxn>
                    <a:cxn ang="0">
                      <a:pos x="connsiteX3" y="connsiteY3"/>
                    </a:cxn>
                  </a:cxnLst>
                  <a:rect l="l" t="t" r="r" b="b"/>
                  <a:pathLst>
                    <a:path w="126206" h="40481">
                      <a:moveTo>
                        <a:pt x="126206" y="0"/>
                      </a:moveTo>
                      <a:lnTo>
                        <a:pt x="76200" y="40481"/>
                      </a:lnTo>
                      <a:lnTo>
                        <a:pt x="0" y="2381"/>
                      </a:lnTo>
                      <a:lnTo>
                        <a:pt x="126206" y="0"/>
                      </a:lnTo>
                      <a:close/>
                    </a:path>
                  </a:pathLst>
                </a:cu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nvGrpSpPr>
              <p:cNvPr id="137" name="Group 542">
                <a:extLst>
                  <a:ext uri="{FF2B5EF4-FFF2-40B4-BE49-F238E27FC236}">
                    <a16:creationId xmlns:a16="http://schemas.microsoft.com/office/drawing/2014/main" id="{30E79E7B-BAA9-A369-8E2F-D7E9569C10D9}"/>
                  </a:ext>
                </a:extLst>
              </p:cNvPr>
              <p:cNvGrpSpPr/>
              <p:nvPr/>
            </p:nvGrpSpPr>
            <p:grpSpPr>
              <a:xfrm>
                <a:off x="1586877" y="4819328"/>
                <a:ext cx="228601" cy="200026"/>
                <a:chOff x="2328862" y="2776537"/>
                <a:chExt cx="228601" cy="200026"/>
              </a:xfrm>
              <a:solidFill>
                <a:schemeClr val="tx1">
                  <a:lumMod val="65000"/>
                  <a:lumOff val="35000"/>
                </a:schemeClr>
              </a:solidFill>
            </p:grpSpPr>
            <p:sp>
              <p:nvSpPr>
                <p:cNvPr id="153" name="Freeform 456">
                  <a:extLst>
                    <a:ext uri="{FF2B5EF4-FFF2-40B4-BE49-F238E27FC236}">
                      <a16:creationId xmlns:a16="http://schemas.microsoft.com/office/drawing/2014/main" id="{CC98D0FA-92FF-B41F-7CF2-6F541DB900D1}"/>
                    </a:ext>
                  </a:extLst>
                </p:cNvPr>
                <p:cNvSpPr/>
                <p:nvPr/>
              </p:nvSpPr>
              <p:spPr>
                <a:xfrm>
                  <a:off x="2328862" y="2793207"/>
                  <a:ext cx="95250" cy="183356"/>
                </a:xfrm>
                <a:custGeom>
                  <a:avLst/>
                  <a:gdLst>
                    <a:gd name="connsiteX0" fmla="*/ 95250 w 95250"/>
                    <a:gd name="connsiteY0" fmla="*/ 0 h 183356"/>
                    <a:gd name="connsiteX1" fmla="*/ 78582 w 95250"/>
                    <a:gd name="connsiteY1" fmla="*/ 50006 h 183356"/>
                    <a:gd name="connsiteX2" fmla="*/ 42863 w 95250"/>
                    <a:gd name="connsiteY2" fmla="*/ 150019 h 183356"/>
                    <a:gd name="connsiteX3" fmla="*/ 59532 w 95250"/>
                    <a:gd name="connsiteY3" fmla="*/ 176213 h 183356"/>
                    <a:gd name="connsiteX4" fmla="*/ 54769 w 95250"/>
                    <a:gd name="connsiteY4" fmla="*/ 183356 h 183356"/>
                    <a:gd name="connsiteX5" fmla="*/ 11907 w 95250"/>
                    <a:gd name="connsiteY5" fmla="*/ 176213 h 183356"/>
                    <a:gd name="connsiteX6" fmla="*/ 0 w 95250"/>
                    <a:gd name="connsiteY6" fmla="*/ 154781 h 183356"/>
                    <a:gd name="connsiteX7" fmla="*/ 35719 w 95250"/>
                    <a:gd name="connsiteY7" fmla="*/ 9525 h 183356"/>
                    <a:gd name="connsiteX8" fmla="*/ 95250 w 95250"/>
                    <a:gd name="connsiteY8" fmla="*/ 0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83356">
                      <a:moveTo>
                        <a:pt x="95250" y="0"/>
                      </a:moveTo>
                      <a:lnTo>
                        <a:pt x="78582" y="50006"/>
                      </a:lnTo>
                      <a:lnTo>
                        <a:pt x="42863" y="150019"/>
                      </a:lnTo>
                      <a:lnTo>
                        <a:pt x="59532" y="176213"/>
                      </a:lnTo>
                      <a:lnTo>
                        <a:pt x="54769" y="183356"/>
                      </a:lnTo>
                      <a:lnTo>
                        <a:pt x="11907" y="176213"/>
                      </a:lnTo>
                      <a:lnTo>
                        <a:pt x="0" y="154781"/>
                      </a:lnTo>
                      <a:lnTo>
                        <a:pt x="35719" y="9525"/>
                      </a:lnTo>
                      <a:lnTo>
                        <a:pt x="9525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54" name="Freeform 457">
                  <a:extLst>
                    <a:ext uri="{FF2B5EF4-FFF2-40B4-BE49-F238E27FC236}">
                      <a16:creationId xmlns:a16="http://schemas.microsoft.com/office/drawing/2014/main" id="{793B6916-4B0F-B067-B7BA-CE0D538C2C0C}"/>
                    </a:ext>
                  </a:extLst>
                </p:cNvPr>
                <p:cNvSpPr/>
                <p:nvPr/>
              </p:nvSpPr>
              <p:spPr>
                <a:xfrm>
                  <a:off x="2359820" y="2776537"/>
                  <a:ext cx="197643" cy="119063"/>
                </a:xfrm>
                <a:custGeom>
                  <a:avLst/>
                  <a:gdLst>
                    <a:gd name="connsiteX0" fmla="*/ 0 w 197643"/>
                    <a:gd name="connsiteY0" fmla="*/ 23813 h 119063"/>
                    <a:gd name="connsiteX1" fmla="*/ 54768 w 197643"/>
                    <a:gd name="connsiteY1" fmla="*/ 0 h 119063"/>
                    <a:gd name="connsiteX2" fmla="*/ 135731 w 197643"/>
                    <a:gd name="connsiteY2" fmla="*/ 7144 h 119063"/>
                    <a:gd name="connsiteX3" fmla="*/ 197643 w 197643"/>
                    <a:gd name="connsiteY3" fmla="*/ 21432 h 119063"/>
                    <a:gd name="connsiteX4" fmla="*/ 176212 w 197643"/>
                    <a:gd name="connsiteY4" fmla="*/ 119063 h 119063"/>
                    <a:gd name="connsiteX5" fmla="*/ 114300 w 197643"/>
                    <a:gd name="connsiteY5" fmla="*/ 100013 h 119063"/>
                    <a:gd name="connsiteX6" fmla="*/ 38100 w 197643"/>
                    <a:gd name="connsiteY6" fmla="*/ 100013 h 119063"/>
                    <a:gd name="connsiteX7" fmla="*/ 59531 w 197643"/>
                    <a:gd name="connsiteY7" fmla="*/ 28575 h 119063"/>
                    <a:gd name="connsiteX8" fmla="*/ 0 w 197643"/>
                    <a:gd name="connsiteY8" fmla="*/ 23813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3" h="119063">
                      <a:moveTo>
                        <a:pt x="0" y="23813"/>
                      </a:moveTo>
                      <a:lnTo>
                        <a:pt x="54768" y="0"/>
                      </a:lnTo>
                      <a:lnTo>
                        <a:pt x="135731" y="7144"/>
                      </a:lnTo>
                      <a:lnTo>
                        <a:pt x="197643" y="21432"/>
                      </a:lnTo>
                      <a:lnTo>
                        <a:pt x="176212" y="119063"/>
                      </a:lnTo>
                      <a:lnTo>
                        <a:pt x="114300" y="100013"/>
                      </a:lnTo>
                      <a:lnTo>
                        <a:pt x="38100" y="100013"/>
                      </a:lnTo>
                      <a:lnTo>
                        <a:pt x="59531" y="28575"/>
                      </a:lnTo>
                      <a:lnTo>
                        <a:pt x="0" y="23813"/>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sp>
            <p:nvSpPr>
              <p:cNvPr id="138" name="Freeform 441">
                <a:extLst>
                  <a:ext uri="{FF2B5EF4-FFF2-40B4-BE49-F238E27FC236}">
                    <a16:creationId xmlns:a16="http://schemas.microsoft.com/office/drawing/2014/main" id="{6A43C3F9-E60D-35F5-66EB-B1B6C4E24644}"/>
                  </a:ext>
                </a:extLst>
              </p:cNvPr>
              <p:cNvSpPr/>
              <p:nvPr/>
            </p:nvSpPr>
            <p:spPr>
              <a:xfrm>
                <a:off x="2388715" y="4329305"/>
                <a:ext cx="246856" cy="109538"/>
              </a:xfrm>
              <a:custGeom>
                <a:avLst/>
                <a:gdLst>
                  <a:gd name="connsiteX0" fmla="*/ 245269 w 246856"/>
                  <a:gd name="connsiteY0" fmla="*/ 85725 h 109538"/>
                  <a:gd name="connsiteX1" fmla="*/ 204788 w 246856"/>
                  <a:gd name="connsiteY1" fmla="*/ 107156 h 109538"/>
                  <a:gd name="connsiteX2" fmla="*/ 42863 w 246856"/>
                  <a:gd name="connsiteY2" fmla="*/ 109538 h 109538"/>
                  <a:gd name="connsiteX3" fmla="*/ 2382 w 246856"/>
                  <a:gd name="connsiteY3" fmla="*/ 100013 h 109538"/>
                  <a:gd name="connsiteX4" fmla="*/ 0 w 246856"/>
                  <a:gd name="connsiteY4" fmla="*/ 19050 h 109538"/>
                  <a:gd name="connsiteX5" fmla="*/ 26194 w 246856"/>
                  <a:gd name="connsiteY5" fmla="*/ 4763 h 109538"/>
                  <a:gd name="connsiteX6" fmla="*/ 228600 w 246856"/>
                  <a:gd name="connsiteY6" fmla="*/ 0 h 109538"/>
                  <a:gd name="connsiteX7" fmla="*/ 245269 w 246856"/>
                  <a:gd name="connsiteY7" fmla="*/ 23813 h 109538"/>
                  <a:gd name="connsiteX8" fmla="*/ 245269 w 246856"/>
                  <a:gd name="connsiteY8" fmla="*/ 857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56" h="109538">
                    <a:moveTo>
                      <a:pt x="245269" y="85725"/>
                    </a:moveTo>
                    <a:lnTo>
                      <a:pt x="204788" y="107156"/>
                    </a:lnTo>
                    <a:lnTo>
                      <a:pt x="42863" y="109538"/>
                    </a:lnTo>
                    <a:lnTo>
                      <a:pt x="2382" y="100013"/>
                    </a:lnTo>
                    <a:lnTo>
                      <a:pt x="0" y="19050"/>
                    </a:lnTo>
                    <a:lnTo>
                      <a:pt x="26194" y="4763"/>
                    </a:lnTo>
                    <a:lnTo>
                      <a:pt x="228600" y="0"/>
                    </a:lnTo>
                    <a:lnTo>
                      <a:pt x="245269" y="23813"/>
                    </a:lnTo>
                    <a:cubicBezTo>
                      <a:pt x="246063" y="46038"/>
                      <a:pt x="246856" y="68263"/>
                      <a:pt x="245269" y="85725"/>
                    </a:cubicBezTo>
                    <a:close/>
                  </a:path>
                </a:pathLst>
              </a:cu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39" name="Parallelogram 138">
                <a:extLst>
                  <a:ext uri="{FF2B5EF4-FFF2-40B4-BE49-F238E27FC236}">
                    <a16:creationId xmlns:a16="http://schemas.microsoft.com/office/drawing/2014/main" id="{E78DF943-D0DE-F9AE-EF90-7C3C7AE55688}"/>
                  </a:ext>
                </a:extLst>
              </p:cNvPr>
              <p:cNvSpPr/>
              <p:nvPr/>
            </p:nvSpPr>
            <p:spPr>
              <a:xfrm rot="20545172">
                <a:off x="2815705" y="2884433"/>
                <a:ext cx="80960" cy="2058361"/>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140" name="Group 586">
                <a:extLst>
                  <a:ext uri="{FF2B5EF4-FFF2-40B4-BE49-F238E27FC236}">
                    <a16:creationId xmlns:a16="http://schemas.microsoft.com/office/drawing/2014/main" id="{5A564852-E5C4-8D78-0071-5FAAAB9BE6FC}"/>
                  </a:ext>
                </a:extLst>
              </p:cNvPr>
              <p:cNvGrpSpPr/>
              <p:nvPr/>
            </p:nvGrpSpPr>
            <p:grpSpPr>
              <a:xfrm>
                <a:off x="2197121" y="2711675"/>
                <a:ext cx="485775" cy="285751"/>
                <a:chOff x="2197121" y="2711675"/>
                <a:chExt cx="485775" cy="285751"/>
              </a:xfrm>
            </p:grpSpPr>
            <p:sp>
              <p:nvSpPr>
                <p:cNvPr id="144" name="Freeform 22">
                  <a:extLst>
                    <a:ext uri="{FF2B5EF4-FFF2-40B4-BE49-F238E27FC236}">
                      <a16:creationId xmlns:a16="http://schemas.microsoft.com/office/drawing/2014/main" id="{B38C416A-A6BC-8F24-F691-5E0335F9503E}"/>
                    </a:ext>
                  </a:extLst>
                </p:cNvPr>
                <p:cNvSpPr/>
                <p:nvPr/>
              </p:nvSpPr>
              <p:spPr>
                <a:xfrm>
                  <a:off x="2350513" y="2814070"/>
                  <a:ext cx="230002" cy="183356"/>
                </a:xfrm>
                <a:custGeom>
                  <a:avLst/>
                  <a:gdLst>
                    <a:gd name="connsiteX0" fmla="*/ 0 w 195262"/>
                    <a:gd name="connsiteY0" fmla="*/ 183356 h 183356"/>
                    <a:gd name="connsiteX1" fmla="*/ 195262 w 195262"/>
                    <a:gd name="connsiteY1" fmla="*/ 180975 h 183356"/>
                    <a:gd name="connsiteX2" fmla="*/ 185737 w 195262"/>
                    <a:gd name="connsiteY2" fmla="*/ 0 h 183356"/>
                    <a:gd name="connsiteX3" fmla="*/ 4762 w 195262"/>
                    <a:gd name="connsiteY3" fmla="*/ 4762 h 183356"/>
                    <a:gd name="connsiteX4" fmla="*/ 0 w 195262"/>
                    <a:gd name="connsiteY4" fmla="*/ 183356 h 18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 h="183356">
                      <a:moveTo>
                        <a:pt x="0" y="183356"/>
                      </a:moveTo>
                      <a:lnTo>
                        <a:pt x="195262" y="180975"/>
                      </a:lnTo>
                      <a:lnTo>
                        <a:pt x="185737" y="0"/>
                      </a:lnTo>
                      <a:lnTo>
                        <a:pt x="4762" y="4762"/>
                      </a:lnTo>
                      <a:lnTo>
                        <a:pt x="0" y="183356"/>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145" name="Group 584">
                  <a:extLst>
                    <a:ext uri="{FF2B5EF4-FFF2-40B4-BE49-F238E27FC236}">
                      <a16:creationId xmlns:a16="http://schemas.microsoft.com/office/drawing/2014/main" id="{DD7E7CDA-99D5-4C95-55A7-5A3673FBBA9B}"/>
                    </a:ext>
                  </a:extLst>
                </p:cNvPr>
                <p:cNvGrpSpPr/>
                <p:nvPr/>
              </p:nvGrpSpPr>
              <p:grpSpPr>
                <a:xfrm>
                  <a:off x="2416044" y="2829642"/>
                  <a:ext cx="68258" cy="147736"/>
                  <a:chOff x="2946172" y="2588419"/>
                  <a:chExt cx="71851" cy="164151"/>
                </a:xfrm>
              </p:grpSpPr>
              <p:sp>
                <p:nvSpPr>
                  <p:cNvPr id="151" name="Rectangle 29">
                    <a:extLst>
                      <a:ext uri="{FF2B5EF4-FFF2-40B4-BE49-F238E27FC236}">
                        <a16:creationId xmlns:a16="http://schemas.microsoft.com/office/drawing/2014/main" id="{30180096-C0DF-2B4B-F032-A811AC90CBF7}"/>
                      </a:ext>
                    </a:extLst>
                  </p:cNvPr>
                  <p:cNvSpPr/>
                  <p:nvPr/>
                </p:nvSpPr>
                <p:spPr>
                  <a:xfrm>
                    <a:off x="2952748" y="2588419"/>
                    <a:ext cx="59533" cy="107156"/>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52" name="Rectangle 30">
                    <a:extLst>
                      <a:ext uri="{FF2B5EF4-FFF2-40B4-BE49-F238E27FC236}">
                        <a16:creationId xmlns:a16="http://schemas.microsoft.com/office/drawing/2014/main" id="{1F540B1A-3C35-F448-D3C7-407F8C47CB06}"/>
                      </a:ext>
                    </a:extLst>
                  </p:cNvPr>
                  <p:cNvSpPr/>
                  <p:nvPr/>
                </p:nvSpPr>
                <p:spPr>
                  <a:xfrm>
                    <a:off x="2946172" y="2653067"/>
                    <a:ext cx="71851" cy="9950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nvGrpSpPr>
                <p:cNvPr id="146" name="Group 554">
                  <a:extLst>
                    <a:ext uri="{FF2B5EF4-FFF2-40B4-BE49-F238E27FC236}">
                      <a16:creationId xmlns:a16="http://schemas.microsoft.com/office/drawing/2014/main" id="{1B2030A0-CB5D-44A9-1962-CA9A71A51922}"/>
                    </a:ext>
                  </a:extLst>
                </p:cNvPr>
                <p:cNvGrpSpPr/>
                <p:nvPr/>
              </p:nvGrpSpPr>
              <p:grpSpPr>
                <a:xfrm>
                  <a:off x="2197121" y="2711675"/>
                  <a:ext cx="485775" cy="259556"/>
                  <a:chOff x="2016919" y="2702719"/>
                  <a:chExt cx="485775" cy="259556"/>
                </a:xfr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p:grpSpPr>
              <p:sp>
                <p:nvSpPr>
                  <p:cNvPr id="147" name="Rectangle 25">
                    <a:extLst>
                      <a:ext uri="{FF2B5EF4-FFF2-40B4-BE49-F238E27FC236}">
                        <a16:creationId xmlns:a16="http://schemas.microsoft.com/office/drawing/2014/main" id="{49C3421E-73AD-4BB5-5135-1C056FF08429}"/>
                      </a:ext>
                    </a:extLst>
                  </p:cNvPr>
                  <p:cNvSpPr/>
                  <p:nvPr/>
                </p:nvSpPr>
                <p:spPr>
                  <a:xfrm>
                    <a:off x="2124075" y="2762250"/>
                    <a:ext cx="250031" cy="59531"/>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48" name="Rectangle 26">
                    <a:extLst>
                      <a:ext uri="{FF2B5EF4-FFF2-40B4-BE49-F238E27FC236}">
                        <a16:creationId xmlns:a16="http://schemas.microsoft.com/office/drawing/2014/main" id="{CE04DA61-0EE3-5834-CC4C-8D3B729F8EEC}"/>
                      </a:ext>
                    </a:extLst>
                  </p:cNvPr>
                  <p:cNvSpPr/>
                  <p:nvPr/>
                </p:nvSpPr>
                <p:spPr>
                  <a:xfrm>
                    <a:off x="2083594" y="2702719"/>
                    <a:ext cx="352425" cy="85725"/>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49" name="Freeform 27">
                    <a:extLst>
                      <a:ext uri="{FF2B5EF4-FFF2-40B4-BE49-F238E27FC236}">
                        <a16:creationId xmlns:a16="http://schemas.microsoft.com/office/drawing/2014/main" id="{339286E5-0281-C34D-E93A-A65A9F2BB790}"/>
                      </a:ext>
                    </a:extLst>
                  </p:cNvPr>
                  <p:cNvSpPr/>
                  <p:nvPr/>
                </p:nvSpPr>
                <p:spPr>
                  <a:xfrm>
                    <a:off x="2312194" y="2755106"/>
                    <a:ext cx="190500" cy="204788"/>
                  </a:xfrm>
                  <a:custGeom>
                    <a:avLst/>
                    <a:gdLst>
                      <a:gd name="connsiteX0" fmla="*/ 33337 w 190500"/>
                      <a:gd name="connsiteY0" fmla="*/ 204788 h 204788"/>
                      <a:gd name="connsiteX1" fmla="*/ 80962 w 190500"/>
                      <a:gd name="connsiteY1" fmla="*/ 180975 h 204788"/>
                      <a:gd name="connsiteX2" fmla="*/ 190500 w 190500"/>
                      <a:gd name="connsiteY2" fmla="*/ 188119 h 204788"/>
                      <a:gd name="connsiteX3" fmla="*/ 159544 w 190500"/>
                      <a:gd name="connsiteY3" fmla="*/ 66675 h 204788"/>
                      <a:gd name="connsiteX4" fmla="*/ 102394 w 190500"/>
                      <a:gd name="connsiteY4" fmla="*/ 0 h 204788"/>
                      <a:gd name="connsiteX5" fmla="*/ 16669 w 190500"/>
                      <a:gd name="connsiteY5" fmla="*/ 14288 h 204788"/>
                      <a:gd name="connsiteX6" fmla="*/ 30956 w 190500"/>
                      <a:gd name="connsiteY6" fmla="*/ 57150 h 204788"/>
                      <a:gd name="connsiteX7" fmla="*/ 0 w 190500"/>
                      <a:gd name="connsiteY7" fmla="*/ 78582 h 204788"/>
                      <a:gd name="connsiteX8" fmla="*/ 33337 w 190500"/>
                      <a:gd name="connsiteY8" fmla="*/ 204788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04788">
                        <a:moveTo>
                          <a:pt x="33337" y="204788"/>
                        </a:moveTo>
                        <a:lnTo>
                          <a:pt x="80962" y="180975"/>
                        </a:lnTo>
                        <a:lnTo>
                          <a:pt x="190500" y="188119"/>
                        </a:lnTo>
                        <a:lnTo>
                          <a:pt x="159544" y="66675"/>
                        </a:lnTo>
                        <a:lnTo>
                          <a:pt x="102394" y="0"/>
                        </a:lnTo>
                        <a:lnTo>
                          <a:pt x="16669" y="14288"/>
                        </a:lnTo>
                        <a:lnTo>
                          <a:pt x="30956" y="57150"/>
                        </a:lnTo>
                        <a:lnTo>
                          <a:pt x="0" y="78582"/>
                        </a:lnTo>
                        <a:lnTo>
                          <a:pt x="33337" y="204788"/>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50" name="Freeform 28">
                    <a:extLst>
                      <a:ext uri="{FF2B5EF4-FFF2-40B4-BE49-F238E27FC236}">
                        <a16:creationId xmlns:a16="http://schemas.microsoft.com/office/drawing/2014/main" id="{3C857872-7204-E2C3-20BA-E4EFA3B2A246}"/>
                      </a:ext>
                    </a:extLst>
                  </p:cNvPr>
                  <p:cNvSpPr/>
                  <p:nvPr/>
                </p:nvSpPr>
                <p:spPr>
                  <a:xfrm>
                    <a:off x="2016919" y="2774156"/>
                    <a:ext cx="195262" cy="188119"/>
                  </a:xfrm>
                  <a:custGeom>
                    <a:avLst/>
                    <a:gdLst>
                      <a:gd name="connsiteX0" fmla="*/ 0 w 195262"/>
                      <a:gd name="connsiteY0" fmla="*/ 171450 h 188119"/>
                      <a:gd name="connsiteX1" fmla="*/ 35719 w 195262"/>
                      <a:gd name="connsiteY1" fmla="*/ 59532 h 188119"/>
                      <a:gd name="connsiteX2" fmla="*/ 102394 w 195262"/>
                      <a:gd name="connsiteY2" fmla="*/ 0 h 188119"/>
                      <a:gd name="connsiteX3" fmla="*/ 195262 w 195262"/>
                      <a:gd name="connsiteY3" fmla="*/ 0 h 188119"/>
                      <a:gd name="connsiteX4" fmla="*/ 192881 w 195262"/>
                      <a:gd name="connsiteY4" fmla="*/ 52388 h 188119"/>
                      <a:gd name="connsiteX5" fmla="*/ 161925 w 195262"/>
                      <a:gd name="connsiteY5" fmla="*/ 188119 h 188119"/>
                      <a:gd name="connsiteX6" fmla="*/ 107156 w 195262"/>
                      <a:gd name="connsiteY6" fmla="*/ 164307 h 188119"/>
                      <a:gd name="connsiteX7" fmla="*/ 0 w 195262"/>
                      <a:gd name="connsiteY7" fmla="*/ 171450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2" h="188119">
                        <a:moveTo>
                          <a:pt x="0" y="171450"/>
                        </a:moveTo>
                        <a:lnTo>
                          <a:pt x="35719" y="59532"/>
                        </a:lnTo>
                        <a:lnTo>
                          <a:pt x="102394" y="0"/>
                        </a:lnTo>
                        <a:lnTo>
                          <a:pt x="195262" y="0"/>
                        </a:lnTo>
                        <a:lnTo>
                          <a:pt x="192881" y="52388"/>
                        </a:lnTo>
                        <a:lnTo>
                          <a:pt x="161925" y="188119"/>
                        </a:lnTo>
                        <a:lnTo>
                          <a:pt x="107156" y="164307"/>
                        </a:lnTo>
                        <a:lnTo>
                          <a:pt x="0" y="17145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grpSp>
            <p:nvGrpSpPr>
              <p:cNvPr id="141" name="Group 546">
                <a:extLst>
                  <a:ext uri="{FF2B5EF4-FFF2-40B4-BE49-F238E27FC236}">
                    <a16:creationId xmlns:a16="http://schemas.microsoft.com/office/drawing/2014/main" id="{2E95AE46-AE0A-6E82-E4C7-2ECB023CFEDA}"/>
                  </a:ext>
                </a:extLst>
              </p:cNvPr>
              <p:cNvGrpSpPr/>
              <p:nvPr/>
            </p:nvGrpSpPr>
            <p:grpSpPr>
              <a:xfrm>
                <a:off x="3101160" y="4815982"/>
                <a:ext cx="247650" cy="216693"/>
                <a:chOff x="2836069" y="2767013"/>
                <a:chExt cx="247650" cy="216693"/>
              </a:xfrm>
              <a:solidFill>
                <a:schemeClr val="tx1">
                  <a:lumMod val="65000"/>
                  <a:lumOff val="35000"/>
                </a:schemeClr>
              </a:solidFill>
            </p:grpSpPr>
            <p:sp>
              <p:nvSpPr>
                <p:cNvPr id="142" name="Freeform 445">
                  <a:extLst>
                    <a:ext uri="{FF2B5EF4-FFF2-40B4-BE49-F238E27FC236}">
                      <a16:creationId xmlns:a16="http://schemas.microsoft.com/office/drawing/2014/main" id="{33F74060-DF72-FF9E-3CF6-5A90EB25DA99}"/>
                    </a:ext>
                  </a:extLst>
                </p:cNvPr>
                <p:cNvSpPr/>
                <p:nvPr/>
              </p:nvSpPr>
              <p:spPr>
                <a:xfrm>
                  <a:off x="2836069" y="2767013"/>
                  <a:ext cx="204787" cy="128587"/>
                </a:xfrm>
                <a:custGeom>
                  <a:avLst/>
                  <a:gdLst>
                    <a:gd name="connsiteX0" fmla="*/ 0 w 204787"/>
                    <a:gd name="connsiteY0" fmla="*/ 35718 h 128587"/>
                    <a:gd name="connsiteX1" fmla="*/ 57150 w 204787"/>
                    <a:gd name="connsiteY1" fmla="*/ 9525 h 128587"/>
                    <a:gd name="connsiteX2" fmla="*/ 164306 w 204787"/>
                    <a:gd name="connsiteY2" fmla="*/ 0 h 128587"/>
                    <a:gd name="connsiteX3" fmla="*/ 204787 w 204787"/>
                    <a:gd name="connsiteY3" fmla="*/ 95250 h 128587"/>
                    <a:gd name="connsiteX4" fmla="*/ 88106 w 204787"/>
                    <a:gd name="connsiteY4" fmla="*/ 111918 h 128587"/>
                    <a:gd name="connsiteX5" fmla="*/ 30956 w 204787"/>
                    <a:gd name="connsiteY5" fmla="*/ 128587 h 128587"/>
                    <a:gd name="connsiteX6" fmla="*/ 0 w 204787"/>
                    <a:gd name="connsiteY6" fmla="*/ 3571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128587">
                      <a:moveTo>
                        <a:pt x="0" y="35718"/>
                      </a:moveTo>
                      <a:lnTo>
                        <a:pt x="57150" y="9525"/>
                      </a:lnTo>
                      <a:lnTo>
                        <a:pt x="164306" y="0"/>
                      </a:lnTo>
                      <a:lnTo>
                        <a:pt x="204787" y="95250"/>
                      </a:lnTo>
                      <a:lnTo>
                        <a:pt x="88106" y="111918"/>
                      </a:lnTo>
                      <a:lnTo>
                        <a:pt x="30956" y="128587"/>
                      </a:lnTo>
                      <a:lnTo>
                        <a:pt x="0" y="35718"/>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43" name="Freeform 21">
                  <a:extLst>
                    <a:ext uri="{FF2B5EF4-FFF2-40B4-BE49-F238E27FC236}">
                      <a16:creationId xmlns:a16="http://schemas.microsoft.com/office/drawing/2014/main" id="{CE17F77E-8DDF-D48E-5FED-BCC8C6DAA0E0}"/>
                    </a:ext>
                  </a:extLst>
                </p:cNvPr>
                <p:cNvSpPr/>
                <p:nvPr/>
              </p:nvSpPr>
              <p:spPr>
                <a:xfrm>
                  <a:off x="2990850" y="2781300"/>
                  <a:ext cx="92869" cy="202406"/>
                </a:xfrm>
                <a:custGeom>
                  <a:avLst/>
                  <a:gdLst>
                    <a:gd name="connsiteX0" fmla="*/ 0 w 92869"/>
                    <a:gd name="connsiteY0" fmla="*/ 0 h 202406"/>
                    <a:gd name="connsiteX1" fmla="*/ 47625 w 92869"/>
                    <a:gd name="connsiteY1" fmla="*/ 19050 h 202406"/>
                    <a:gd name="connsiteX2" fmla="*/ 92869 w 92869"/>
                    <a:gd name="connsiteY2" fmla="*/ 178594 h 202406"/>
                    <a:gd name="connsiteX3" fmla="*/ 45244 w 92869"/>
                    <a:gd name="connsiteY3" fmla="*/ 202406 h 202406"/>
                    <a:gd name="connsiteX4" fmla="*/ 35719 w 92869"/>
                    <a:gd name="connsiteY4" fmla="*/ 185738 h 202406"/>
                    <a:gd name="connsiteX5" fmla="*/ 42863 w 92869"/>
                    <a:gd name="connsiteY5" fmla="*/ 147638 h 202406"/>
                    <a:gd name="connsiteX6" fmla="*/ 7144 w 92869"/>
                    <a:gd name="connsiteY6" fmla="*/ 78581 h 202406"/>
                    <a:gd name="connsiteX7" fmla="*/ 0 w 92869"/>
                    <a:gd name="connsiteY7" fmla="*/ 0 h 2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69" h="202406">
                      <a:moveTo>
                        <a:pt x="0" y="0"/>
                      </a:moveTo>
                      <a:lnTo>
                        <a:pt x="47625" y="19050"/>
                      </a:lnTo>
                      <a:lnTo>
                        <a:pt x="92869" y="178594"/>
                      </a:lnTo>
                      <a:lnTo>
                        <a:pt x="45244" y="202406"/>
                      </a:lnTo>
                      <a:lnTo>
                        <a:pt x="35719" y="185738"/>
                      </a:lnTo>
                      <a:lnTo>
                        <a:pt x="42863" y="147638"/>
                      </a:lnTo>
                      <a:lnTo>
                        <a:pt x="7144" y="78581"/>
                      </a:lnTo>
                      <a:lnTo>
                        <a:pt x="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grpSp>
          <p:nvGrpSpPr>
            <p:cNvPr id="165" name="Group 164">
              <a:extLst>
                <a:ext uri="{FF2B5EF4-FFF2-40B4-BE49-F238E27FC236}">
                  <a16:creationId xmlns:a16="http://schemas.microsoft.com/office/drawing/2014/main" id="{A40A0F3F-751F-8D7E-99A7-027058EB96B9}"/>
                </a:ext>
              </a:extLst>
            </p:cNvPr>
            <p:cNvGrpSpPr/>
            <p:nvPr/>
          </p:nvGrpSpPr>
          <p:grpSpPr>
            <a:xfrm>
              <a:off x="7623510" y="993375"/>
              <a:ext cx="119501" cy="1574676"/>
              <a:chOff x="7231452" y="3780118"/>
              <a:chExt cx="90531" cy="1431524"/>
            </a:xfrm>
          </p:grpSpPr>
          <p:grpSp>
            <p:nvGrpSpPr>
              <p:cNvPr id="166" name="Group 537">
                <a:extLst>
                  <a:ext uri="{FF2B5EF4-FFF2-40B4-BE49-F238E27FC236}">
                    <a16:creationId xmlns:a16="http://schemas.microsoft.com/office/drawing/2014/main" id="{7DBD5DB1-2805-7437-07E0-A73417125534}"/>
                  </a:ext>
                </a:extLst>
              </p:cNvPr>
              <p:cNvGrpSpPr/>
              <p:nvPr/>
            </p:nvGrpSpPr>
            <p:grpSpPr>
              <a:xfrm>
                <a:off x="7256580" y="3994059"/>
                <a:ext cx="37341" cy="511668"/>
                <a:chOff x="8423921" y="1973340"/>
                <a:chExt cx="133623" cy="1830983"/>
              </a:xfrm>
            </p:grpSpPr>
            <p:sp>
              <p:nvSpPr>
                <p:cNvPr id="204" name="Rectangle 12">
                  <a:extLst>
                    <a:ext uri="{FF2B5EF4-FFF2-40B4-BE49-F238E27FC236}">
                      <a16:creationId xmlns:a16="http://schemas.microsoft.com/office/drawing/2014/main" id="{DAE4128B-781E-EA55-E230-CF7B5E49E4C8}"/>
                    </a:ext>
                  </a:extLst>
                </p:cNvPr>
                <p:cNvSpPr/>
                <p:nvPr/>
              </p:nvSpPr>
              <p:spPr>
                <a:xfrm>
                  <a:off x="8457543" y="1975523"/>
                  <a:ext cx="64008" cy="182880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0" scaled="1"/>
                  <a:tileRect/>
                </a:gra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05" name="Rectangle 13">
                  <a:extLst>
                    <a:ext uri="{FF2B5EF4-FFF2-40B4-BE49-F238E27FC236}">
                      <a16:creationId xmlns:a16="http://schemas.microsoft.com/office/drawing/2014/main" id="{3A82958D-7E21-BE6C-E2F4-F9811CBAEAF3}"/>
                    </a:ext>
                  </a:extLst>
                </p:cNvPr>
                <p:cNvSpPr/>
                <p:nvPr/>
              </p:nvSpPr>
              <p:spPr>
                <a:xfrm>
                  <a:off x="8423921" y="1973340"/>
                  <a:ext cx="133623" cy="27432"/>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27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nvGrpSpPr>
              <p:cNvPr id="167" name="Group 130">
                <a:extLst>
                  <a:ext uri="{FF2B5EF4-FFF2-40B4-BE49-F238E27FC236}">
                    <a16:creationId xmlns:a16="http://schemas.microsoft.com/office/drawing/2014/main" id="{E471658B-8790-648C-576D-80B1114DDD99}"/>
                  </a:ext>
                </a:extLst>
              </p:cNvPr>
              <p:cNvGrpSpPr/>
              <p:nvPr/>
            </p:nvGrpSpPr>
            <p:grpSpPr>
              <a:xfrm>
                <a:off x="7255224" y="4230598"/>
                <a:ext cx="66759" cy="981044"/>
                <a:chOff x="4101542" y="2539982"/>
                <a:chExt cx="238898" cy="3510622"/>
              </a:xfrm>
            </p:grpSpPr>
            <p:sp>
              <p:nvSpPr>
                <p:cNvPr id="197" name="Rectangle 7">
                  <a:extLst>
                    <a:ext uri="{FF2B5EF4-FFF2-40B4-BE49-F238E27FC236}">
                      <a16:creationId xmlns:a16="http://schemas.microsoft.com/office/drawing/2014/main" id="{E31A3398-7D6A-C05F-51D0-4127DD8FB97E}"/>
                    </a:ext>
                  </a:extLst>
                </p:cNvPr>
                <p:cNvSpPr/>
                <p:nvPr/>
              </p:nvSpPr>
              <p:spPr>
                <a:xfrm>
                  <a:off x="4126256" y="2539982"/>
                  <a:ext cx="91440" cy="82296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98" name="Rectangle 197">
                  <a:extLst>
                    <a:ext uri="{FF2B5EF4-FFF2-40B4-BE49-F238E27FC236}">
                      <a16:creationId xmlns:a16="http://schemas.microsoft.com/office/drawing/2014/main" id="{D8D4F75A-D5B8-4BC6-C6A9-BF4D728EE626}"/>
                    </a:ext>
                  </a:extLst>
                </p:cNvPr>
                <p:cNvSpPr/>
                <p:nvPr/>
              </p:nvSpPr>
              <p:spPr>
                <a:xfrm>
                  <a:off x="4126256" y="3362942"/>
                  <a:ext cx="91440" cy="82296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99" name="Rectangle 198">
                  <a:extLst>
                    <a:ext uri="{FF2B5EF4-FFF2-40B4-BE49-F238E27FC236}">
                      <a16:creationId xmlns:a16="http://schemas.microsoft.com/office/drawing/2014/main" id="{6F7F3915-1336-EEDB-ECE3-6AE95FA5494D}"/>
                    </a:ext>
                  </a:extLst>
                </p:cNvPr>
                <p:cNvSpPr/>
                <p:nvPr/>
              </p:nvSpPr>
              <p:spPr>
                <a:xfrm>
                  <a:off x="4126256" y="4185902"/>
                  <a:ext cx="91440" cy="822960"/>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00" name="Rectangle 199">
                  <a:extLst>
                    <a:ext uri="{FF2B5EF4-FFF2-40B4-BE49-F238E27FC236}">
                      <a16:creationId xmlns:a16="http://schemas.microsoft.com/office/drawing/2014/main" id="{14F8D62C-7459-EB95-06F8-9C4728263749}"/>
                    </a:ext>
                  </a:extLst>
                </p:cNvPr>
                <p:cNvSpPr/>
                <p:nvPr/>
              </p:nvSpPr>
              <p:spPr>
                <a:xfrm>
                  <a:off x="4126256" y="5008862"/>
                  <a:ext cx="91440" cy="82296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01" name="Isosceles Triangle 200">
                  <a:extLst>
                    <a:ext uri="{FF2B5EF4-FFF2-40B4-BE49-F238E27FC236}">
                      <a16:creationId xmlns:a16="http://schemas.microsoft.com/office/drawing/2014/main" id="{FC91DB39-2FAE-CEA3-FFC7-A470B441284A}"/>
                    </a:ext>
                  </a:extLst>
                </p:cNvPr>
                <p:cNvSpPr/>
                <p:nvPr/>
              </p:nvSpPr>
              <p:spPr>
                <a:xfrm rot="10800000">
                  <a:off x="4126256" y="5831822"/>
                  <a:ext cx="91440" cy="218782"/>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02" name="Rectangle 5">
                  <a:extLst>
                    <a:ext uri="{FF2B5EF4-FFF2-40B4-BE49-F238E27FC236}">
                      <a16:creationId xmlns:a16="http://schemas.microsoft.com/office/drawing/2014/main" id="{B3425492-84E7-2018-785B-17E572FA79F4}"/>
                    </a:ext>
                  </a:extLst>
                </p:cNvPr>
                <p:cNvSpPr/>
                <p:nvPr/>
              </p:nvSpPr>
              <p:spPr>
                <a:xfrm>
                  <a:off x="4105956" y="2540595"/>
                  <a:ext cx="133623" cy="62882"/>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27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03" name="Rectangle 6">
                  <a:extLst>
                    <a:ext uri="{FF2B5EF4-FFF2-40B4-BE49-F238E27FC236}">
                      <a16:creationId xmlns:a16="http://schemas.microsoft.com/office/drawing/2014/main" id="{D022DFF5-C36B-7F4E-70ED-01FAC4178428}"/>
                    </a:ext>
                  </a:extLst>
                </p:cNvPr>
                <p:cNvSpPr/>
                <p:nvPr/>
              </p:nvSpPr>
              <p:spPr>
                <a:xfrm>
                  <a:off x="4101542" y="2745929"/>
                  <a:ext cx="238898" cy="74141"/>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nvGrpSpPr>
              <p:cNvPr id="168" name="Group 167">
                <a:extLst>
                  <a:ext uri="{FF2B5EF4-FFF2-40B4-BE49-F238E27FC236}">
                    <a16:creationId xmlns:a16="http://schemas.microsoft.com/office/drawing/2014/main" id="{DCCFB57C-8C3E-3FEF-A612-FB42AD6A633D}"/>
                  </a:ext>
                </a:extLst>
              </p:cNvPr>
              <p:cNvGrpSpPr/>
              <p:nvPr/>
            </p:nvGrpSpPr>
            <p:grpSpPr>
              <a:xfrm>
                <a:off x="7266352" y="4049267"/>
                <a:ext cx="17085" cy="178871"/>
                <a:chOff x="4662359" y="1929794"/>
                <a:chExt cx="61137" cy="640080"/>
              </a:xfrm>
            </p:grpSpPr>
            <p:cxnSp>
              <p:nvCxnSpPr>
                <p:cNvPr id="189" name="Straight Connector 188">
                  <a:extLst>
                    <a:ext uri="{FF2B5EF4-FFF2-40B4-BE49-F238E27FC236}">
                      <a16:creationId xmlns:a16="http://schemas.microsoft.com/office/drawing/2014/main" id="{88A37B70-E3F7-4F90-BD09-70DCCCD31609}"/>
                    </a:ext>
                  </a:extLst>
                </p:cNvPr>
                <p:cNvCxnSpPr/>
                <p:nvPr/>
              </p:nvCxnSpPr>
              <p:spPr>
                <a:xfrm>
                  <a:off x="4662359" y="192979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EAB9EBD-F22B-C2BB-5262-4BD1A329C24B}"/>
                    </a:ext>
                  </a:extLst>
                </p:cNvPr>
                <p:cNvCxnSpPr/>
                <p:nvPr/>
              </p:nvCxnSpPr>
              <p:spPr>
                <a:xfrm>
                  <a:off x="4662359" y="202123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73C51AB-C8ED-3437-050B-7C4013373855}"/>
                    </a:ext>
                  </a:extLst>
                </p:cNvPr>
                <p:cNvCxnSpPr/>
                <p:nvPr/>
              </p:nvCxnSpPr>
              <p:spPr>
                <a:xfrm>
                  <a:off x="4662359" y="211267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41A3C74C-2594-B59B-7FA8-C9B23B746BF7}"/>
                    </a:ext>
                  </a:extLst>
                </p:cNvPr>
                <p:cNvCxnSpPr/>
                <p:nvPr/>
              </p:nvCxnSpPr>
              <p:spPr>
                <a:xfrm>
                  <a:off x="4662359" y="220411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74B3D61-8574-6CD7-709F-3BE8139980E3}"/>
                    </a:ext>
                  </a:extLst>
                </p:cNvPr>
                <p:cNvCxnSpPr/>
                <p:nvPr/>
              </p:nvCxnSpPr>
              <p:spPr>
                <a:xfrm>
                  <a:off x="4662359" y="229555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6E5F10BB-800D-3B2C-BBAB-575CECB6E9A6}"/>
                    </a:ext>
                  </a:extLst>
                </p:cNvPr>
                <p:cNvCxnSpPr/>
                <p:nvPr/>
              </p:nvCxnSpPr>
              <p:spPr>
                <a:xfrm>
                  <a:off x="4662359" y="238699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FD0D87E-D747-8983-18DC-5FC5481ECBC6}"/>
                    </a:ext>
                  </a:extLst>
                </p:cNvPr>
                <p:cNvCxnSpPr/>
                <p:nvPr/>
              </p:nvCxnSpPr>
              <p:spPr>
                <a:xfrm>
                  <a:off x="4662359" y="247843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4501BFD3-FF8F-D1E3-879D-7A4AF9228E5F}"/>
                    </a:ext>
                  </a:extLst>
                </p:cNvPr>
                <p:cNvCxnSpPr/>
                <p:nvPr/>
              </p:nvCxnSpPr>
              <p:spPr>
                <a:xfrm>
                  <a:off x="4662359" y="2569874"/>
                  <a:ext cx="61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Group 277">
                <a:extLst>
                  <a:ext uri="{FF2B5EF4-FFF2-40B4-BE49-F238E27FC236}">
                    <a16:creationId xmlns:a16="http://schemas.microsoft.com/office/drawing/2014/main" id="{2FFB9E1E-50FD-0785-61E3-FAA47F0BEBAE}"/>
                  </a:ext>
                </a:extLst>
              </p:cNvPr>
              <p:cNvGrpSpPr/>
              <p:nvPr/>
            </p:nvGrpSpPr>
            <p:grpSpPr>
              <a:xfrm rot="5400000">
                <a:off x="7262871" y="3964773"/>
                <a:ext cx="26479" cy="29434"/>
                <a:chOff x="7711147" y="4348385"/>
                <a:chExt cx="111475" cy="123914"/>
              </a:xfrm>
            </p:grpSpPr>
            <p:sp>
              <p:nvSpPr>
                <p:cNvPr id="187" name="Rectangle 186">
                  <a:extLst>
                    <a:ext uri="{FF2B5EF4-FFF2-40B4-BE49-F238E27FC236}">
                      <a16:creationId xmlns:a16="http://schemas.microsoft.com/office/drawing/2014/main" id="{3DC9155D-7A2E-7585-3248-D44C8B73A7F5}"/>
                    </a:ext>
                  </a:extLst>
                </p:cNvPr>
                <p:cNvSpPr/>
                <p:nvPr/>
              </p:nvSpPr>
              <p:spPr>
                <a:xfrm>
                  <a:off x="7795190" y="4348385"/>
                  <a:ext cx="27432" cy="12249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88" name="Rectangle 187">
                  <a:extLst>
                    <a:ext uri="{FF2B5EF4-FFF2-40B4-BE49-F238E27FC236}">
                      <a16:creationId xmlns:a16="http://schemas.microsoft.com/office/drawing/2014/main" id="{333E68E8-5B1D-CE17-D40D-F5C31FCBBBC0}"/>
                    </a:ext>
                  </a:extLst>
                </p:cNvPr>
                <p:cNvSpPr/>
                <p:nvPr/>
              </p:nvSpPr>
              <p:spPr>
                <a:xfrm>
                  <a:off x="7711147" y="4349809"/>
                  <a:ext cx="27432" cy="12249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nvGrpSpPr>
              <p:cNvPr id="170" name="Group 233">
                <a:extLst>
                  <a:ext uri="{FF2B5EF4-FFF2-40B4-BE49-F238E27FC236}">
                    <a16:creationId xmlns:a16="http://schemas.microsoft.com/office/drawing/2014/main" id="{F087D818-73E2-289F-B466-4B3904B7EB34}"/>
                  </a:ext>
                </a:extLst>
              </p:cNvPr>
              <p:cNvGrpSpPr/>
              <p:nvPr/>
            </p:nvGrpSpPr>
            <p:grpSpPr>
              <a:xfrm>
                <a:off x="7231452" y="3780118"/>
                <a:ext cx="86623" cy="208596"/>
                <a:chOff x="8129458" y="1625121"/>
                <a:chExt cx="128331" cy="309030"/>
              </a:xfrm>
            </p:grpSpPr>
            <p:sp>
              <p:nvSpPr>
                <p:cNvPr id="171" name="Rectangle 170">
                  <a:extLst>
                    <a:ext uri="{FF2B5EF4-FFF2-40B4-BE49-F238E27FC236}">
                      <a16:creationId xmlns:a16="http://schemas.microsoft.com/office/drawing/2014/main" id="{6A6936F2-8E54-A51D-FFA7-F3C9E699537A}"/>
                    </a:ext>
                  </a:extLst>
                </p:cNvPr>
                <p:cNvSpPr/>
                <p:nvPr/>
              </p:nvSpPr>
              <p:spPr>
                <a:xfrm>
                  <a:off x="8138739" y="1906633"/>
                  <a:ext cx="119050" cy="16088"/>
                </a:xfrm>
                <a:prstGeom prst="rect">
                  <a:avLst/>
                </a:prstGeom>
                <a:solidFill>
                  <a:schemeClr val="tx1">
                    <a:lumMod val="75000"/>
                    <a:lumOff val="2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172" name="Group 274">
                  <a:extLst>
                    <a:ext uri="{FF2B5EF4-FFF2-40B4-BE49-F238E27FC236}">
                      <a16:creationId xmlns:a16="http://schemas.microsoft.com/office/drawing/2014/main" id="{ACFDE6D6-093D-E63A-286B-681D6BC1C7BA}"/>
                    </a:ext>
                  </a:extLst>
                </p:cNvPr>
                <p:cNvGrpSpPr/>
                <p:nvPr/>
              </p:nvGrpSpPr>
              <p:grpSpPr>
                <a:xfrm rot="20863263">
                  <a:off x="8129458" y="1724017"/>
                  <a:ext cx="95270" cy="119289"/>
                  <a:chOff x="7318049" y="4090587"/>
                  <a:chExt cx="270733" cy="338983"/>
                </a:xfrm>
              </p:grpSpPr>
              <p:sp>
                <p:nvSpPr>
                  <p:cNvPr id="180" name="Round Same Side Corner Rectangle 488">
                    <a:extLst>
                      <a:ext uri="{FF2B5EF4-FFF2-40B4-BE49-F238E27FC236}">
                        <a16:creationId xmlns:a16="http://schemas.microsoft.com/office/drawing/2014/main" id="{09151FDF-C7E0-3724-C56F-5012B94A0CDF}"/>
                      </a:ext>
                    </a:extLst>
                  </p:cNvPr>
                  <p:cNvSpPr/>
                  <p:nvPr/>
                </p:nvSpPr>
                <p:spPr>
                  <a:xfrm rot="5400000">
                    <a:off x="7297781" y="4126006"/>
                    <a:ext cx="314632" cy="267370"/>
                  </a:xfrm>
                  <a:prstGeom prst="round2SameRect">
                    <a:avLst/>
                  </a:prstGeom>
                  <a:solidFill>
                    <a:srgbClr val="EE6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81" name="Rectangle 180">
                    <a:extLst>
                      <a:ext uri="{FF2B5EF4-FFF2-40B4-BE49-F238E27FC236}">
                        <a16:creationId xmlns:a16="http://schemas.microsoft.com/office/drawing/2014/main" id="{7F6D2FC2-ACD9-CEAC-ED6A-ECA6C50D1CE2}"/>
                      </a:ext>
                    </a:extLst>
                  </p:cNvPr>
                  <p:cNvSpPr/>
                  <p:nvPr/>
                </p:nvSpPr>
                <p:spPr>
                  <a:xfrm>
                    <a:off x="7318049" y="4090587"/>
                    <a:ext cx="71215" cy="338983"/>
                  </a:xfrm>
                  <a:prstGeom prst="rect">
                    <a:avLst/>
                  </a:prstGeom>
                  <a:solidFill>
                    <a:srgbClr val="EE6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cxnSp>
                <p:nvCxnSpPr>
                  <p:cNvPr id="182" name="Straight Connector 181">
                    <a:extLst>
                      <a:ext uri="{FF2B5EF4-FFF2-40B4-BE49-F238E27FC236}">
                        <a16:creationId xmlns:a16="http://schemas.microsoft.com/office/drawing/2014/main" id="{5299AF6F-9E4D-BA52-131E-A589EDB896CA}"/>
                      </a:ext>
                    </a:extLst>
                  </p:cNvPr>
                  <p:cNvCxnSpPr>
                    <a:cxnSpLocks/>
                    <a:stCxn id="181" idx="3"/>
                    <a:endCxn id="180" idx="3"/>
                  </p:cNvCxnSpPr>
                  <p:nvPr/>
                </p:nvCxnSpPr>
                <p:spPr>
                  <a:xfrm flipV="1">
                    <a:off x="7389264" y="4259691"/>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183" name="Straight Connector 182">
                    <a:extLst>
                      <a:ext uri="{FF2B5EF4-FFF2-40B4-BE49-F238E27FC236}">
                        <a16:creationId xmlns:a16="http://schemas.microsoft.com/office/drawing/2014/main" id="{707A9216-A0A3-E543-3976-88343A995939}"/>
                      </a:ext>
                    </a:extLst>
                  </p:cNvPr>
                  <p:cNvCxnSpPr/>
                  <p:nvPr/>
                </p:nvCxnSpPr>
                <p:spPr>
                  <a:xfrm flipV="1">
                    <a:off x="7387840" y="4144322"/>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184" name="Straight Connector 183">
                    <a:extLst>
                      <a:ext uri="{FF2B5EF4-FFF2-40B4-BE49-F238E27FC236}">
                        <a16:creationId xmlns:a16="http://schemas.microsoft.com/office/drawing/2014/main" id="{39E75185-363F-7789-A543-6E166770D1AB}"/>
                      </a:ext>
                    </a:extLst>
                  </p:cNvPr>
                  <p:cNvCxnSpPr/>
                  <p:nvPr/>
                </p:nvCxnSpPr>
                <p:spPr>
                  <a:xfrm flipV="1">
                    <a:off x="7389264" y="4197022"/>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185" name="Straight Connector 184">
                    <a:extLst>
                      <a:ext uri="{FF2B5EF4-FFF2-40B4-BE49-F238E27FC236}">
                        <a16:creationId xmlns:a16="http://schemas.microsoft.com/office/drawing/2014/main" id="{E425C561-F7BA-3C7D-4E13-6B021800D935}"/>
                      </a:ext>
                    </a:extLst>
                  </p:cNvPr>
                  <p:cNvCxnSpPr/>
                  <p:nvPr/>
                </p:nvCxnSpPr>
                <p:spPr>
                  <a:xfrm flipV="1">
                    <a:off x="7387839" y="4318087"/>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186" name="Straight Connector 185">
                    <a:extLst>
                      <a:ext uri="{FF2B5EF4-FFF2-40B4-BE49-F238E27FC236}">
                        <a16:creationId xmlns:a16="http://schemas.microsoft.com/office/drawing/2014/main" id="{05B40B37-E250-5A3C-EB4C-C11675F281E9}"/>
                      </a:ext>
                    </a:extLst>
                  </p:cNvPr>
                  <p:cNvCxnSpPr/>
                  <p:nvPr/>
                </p:nvCxnSpPr>
                <p:spPr>
                  <a:xfrm flipV="1">
                    <a:off x="7386415" y="4376484"/>
                    <a:ext cx="199518" cy="388"/>
                  </a:xfrm>
                  <a:prstGeom prst="line">
                    <a:avLst/>
                  </a:prstGeom>
                  <a:ln w="9525">
                    <a:solidFill>
                      <a:schemeClr val="tx1">
                        <a:lumMod val="65000"/>
                        <a:lumOff val="35000"/>
                      </a:schemeClr>
                    </a:solidFill>
                  </a:ln>
                </p:spPr>
                <p:style>
                  <a:lnRef idx="2">
                    <a:schemeClr val="dk1"/>
                  </a:lnRef>
                  <a:fillRef idx="0">
                    <a:schemeClr val="dk1"/>
                  </a:fillRef>
                  <a:effectRef idx="1">
                    <a:schemeClr val="dk1"/>
                  </a:effectRef>
                  <a:fontRef idx="minor">
                    <a:schemeClr val="tx1"/>
                  </a:fontRef>
                </p:style>
              </p:cxnSp>
            </p:grpSp>
            <p:sp>
              <p:nvSpPr>
                <p:cNvPr id="173" name="Rectangle 172">
                  <a:extLst>
                    <a:ext uri="{FF2B5EF4-FFF2-40B4-BE49-F238E27FC236}">
                      <a16:creationId xmlns:a16="http://schemas.microsoft.com/office/drawing/2014/main" id="{1DE70F21-7F3C-3186-272A-615CDF6F1F47}"/>
                    </a:ext>
                  </a:extLst>
                </p:cNvPr>
                <p:cNvSpPr/>
                <p:nvPr/>
              </p:nvSpPr>
              <p:spPr>
                <a:xfrm rot="20863263">
                  <a:off x="8224850" y="1750151"/>
                  <a:ext cx="9653" cy="43105"/>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174" name="Group 277">
                  <a:extLst>
                    <a:ext uri="{FF2B5EF4-FFF2-40B4-BE49-F238E27FC236}">
                      <a16:creationId xmlns:a16="http://schemas.microsoft.com/office/drawing/2014/main" id="{DD523BEA-5546-341E-E769-8265A4105F59}"/>
                    </a:ext>
                  </a:extLst>
                </p:cNvPr>
                <p:cNvGrpSpPr/>
                <p:nvPr/>
              </p:nvGrpSpPr>
              <p:grpSpPr>
                <a:xfrm rot="5400000">
                  <a:off x="8172820" y="1892734"/>
                  <a:ext cx="39228" cy="43605"/>
                  <a:chOff x="7711147" y="4348385"/>
                  <a:chExt cx="111475" cy="123914"/>
                </a:xfrm>
              </p:grpSpPr>
              <p:sp>
                <p:nvSpPr>
                  <p:cNvPr id="178" name="Rectangle 177">
                    <a:extLst>
                      <a:ext uri="{FF2B5EF4-FFF2-40B4-BE49-F238E27FC236}">
                        <a16:creationId xmlns:a16="http://schemas.microsoft.com/office/drawing/2014/main" id="{E2DC68EF-C4A7-F271-992E-CDAC60275F25}"/>
                      </a:ext>
                    </a:extLst>
                  </p:cNvPr>
                  <p:cNvSpPr/>
                  <p:nvPr/>
                </p:nvSpPr>
                <p:spPr>
                  <a:xfrm>
                    <a:off x="7795190" y="4348385"/>
                    <a:ext cx="27432" cy="12249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179" name="Rectangle 178">
                    <a:extLst>
                      <a:ext uri="{FF2B5EF4-FFF2-40B4-BE49-F238E27FC236}">
                        <a16:creationId xmlns:a16="http://schemas.microsoft.com/office/drawing/2014/main" id="{FE7ACB1C-611C-66EA-B587-7BD9C58F29B6}"/>
                      </a:ext>
                    </a:extLst>
                  </p:cNvPr>
                  <p:cNvSpPr/>
                  <p:nvPr/>
                </p:nvSpPr>
                <p:spPr>
                  <a:xfrm>
                    <a:off x="7711147" y="4349809"/>
                    <a:ext cx="27432" cy="122490"/>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sp>
              <p:nvSpPr>
                <p:cNvPr id="175" name="Rectangle 174">
                  <a:extLst>
                    <a:ext uri="{FF2B5EF4-FFF2-40B4-BE49-F238E27FC236}">
                      <a16:creationId xmlns:a16="http://schemas.microsoft.com/office/drawing/2014/main" id="{E0764499-9537-5405-797A-373F2DD87D9C}"/>
                    </a:ext>
                  </a:extLst>
                </p:cNvPr>
                <p:cNvSpPr/>
                <p:nvPr/>
              </p:nvSpPr>
              <p:spPr>
                <a:xfrm rot="21600000">
                  <a:off x="8183020" y="1762001"/>
                  <a:ext cx="20539" cy="160889"/>
                </a:xfrm>
                <a:prstGeom prst="rect">
                  <a:avLst/>
                </a:prstGeom>
                <a:solidFill>
                  <a:schemeClr val="tx1">
                    <a:lumMod val="75000"/>
                    <a:lumOff val="2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cxnSp>
              <p:nvCxnSpPr>
                <p:cNvPr id="176" name="Straight Connector 175">
                  <a:extLst>
                    <a:ext uri="{FF2B5EF4-FFF2-40B4-BE49-F238E27FC236}">
                      <a16:creationId xmlns:a16="http://schemas.microsoft.com/office/drawing/2014/main" id="{0A806650-A845-F522-3DC7-988EA0E4B2E9}"/>
                    </a:ext>
                  </a:extLst>
                </p:cNvPr>
                <p:cNvCxnSpPr/>
                <p:nvPr/>
              </p:nvCxnSpPr>
              <p:spPr>
                <a:xfrm>
                  <a:off x="8161210" y="1625121"/>
                  <a:ext cx="52040" cy="244830"/>
                </a:xfrm>
                <a:prstGeom prst="line">
                  <a:avLst/>
                </a:prstGeom>
                <a:ln w="12700">
                  <a:solidFill>
                    <a:srgbClr val="FF6600"/>
                  </a:solidFill>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B4514D8D-F251-D47B-A065-C0A58AA2BA03}"/>
                    </a:ext>
                  </a:extLst>
                </p:cNvPr>
                <p:cNvSpPr>
                  <a:spLocks noChangeAspect="1"/>
                </p:cNvSpPr>
                <p:nvPr/>
              </p:nvSpPr>
              <p:spPr>
                <a:xfrm>
                  <a:off x="8178939" y="1770547"/>
                  <a:ext cx="27432" cy="27432"/>
                </a:xfrm>
                <a:prstGeom prst="ellipse">
                  <a:avLst/>
                </a:prstGeom>
                <a:solidFill>
                  <a:srgbClr val="FF6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grpSp>
          <p:nvGrpSpPr>
            <p:cNvPr id="206" name="Group 384">
              <a:extLst>
                <a:ext uri="{FF2B5EF4-FFF2-40B4-BE49-F238E27FC236}">
                  <a16:creationId xmlns:a16="http://schemas.microsoft.com/office/drawing/2014/main" id="{16EA3636-62A8-5F75-639D-DFB0051D2E5F}"/>
                </a:ext>
              </a:extLst>
            </p:cNvPr>
            <p:cNvGrpSpPr/>
            <p:nvPr/>
          </p:nvGrpSpPr>
          <p:grpSpPr>
            <a:xfrm>
              <a:off x="3885165" y="1964220"/>
              <a:ext cx="211115" cy="399189"/>
              <a:chOff x="1763166" y="2842817"/>
              <a:chExt cx="284331" cy="537628"/>
            </a:xfrm>
          </p:grpSpPr>
          <p:grpSp>
            <p:nvGrpSpPr>
              <p:cNvPr id="207" name="Group 1858">
                <a:extLst>
                  <a:ext uri="{FF2B5EF4-FFF2-40B4-BE49-F238E27FC236}">
                    <a16:creationId xmlns:a16="http://schemas.microsoft.com/office/drawing/2014/main" id="{B3C13EED-46AE-4D7A-35CB-5F2080B11814}"/>
                  </a:ext>
                </a:extLst>
              </p:cNvPr>
              <p:cNvGrpSpPr/>
              <p:nvPr/>
            </p:nvGrpSpPr>
            <p:grpSpPr>
              <a:xfrm rot="20738245">
                <a:off x="1763166" y="2952323"/>
                <a:ext cx="284331" cy="99900"/>
                <a:chOff x="5587013" y="2302276"/>
                <a:chExt cx="437966" cy="153879"/>
              </a:xfrm>
            </p:grpSpPr>
            <p:sp>
              <p:nvSpPr>
                <p:cNvPr id="229" name="Rectangle 228">
                  <a:extLst>
                    <a:ext uri="{FF2B5EF4-FFF2-40B4-BE49-F238E27FC236}">
                      <a16:creationId xmlns:a16="http://schemas.microsoft.com/office/drawing/2014/main" id="{4F49BCCB-175D-748E-762F-D510374F71FD}"/>
                    </a:ext>
                  </a:extLst>
                </p:cNvPr>
                <p:cNvSpPr/>
                <p:nvPr/>
              </p:nvSpPr>
              <p:spPr>
                <a:xfrm>
                  <a:off x="5640280" y="2302276"/>
                  <a:ext cx="384699" cy="153879"/>
                </a:xfrm>
                <a:prstGeom prst="rect">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30" name="Trapezoid 229">
                  <a:extLst>
                    <a:ext uri="{FF2B5EF4-FFF2-40B4-BE49-F238E27FC236}">
                      <a16:creationId xmlns:a16="http://schemas.microsoft.com/office/drawing/2014/main" id="{5AB4D035-19C8-02D0-BD25-57B8334B3A70}"/>
                    </a:ext>
                  </a:extLst>
                </p:cNvPr>
                <p:cNvSpPr/>
                <p:nvPr/>
              </p:nvSpPr>
              <p:spPr>
                <a:xfrm rot="-5400000">
                  <a:off x="5560380" y="2355542"/>
                  <a:ext cx="106532" cy="53266"/>
                </a:xfrm>
                <a:prstGeom prst="trapezoid">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sp>
            <p:nvSpPr>
              <p:cNvPr id="208" name="Oval 207">
                <a:extLst>
                  <a:ext uri="{FF2B5EF4-FFF2-40B4-BE49-F238E27FC236}">
                    <a16:creationId xmlns:a16="http://schemas.microsoft.com/office/drawing/2014/main" id="{CBC2655C-46CD-F29E-0D5F-776B8E1A811A}"/>
                  </a:ext>
                </a:extLst>
              </p:cNvPr>
              <p:cNvSpPr/>
              <p:nvPr/>
            </p:nvSpPr>
            <p:spPr>
              <a:xfrm>
                <a:off x="1818370" y="2908135"/>
                <a:ext cx="201720" cy="18827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09" name="Trapezoid 208">
                <a:extLst>
                  <a:ext uri="{FF2B5EF4-FFF2-40B4-BE49-F238E27FC236}">
                    <a16:creationId xmlns:a16="http://schemas.microsoft.com/office/drawing/2014/main" id="{E752BE75-6638-2EB7-01BF-0B8A2157CE26}"/>
                  </a:ext>
                </a:extLst>
              </p:cNvPr>
              <p:cNvSpPr/>
              <p:nvPr/>
            </p:nvSpPr>
            <p:spPr>
              <a:xfrm>
                <a:off x="1787053" y="3154044"/>
                <a:ext cx="259355" cy="97979"/>
              </a:xfrm>
              <a:prstGeom prst="trapezoid">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10" name="Trapezoid 209">
                <a:extLst>
                  <a:ext uri="{FF2B5EF4-FFF2-40B4-BE49-F238E27FC236}">
                    <a16:creationId xmlns:a16="http://schemas.microsoft.com/office/drawing/2014/main" id="{C9DCC9D7-5B15-8265-2507-495340243114}"/>
                  </a:ext>
                </a:extLst>
              </p:cNvPr>
              <p:cNvSpPr/>
              <p:nvPr/>
            </p:nvSpPr>
            <p:spPr>
              <a:xfrm>
                <a:off x="1888619" y="2842817"/>
                <a:ext cx="61477" cy="73003"/>
              </a:xfrm>
              <a:prstGeom prst="trapezoid">
                <a:avLst/>
              </a:prstGeom>
              <a:solidFill>
                <a:srgbClr val="0080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211" name="Group 362">
                <a:extLst>
                  <a:ext uri="{FF2B5EF4-FFF2-40B4-BE49-F238E27FC236}">
                    <a16:creationId xmlns:a16="http://schemas.microsoft.com/office/drawing/2014/main" id="{304722EF-4C55-70BE-48DD-4511D9655D5D}"/>
                  </a:ext>
                </a:extLst>
              </p:cNvPr>
              <p:cNvGrpSpPr/>
              <p:nvPr/>
            </p:nvGrpSpPr>
            <p:grpSpPr>
              <a:xfrm>
                <a:off x="1807609" y="3257787"/>
                <a:ext cx="208162" cy="122658"/>
                <a:chOff x="4398049" y="5138331"/>
                <a:chExt cx="832649" cy="490630"/>
              </a:xfrm>
            </p:grpSpPr>
            <p:grpSp>
              <p:nvGrpSpPr>
                <p:cNvPr id="217" name="Group 72">
                  <a:extLst>
                    <a:ext uri="{FF2B5EF4-FFF2-40B4-BE49-F238E27FC236}">
                      <a16:creationId xmlns:a16="http://schemas.microsoft.com/office/drawing/2014/main" id="{4CA644CB-429C-4257-1D22-94B3AAA67442}"/>
                    </a:ext>
                  </a:extLst>
                </p:cNvPr>
                <p:cNvGrpSpPr/>
                <p:nvPr/>
              </p:nvGrpSpPr>
              <p:grpSpPr>
                <a:xfrm>
                  <a:off x="4852544" y="5378494"/>
                  <a:ext cx="189964" cy="149596"/>
                  <a:chOff x="5646283" y="853457"/>
                  <a:chExt cx="73152" cy="64008"/>
                </a:xfrm>
              </p:grpSpPr>
              <p:sp>
                <p:nvSpPr>
                  <p:cNvPr id="227" name="Rectangle 226">
                    <a:extLst>
                      <a:ext uri="{FF2B5EF4-FFF2-40B4-BE49-F238E27FC236}">
                        <a16:creationId xmlns:a16="http://schemas.microsoft.com/office/drawing/2014/main" id="{4A9B1B96-8BF8-F857-03A6-8988B884C403}"/>
                      </a:ext>
                    </a:extLst>
                  </p:cNvPr>
                  <p:cNvSpPr/>
                  <p:nvPr/>
                </p:nvSpPr>
                <p:spPr>
                  <a:xfrm>
                    <a:off x="5668776" y="853457"/>
                    <a:ext cx="27432" cy="64008"/>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28" name="Rectangle 227">
                    <a:extLst>
                      <a:ext uri="{FF2B5EF4-FFF2-40B4-BE49-F238E27FC236}">
                        <a16:creationId xmlns:a16="http://schemas.microsoft.com/office/drawing/2014/main" id="{BFFC3C14-807F-1E60-97A9-E352E4AA8321}"/>
                      </a:ext>
                    </a:extLst>
                  </p:cNvPr>
                  <p:cNvSpPr/>
                  <p:nvPr/>
                </p:nvSpPr>
                <p:spPr>
                  <a:xfrm>
                    <a:off x="5646283" y="870061"/>
                    <a:ext cx="73152" cy="27432"/>
                  </a:xfrm>
                  <a:prstGeom prst="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sp>
              <p:nvSpPr>
                <p:cNvPr id="218" name="Rectangle 217">
                  <a:extLst>
                    <a:ext uri="{FF2B5EF4-FFF2-40B4-BE49-F238E27FC236}">
                      <a16:creationId xmlns:a16="http://schemas.microsoft.com/office/drawing/2014/main" id="{88DC0A3C-A2A0-83B7-23B3-DE243546A2B7}"/>
                    </a:ext>
                  </a:extLst>
                </p:cNvPr>
                <p:cNvSpPr/>
                <p:nvPr/>
              </p:nvSpPr>
              <p:spPr>
                <a:xfrm>
                  <a:off x="4469163" y="5522109"/>
                  <a:ext cx="761535" cy="106852"/>
                </a:xfrm>
                <a:prstGeom prst="rect">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219" name="Group 71">
                  <a:extLst>
                    <a:ext uri="{FF2B5EF4-FFF2-40B4-BE49-F238E27FC236}">
                      <a16:creationId xmlns:a16="http://schemas.microsoft.com/office/drawing/2014/main" id="{B66D7F8B-CE2F-5B37-4222-87D5777C1E93}"/>
                    </a:ext>
                  </a:extLst>
                </p:cNvPr>
                <p:cNvGrpSpPr/>
                <p:nvPr/>
              </p:nvGrpSpPr>
              <p:grpSpPr>
                <a:xfrm>
                  <a:off x="4458615" y="5373404"/>
                  <a:ext cx="189964" cy="149596"/>
                  <a:chOff x="5646283" y="853457"/>
                  <a:chExt cx="73152" cy="64008"/>
                </a:xfrm>
              </p:grpSpPr>
              <p:sp>
                <p:nvSpPr>
                  <p:cNvPr id="225" name="Rectangle 224">
                    <a:extLst>
                      <a:ext uri="{FF2B5EF4-FFF2-40B4-BE49-F238E27FC236}">
                        <a16:creationId xmlns:a16="http://schemas.microsoft.com/office/drawing/2014/main" id="{4AC8CA8E-30CA-7EE7-EFA8-EBF07DF63D0D}"/>
                      </a:ext>
                    </a:extLst>
                  </p:cNvPr>
                  <p:cNvSpPr/>
                  <p:nvPr/>
                </p:nvSpPr>
                <p:spPr>
                  <a:xfrm>
                    <a:off x="5668776" y="853457"/>
                    <a:ext cx="27432" cy="64008"/>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26" name="Rectangle 225">
                    <a:extLst>
                      <a:ext uri="{FF2B5EF4-FFF2-40B4-BE49-F238E27FC236}">
                        <a16:creationId xmlns:a16="http://schemas.microsoft.com/office/drawing/2014/main" id="{6BA68778-65A4-B8F1-E8E7-4E35AA573B15}"/>
                      </a:ext>
                    </a:extLst>
                  </p:cNvPr>
                  <p:cNvSpPr/>
                  <p:nvPr/>
                </p:nvSpPr>
                <p:spPr>
                  <a:xfrm>
                    <a:off x="5646283" y="870061"/>
                    <a:ext cx="73152" cy="27432"/>
                  </a:xfrm>
                  <a:prstGeom prst="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sp>
              <p:nvSpPr>
                <p:cNvPr id="220" name="Trapezoid 219">
                  <a:extLst>
                    <a:ext uri="{FF2B5EF4-FFF2-40B4-BE49-F238E27FC236}">
                      <a16:creationId xmlns:a16="http://schemas.microsoft.com/office/drawing/2014/main" id="{31ADFF68-D79B-7012-1B6F-84E6141D111B}"/>
                    </a:ext>
                  </a:extLst>
                </p:cNvPr>
                <p:cNvSpPr/>
                <p:nvPr/>
              </p:nvSpPr>
              <p:spPr>
                <a:xfrm rot="10800000">
                  <a:off x="4490263" y="5138331"/>
                  <a:ext cx="637821" cy="118725"/>
                </a:xfrm>
                <a:prstGeom prst="trapezoid">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21" name="Rectangle 220">
                  <a:extLst>
                    <a:ext uri="{FF2B5EF4-FFF2-40B4-BE49-F238E27FC236}">
                      <a16:creationId xmlns:a16="http://schemas.microsoft.com/office/drawing/2014/main" id="{33406AE9-3007-2EBB-3E65-272CB1BCD52B}"/>
                    </a:ext>
                  </a:extLst>
                </p:cNvPr>
                <p:cNvSpPr/>
                <p:nvPr/>
              </p:nvSpPr>
              <p:spPr>
                <a:xfrm>
                  <a:off x="4398049" y="5253599"/>
                  <a:ext cx="814570" cy="122952"/>
                </a:xfrm>
                <a:prstGeom prst="rect">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222" name="Group 72">
                  <a:extLst>
                    <a:ext uri="{FF2B5EF4-FFF2-40B4-BE49-F238E27FC236}">
                      <a16:creationId xmlns:a16="http://schemas.microsoft.com/office/drawing/2014/main" id="{C5690651-1A5D-925D-71F0-1DD4DD4626E1}"/>
                    </a:ext>
                  </a:extLst>
                </p:cNvPr>
                <p:cNvGrpSpPr/>
                <p:nvPr/>
              </p:nvGrpSpPr>
              <p:grpSpPr>
                <a:xfrm>
                  <a:off x="5006225" y="5378494"/>
                  <a:ext cx="189964" cy="149596"/>
                  <a:chOff x="5646283" y="853457"/>
                  <a:chExt cx="73152" cy="64008"/>
                </a:xfrm>
              </p:grpSpPr>
              <p:sp>
                <p:nvSpPr>
                  <p:cNvPr id="223" name="Rectangle 222">
                    <a:extLst>
                      <a:ext uri="{FF2B5EF4-FFF2-40B4-BE49-F238E27FC236}">
                        <a16:creationId xmlns:a16="http://schemas.microsoft.com/office/drawing/2014/main" id="{A0A2CD77-482B-D907-51D2-05106812ABFE}"/>
                      </a:ext>
                    </a:extLst>
                  </p:cNvPr>
                  <p:cNvSpPr/>
                  <p:nvPr/>
                </p:nvSpPr>
                <p:spPr>
                  <a:xfrm>
                    <a:off x="5668776" y="853457"/>
                    <a:ext cx="27432" cy="64008"/>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24" name="Rectangle 223">
                    <a:extLst>
                      <a:ext uri="{FF2B5EF4-FFF2-40B4-BE49-F238E27FC236}">
                        <a16:creationId xmlns:a16="http://schemas.microsoft.com/office/drawing/2014/main" id="{D8D63BC7-9C06-AAA8-6CF2-BBD102D56B5F}"/>
                      </a:ext>
                    </a:extLst>
                  </p:cNvPr>
                  <p:cNvSpPr/>
                  <p:nvPr/>
                </p:nvSpPr>
                <p:spPr>
                  <a:xfrm>
                    <a:off x="5646283" y="870061"/>
                    <a:ext cx="73152" cy="27432"/>
                  </a:xfrm>
                  <a:prstGeom prst="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grpSp>
          <p:sp>
            <p:nvSpPr>
              <p:cNvPr id="212" name="Rounded Rectangle 548">
                <a:extLst>
                  <a:ext uri="{FF2B5EF4-FFF2-40B4-BE49-F238E27FC236}">
                    <a16:creationId xmlns:a16="http://schemas.microsoft.com/office/drawing/2014/main" id="{352E17E1-C47B-3E7D-4073-EF6522F91CAB}"/>
                  </a:ext>
                </a:extLst>
              </p:cNvPr>
              <p:cNvSpPr/>
              <p:nvPr/>
            </p:nvSpPr>
            <p:spPr>
              <a:xfrm>
                <a:off x="1855959" y="2917741"/>
                <a:ext cx="121032" cy="330439"/>
              </a:xfrm>
              <a:prstGeom prst="round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nvGrpSpPr>
              <p:cNvPr id="213" name="Group 71">
                <a:extLst>
                  <a:ext uri="{FF2B5EF4-FFF2-40B4-BE49-F238E27FC236}">
                    <a16:creationId xmlns:a16="http://schemas.microsoft.com/office/drawing/2014/main" id="{BF426844-2B7C-CDD5-B6E5-50CC27E8A214}"/>
                  </a:ext>
                </a:extLst>
              </p:cNvPr>
              <p:cNvGrpSpPr/>
              <p:nvPr/>
            </p:nvGrpSpPr>
            <p:grpSpPr>
              <a:xfrm rot="16200000">
                <a:off x="1811079" y="3104542"/>
                <a:ext cx="47491" cy="37399"/>
                <a:chOff x="5646283" y="853457"/>
                <a:chExt cx="73152" cy="64008"/>
              </a:xfrm>
            </p:grpSpPr>
            <p:sp>
              <p:nvSpPr>
                <p:cNvPr id="215" name="Rectangle 214">
                  <a:extLst>
                    <a:ext uri="{FF2B5EF4-FFF2-40B4-BE49-F238E27FC236}">
                      <a16:creationId xmlns:a16="http://schemas.microsoft.com/office/drawing/2014/main" id="{1208CC3F-3731-B701-77F9-195812E7E1B1}"/>
                    </a:ext>
                  </a:extLst>
                </p:cNvPr>
                <p:cNvSpPr/>
                <p:nvPr/>
              </p:nvSpPr>
              <p:spPr>
                <a:xfrm>
                  <a:off x="5668776" y="853457"/>
                  <a:ext cx="27432" cy="64008"/>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sp>
              <p:nvSpPr>
                <p:cNvPr id="216" name="Rectangle 215">
                  <a:extLst>
                    <a:ext uri="{FF2B5EF4-FFF2-40B4-BE49-F238E27FC236}">
                      <a16:creationId xmlns:a16="http://schemas.microsoft.com/office/drawing/2014/main" id="{26124A78-5A8B-26DF-DB7C-BB24F4256359}"/>
                    </a:ext>
                  </a:extLst>
                </p:cNvPr>
                <p:cNvSpPr/>
                <p:nvPr/>
              </p:nvSpPr>
              <p:spPr>
                <a:xfrm>
                  <a:off x="5646283" y="870061"/>
                  <a:ext cx="73152" cy="27432"/>
                </a:xfrm>
                <a:prstGeom prst="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sp>
            <p:nvSpPr>
              <p:cNvPr id="214" name="Oval 213">
                <a:extLst>
                  <a:ext uri="{FF2B5EF4-FFF2-40B4-BE49-F238E27FC236}">
                    <a16:creationId xmlns:a16="http://schemas.microsoft.com/office/drawing/2014/main" id="{87397A65-A0BA-83AA-D669-6ED160D07EB6}"/>
                  </a:ext>
                </a:extLst>
              </p:cNvPr>
              <p:cNvSpPr/>
              <p:nvPr/>
            </p:nvSpPr>
            <p:spPr>
              <a:xfrm>
                <a:off x="1804397" y="3210305"/>
                <a:ext cx="29682" cy="29682"/>
              </a:xfrm>
              <a:prstGeom prst="ellipse">
                <a:avLst/>
              </a:prstGeom>
              <a:solidFill>
                <a:schemeClr val="bg1">
                  <a:lumMod val="65000"/>
                </a:schemeClr>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Verdana" pitchFamily="34" charset="0"/>
                  <a:cs typeface="Verdana" pitchFamily="34" charset="0"/>
                </a:endParaRPr>
              </a:p>
            </p:txBody>
          </p:sp>
        </p:grpSp>
        <p:sp>
          <p:nvSpPr>
            <p:cNvPr id="231" name="TextBox 230">
              <a:extLst>
                <a:ext uri="{FF2B5EF4-FFF2-40B4-BE49-F238E27FC236}">
                  <a16:creationId xmlns:a16="http://schemas.microsoft.com/office/drawing/2014/main" id="{0C63CA9B-61CB-6570-24B0-91F16189F0EA}"/>
                </a:ext>
              </a:extLst>
            </p:cNvPr>
            <p:cNvSpPr txBox="1"/>
            <p:nvPr/>
          </p:nvSpPr>
          <p:spPr bwMode="auto">
            <a:xfrm rot="20681146">
              <a:off x="5495756" y="1256901"/>
              <a:ext cx="683207" cy="402380"/>
            </a:xfrm>
            <a:prstGeom prst="rect">
              <a:avLst/>
            </a:prstGeom>
            <a:noFill/>
            <a:ln w="9525">
              <a:noFill/>
              <a:miter lim="800000"/>
              <a:headEnd/>
              <a:tailEnd/>
            </a:ln>
            <a:effectLst/>
          </p:spPr>
          <p:txBody>
            <a:bodyPr wrap="none" rtlCol="0">
              <a:spAutoFit/>
            </a:bodyPr>
            <a:lstStyle/>
            <a:p>
              <a:r>
                <a:rPr lang="en-US" dirty="0">
                  <a:solidFill>
                    <a:srgbClr val="FF0000"/>
                  </a:solidFill>
                  <a:latin typeface="+mj-lt"/>
                  <a:ea typeface="Verdana" pitchFamily="34" charset="0"/>
                  <a:cs typeface="Verdana" pitchFamily="34" charset="0"/>
                </a:rPr>
                <a:t>MSA</a:t>
              </a:r>
            </a:p>
          </p:txBody>
        </p:sp>
        <p:sp>
          <p:nvSpPr>
            <p:cNvPr id="232" name="Oval 231">
              <a:extLst>
                <a:ext uri="{FF2B5EF4-FFF2-40B4-BE49-F238E27FC236}">
                  <a16:creationId xmlns:a16="http://schemas.microsoft.com/office/drawing/2014/main" id="{C4444B6F-DA1E-4FA4-6094-722741146561}"/>
                </a:ext>
              </a:extLst>
            </p:cNvPr>
            <p:cNvSpPr/>
            <p:nvPr/>
          </p:nvSpPr>
          <p:spPr>
            <a:xfrm>
              <a:off x="3887063" y="1847702"/>
              <a:ext cx="219456" cy="56217"/>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3" name="Oval 232">
              <a:extLst>
                <a:ext uri="{FF2B5EF4-FFF2-40B4-BE49-F238E27FC236}">
                  <a16:creationId xmlns:a16="http://schemas.microsoft.com/office/drawing/2014/main" id="{5F839BD2-ABFF-55AD-EC85-2957A869ACC5}"/>
                </a:ext>
              </a:extLst>
            </p:cNvPr>
            <p:cNvSpPr/>
            <p:nvPr/>
          </p:nvSpPr>
          <p:spPr>
            <a:xfrm>
              <a:off x="7515152" y="914450"/>
              <a:ext cx="274320" cy="56217"/>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4" name="TextBox 233">
              <a:extLst>
                <a:ext uri="{FF2B5EF4-FFF2-40B4-BE49-F238E27FC236}">
                  <a16:creationId xmlns:a16="http://schemas.microsoft.com/office/drawing/2014/main" id="{12F7C5DD-8DFF-FC63-6E35-B1428C5F7BA8}"/>
                </a:ext>
              </a:extLst>
            </p:cNvPr>
            <p:cNvSpPr txBox="1"/>
            <p:nvPr/>
          </p:nvSpPr>
          <p:spPr bwMode="auto">
            <a:xfrm>
              <a:off x="3860984" y="1484772"/>
              <a:ext cx="381074" cy="402380"/>
            </a:xfrm>
            <a:prstGeom prst="rect">
              <a:avLst/>
            </a:prstGeom>
            <a:noFill/>
            <a:ln w="9525">
              <a:noFill/>
              <a:miter lim="800000"/>
              <a:headEnd/>
              <a:tailEnd/>
            </a:ln>
            <a:effectLst/>
          </p:spPr>
          <p:txBody>
            <a:bodyPr wrap="none" rtlCol="0">
              <a:spAutoFit/>
            </a:bodyPr>
            <a:lstStyle/>
            <a:p>
              <a:r>
                <a:rPr lang="en-US" dirty="0">
                  <a:solidFill>
                    <a:srgbClr val="FF0000"/>
                  </a:solidFill>
                  <a:latin typeface="+mj-lt"/>
                  <a:ea typeface="Verdana" pitchFamily="34" charset="0"/>
                  <a:cs typeface="Verdana" pitchFamily="34" charset="0"/>
                </a:rPr>
                <a:t>E</a:t>
              </a:r>
              <a:r>
                <a:rPr lang="en-US" baseline="-25000" dirty="0">
                  <a:solidFill>
                    <a:srgbClr val="FF0000"/>
                  </a:solidFill>
                  <a:latin typeface="+mj-lt"/>
                  <a:ea typeface="Verdana" pitchFamily="34" charset="0"/>
                  <a:cs typeface="Verdana" pitchFamily="34" charset="0"/>
                </a:rPr>
                <a:t>I</a:t>
              </a:r>
            </a:p>
          </p:txBody>
        </p:sp>
        <p:sp>
          <p:nvSpPr>
            <p:cNvPr id="235" name="TextBox 234">
              <a:extLst>
                <a:ext uri="{FF2B5EF4-FFF2-40B4-BE49-F238E27FC236}">
                  <a16:creationId xmlns:a16="http://schemas.microsoft.com/office/drawing/2014/main" id="{4A31A919-400F-AFD2-48D8-EE1FF1E68D4D}"/>
                </a:ext>
              </a:extLst>
            </p:cNvPr>
            <p:cNvSpPr txBox="1"/>
            <p:nvPr/>
          </p:nvSpPr>
          <p:spPr bwMode="auto">
            <a:xfrm>
              <a:off x="7500167" y="545434"/>
              <a:ext cx="442198" cy="402380"/>
            </a:xfrm>
            <a:prstGeom prst="rect">
              <a:avLst/>
            </a:prstGeom>
            <a:noFill/>
            <a:ln w="9525">
              <a:noFill/>
              <a:miter lim="800000"/>
              <a:headEnd/>
              <a:tailEnd/>
            </a:ln>
            <a:effectLst/>
          </p:spPr>
          <p:txBody>
            <a:bodyPr wrap="none" rtlCol="0">
              <a:spAutoFit/>
            </a:bodyPr>
            <a:lstStyle/>
            <a:p>
              <a:r>
                <a:rPr lang="en-US" dirty="0">
                  <a:solidFill>
                    <a:srgbClr val="FF0000"/>
                  </a:solidFill>
                  <a:latin typeface="+mj-lt"/>
                  <a:ea typeface="Verdana" pitchFamily="34" charset="0"/>
                  <a:cs typeface="Verdana" pitchFamily="34" charset="0"/>
                </a:rPr>
                <a:t>E</a:t>
              </a:r>
              <a:r>
                <a:rPr lang="en-US" baseline="-25000" dirty="0">
                  <a:solidFill>
                    <a:srgbClr val="FF0000"/>
                  </a:solidFill>
                  <a:latin typeface="+mj-lt"/>
                  <a:ea typeface="Verdana" pitchFamily="34" charset="0"/>
                  <a:cs typeface="Verdana" pitchFamily="34" charset="0"/>
                </a:rPr>
                <a:t>R</a:t>
              </a:r>
            </a:p>
          </p:txBody>
        </p:sp>
      </p:grpSp>
      <p:sp>
        <p:nvSpPr>
          <p:cNvPr id="237" name="TextBox 236">
            <a:extLst>
              <a:ext uri="{FF2B5EF4-FFF2-40B4-BE49-F238E27FC236}">
                <a16:creationId xmlns:a16="http://schemas.microsoft.com/office/drawing/2014/main" id="{BB282F69-8629-ED7B-66B8-9D36453A5027}"/>
              </a:ext>
            </a:extLst>
          </p:cNvPr>
          <p:cNvSpPr txBox="1"/>
          <p:nvPr/>
        </p:nvSpPr>
        <p:spPr>
          <a:xfrm>
            <a:off x="8058724" y="4809713"/>
            <a:ext cx="3677998" cy="923330"/>
          </a:xfrm>
          <a:prstGeom prst="rect">
            <a:avLst/>
          </a:prstGeom>
          <a:noFill/>
        </p:spPr>
        <p:txBody>
          <a:bodyPr wrap="square" rtlCol="0">
            <a:spAutoFit/>
          </a:bodyPr>
          <a:lstStyle/>
          <a:p>
            <a:r>
              <a:rPr lang="en-US" dirty="0"/>
              <a:t>E</a:t>
            </a:r>
            <a:r>
              <a:rPr lang="en-US" baseline="-25000" dirty="0"/>
              <a:t>I</a:t>
            </a:r>
            <a:r>
              <a:rPr lang="en-US" dirty="0"/>
              <a:t> – Instrument centering error</a:t>
            </a:r>
          </a:p>
          <a:p>
            <a:r>
              <a:rPr lang="en-US" dirty="0"/>
              <a:t>E</a:t>
            </a:r>
            <a:r>
              <a:rPr lang="en-US" baseline="-25000" dirty="0"/>
              <a:t>R</a:t>
            </a:r>
            <a:r>
              <a:rPr lang="en-US" dirty="0"/>
              <a:t> – Reflector centering error</a:t>
            </a:r>
          </a:p>
          <a:p>
            <a:r>
              <a:rPr lang="en-US" dirty="0"/>
              <a:t>MSA – Distance error</a:t>
            </a:r>
          </a:p>
        </p:txBody>
      </p:sp>
    </p:spTree>
    <p:extLst>
      <p:ext uri="{BB962C8B-B14F-4D97-AF65-F5344CB8AC3E}">
        <p14:creationId xmlns:p14="http://schemas.microsoft.com/office/powerpoint/2010/main" val="2265990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908F-5BCA-1E9D-62C4-9556BE423B63}"/>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94A6804C-C2C8-04EF-D622-D032AB5D990B}"/>
              </a:ext>
            </a:extLst>
          </p:cNvPr>
          <p:cNvSpPr/>
          <p:nvPr/>
        </p:nvSpPr>
        <p:spPr>
          <a:xfrm>
            <a:off x="8882297" y="5193550"/>
            <a:ext cx="303572" cy="24428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9343190-7B27-EE8C-74A3-9675A8F41171}"/>
              </a:ext>
            </a:extLst>
          </p:cNvPr>
          <p:cNvSpPr/>
          <p:nvPr/>
        </p:nvSpPr>
        <p:spPr>
          <a:xfrm>
            <a:off x="7993856" y="5186847"/>
            <a:ext cx="303572" cy="24428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FF90383-1F87-91DD-A42C-16303A539974}"/>
              </a:ext>
            </a:extLst>
          </p:cNvPr>
          <p:cNvSpPr/>
          <p:nvPr/>
        </p:nvSpPr>
        <p:spPr>
          <a:xfrm>
            <a:off x="9014544" y="4521200"/>
            <a:ext cx="242500" cy="2819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BED8A7-ACA1-30FD-187A-99A3B3200E54}"/>
              </a:ext>
            </a:extLst>
          </p:cNvPr>
          <p:cNvSpPr/>
          <p:nvPr/>
        </p:nvSpPr>
        <p:spPr>
          <a:xfrm>
            <a:off x="8342643" y="3667649"/>
            <a:ext cx="211853" cy="27633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D226F2-D427-AA37-3A9A-9B1FFEC5E869}"/>
              </a:ext>
            </a:extLst>
          </p:cNvPr>
          <p:cNvSpPr/>
          <p:nvPr/>
        </p:nvSpPr>
        <p:spPr>
          <a:xfrm>
            <a:off x="8156750" y="3263984"/>
            <a:ext cx="161778" cy="19304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FE150D-85BF-6411-26EB-501AC165FB06}"/>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6A17DBC2-363A-77BA-56FB-19A442D6C2CE}"/>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Example of random error sources in angle measurement</a:t>
            </a:r>
          </a:p>
          <a:p>
            <a:endParaRPr lang="en-US" dirty="0"/>
          </a:p>
        </p:txBody>
      </p:sp>
      <p:grpSp>
        <p:nvGrpSpPr>
          <p:cNvPr id="42" name="Group 41">
            <a:extLst>
              <a:ext uri="{FF2B5EF4-FFF2-40B4-BE49-F238E27FC236}">
                <a16:creationId xmlns:a16="http://schemas.microsoft.com/office/drawing/2014/main" id="{4FA8F172-A0DF-0BE2-E660-2FBC28C1CE79}"/>
              </a:ext>
            </a:extLst>
          </p:cNvPr>
          <p:cNvGrpSpPr/>
          <p:nvPr/>
        </p:nvGrpSpPr>
        <p:grpSpPr>
          <a:xfrm>
            <a:off x="1354873" y="2616084"/>
            <a:ext cx="5973977" cy="3545397"/>
            <a:chOff x="1013679" y="2779858"/>
            <a:chExt cx="5973977" cy="3545397"/>
          </a:xfrm>
        </p:grpSpPr>
        <p:sp>
          <p:nvSpPr>
            <p:cNvPr id="6" name="Freeform 7">
              <a:extLst>
                <a:ext uri="{FF2B5EF4-FFF2-40B4-BE49-F238E27FC236}">
                  <a16:creationId xmlns:a16="http://schemas.microsoft.com/office/drawing/2014/main" id="{46258263-9324-E441-D31E-6CBB13BDC522}"/>
                </a:ext>
              </a:extLst>
            </p:cNvPr>
            <p:cNvSpPr>
              <a:spLocks/>
            </p:cNvSpPr>
            <p:nvPr/>
          </p:nvSpPr>
          <p:spPr bwMode="auto">
            <a:xfrm>
              <a:off x="3610138" y="2897053"/>
              <a:ext cx="395753" cy="401101"/>
            </a:xfrm>
            <a:custGeom>
              <a:avLst/>
              <a:gdLst/>
              <a:ahLst/>
              <a:cxnLst>
                <a:cxn ang="0">
                  <a:pos x="633" y="319"/>
                </a:cxn>
                <a:cxn ang="0">
                  <a:pos x="606" y="189"/>
                </a:cxn>
                <a:cxn ang="0">
                  <a:pos x="527" y="81"/>
                </a:cxn>
                <a:cxn ang="0">
                  <a:pos x="412" y="14"/>
                </a:cxn>
                <a:cxn ang="0">
                  <a:pos x="280" y="0"/>
                </a:cxn>
                <a:cxn ang="0">
                  <a:pos x="153" y="42"/>
                </a:cxn>
                <a:cxn ang="0">
                  <a:pos x="54" y="131"/>
                </a:cxn>
                <a:cxn ang="0">
                  <a:pos x="0" y="252"/>
                </a:cxn>
                <a:cxn ang="0">
                  <a:pos x="0" y="386"/>
                </a:cxn>
                <a:cxn ang="0">
                  <a:pos x="54" y="507"/>
                </a:cxn>
                <a:cxn ang="0">
                  <a:pos x="153" y="596"/>
                </a:cxn>
                <a:cxn ang="0">
                  <a:pos x="280" y="638"/>
                </a:cxn>
                <a:cxn ang="0">
                  <a:pos x="412" y="624"/>
                </a:cxn>
                <a:cxn ang="0">
                  <a:pos x="527" y="557"/>
                </a:cxn>
                <a:cxn ang="0">
                  <a:pos x="606" y="449"/>
                </a:cxn>
                <a:cxn ang="0">
                  <a:pos x="633" y="319"/>
                </a:cxn>
              </a:cxnLst>
              <a:rect l="0" t="0" r="r" b="b"/>
              <a:pathLst>
                <a:path w="633" h="638">
                  <a:moveTo>
                    <a:pt x="633" y="319"/>
                  </a:moveTo>
                  <a:lnTo>
                    <a:pt x="606" y="189"/>
                  </a:lnTo>
                  <a:lnTo>
                    <a:pt x="527" y="81"/>
                  </a:lnTo>
                  <a:lnTo>
                    <a:pt x="412" y="14"/>
                  </a:lnTo>
                  <a:lnTo>
                    <a:pt x="280" y="0"/>
                  </a:lnTo>
                  <a:lnTo>
                    <a:pt x="153" y="42"/>
                  </a:lnTo>
                  <a:lnTo>
                    <a:pt x="54" y="131"/>
                  </a:lnTo>
                  <a:lnTo>
                    <a:pt x="0" y="252"/>
                  </a:lnTo>
                  <a:lnTo>
                    <a:pt x="0" y="386"/>
                  </a:lnTo>
                  <a:lnTo>
                    <a:pt x="54" y="507"/>
                  </a:lnTo>
                  <a:lnTo>
                    <a:pt x="153" y="596"/>
                  </a:lnTo>
                  <a:lnTo>
                    <a:pt x="280" y="638"/>
                  </a:lnTo>
                  <a:lnTo>
                    <a:pt x="412" y="624"/>
                  </a:lnTo>
                  <a:lnTo>
                    <a:pt x="527" y="557"/>
                  </a:lnTo>
                  <a:lnTo>
                    <a:pt x="606" y="449"/>
                  </a:lnTo>
                  <a:lnTo>
                    <a:pt x="633" y="319"/>
                  </a:lnTo>
                </a:path>
              </a:pathLst>
            </a:custGeom>
            <a:noFill/>
            <a:ln w="635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7" name="Rectangle 26">
              <a:extLst>
                <a:ext uri="{FF2B5EF4-FFF2-40B4-BE49-F238E27FC236}">
                  <a16:creationId xmlns:a16="http://schemas.microsoft.com/office/drawing/2014/main" id="{B29F16FC-FEEF-E3F4-3440-2B7428920773}"/>
                </a:ext>
              </a:extLst>
            </p:cNvPr>
            <p:cNvSpPr>
              <a:spLocks noChangeArrowheads="1"/>
            </p:cNvSpPr>
            <p:nvPr/>
          </p:nvSpPr>
          <p:spPr bwMode="auto">
            <a:xfrm>
              <a:off x="3788515" y="3366849"/>
              <a:ext cx="2544046" cy="5539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a:solidFill>
                    <a:srgbClr val="C00000"/>
                  </a:solidFill>
                  <a:latin typeface="+mj-lt"/>
                  <a:cs typeface="Times New Roman" pitchFamily="18" charset="0"/>
                </a:rPr>
                <a:t>Target c</a:t>
              </a:r>
              <a:r>
                <a:rPr kumimoji="0" lang="en-US" b="0" i="0" u="none" strike="noStrike" cap="none" normalizeH="0" baseline="0" dirty="0">
                  <a:ln>
                    <a:noFill/>
                  </a:ln>
                  <a:solidFill>
                    <a:srgbClr val="C00000"/>
                  </a:solidFill>
                  <a:effectLst/>
                  <a:latin typeface="+mj-lt"/>
                  <a:cs typeface="Times New Roman" pitchFamily="18" charset="0"/>
                </a:rPr>
                <a:t>entering error;</a:t>
              </a:r>
            </a:p>
            <a:p>
              <a:pPr marL="0" marR="0" lvl="0" indent="0" algn="l" defTabSz="914400" rtl="0" eaLnBrk="1" fontAlgn="base" latinLnBrk="0" hangingPunct="1">
                <a:lnSpc>
                  <a:spcPct val="100000"/>
                </a:lnSpc>
                <a:spcBef>
                  <a:spcPct val="0"/>
                </a:spcBef>
                <a:spcAft>
                  <a:spcPct val="0"/>
                </a:spcAft>
                <a:buClrTx/>
                <a:buSzTx/>
                <a:buFontTx/>
                <a:buNone/>
                <a:tabLst/>
              </a:pPr>
              <a:r>
                <a:rPr lang="en-US" dirty="0">
                  <a:solidFill>
                    <a:srgbClr val="C00000"/>
                  </a:solidFill>
                  <a:latin typeface="+mj-lt"/>
                  <a:cs typeface="Times New Roman" pitchFamily="18" charset="0"/>
                </a:rPr>
                <a:t>Sighting error</a:t>
              </a:r>
              <a:endParaRPr kumimoji="0" lang="en-US" b="0" i="0" u="none" strike="noStrike" cap="none" normalizeH="0" baseline="0" dirty="0">
                <a:ln>
                  <a:noFill/>
                </a:ln>
                <a:solidFill>
                  <a:srgbClr val="C00000"/>
                </a:solidFill>
                <a:effectLst/>
                <a:latin typeface="+mj-lt"/>
                <a:cs typeface="Times New Roman" pitchFamily="18" charset="0"/>
              </a:endParaRPr>
            </a:p>
          </p:txBody>
        </p:sp>
        <p:sp>
          <p:nvSpPr>
            <p:cNvPr id="8" name="Line 27">
              <a:extLst>
                <a:ext uri="{FF2B5EF4-FFF2-40B4-BE49-F238E27FC236}">
                  <a16:creationId xmlns:a16="http://schemas.microsoft.com/office/drawing/2014/main" id="{79E0876D-4FFC-76D6-8CCA-09480EF1A475}"/>
                </a:ext>
              </a:extLst>
            </p:cNvPr>
            <p:cNvSpPr>
              <a:spLocks noChangeShapeType="1"/>
            </p:cNvSpPr>
            <p:nvPr/>
          </p:nvSpPr>
          <p:spPr bwMode="auto">
            <a:xfrm flipV="1">
              <a:off x="2408374" y="3095132"/>
              <a:ext cx="1400517" cy="2147320"/>
            </a:xfrm>
            <a:prstGeom prst="line">
              <a:avLst/>
            </a:prstGeom>
            <a:noFill/>
            <a:ln w="635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9" name="Line 28">
              <a:extLst>
                <a:ext uri="{FF2B5EF4-FFF2-40B4-BE49-F238E27FC236}">
                  <a16:creationId xmlns:a16="http://schemas.microsoft.com/office/drawing/2014/main" id="{066EFD0B-E948-D07A-DE44-07AB61F9E4AF}"/>
                </a:ext>
              </a:extLst>
            </p:cNvPr>
            <p:cNvSpPr>
              <a:spLocks noChangeShapeType="1"/>
            </p:cNvSpPr>
            <p:nvPr/>
          </p:nvSpPr>
          <p:spPr bwMode="auto">
            <a:xfrm>
              <a:off x="2408373" y="5242453"/>
              <a:ext cx="2618214" cy="584285"/>
            </a:xfrm>
            <a:prstGeom prst="line">
              <a:avLst/>
            </a:prstGeom>
            <a:noFill/>
            <a:ln w="635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0" name="Freeform 33">
              <a:extLst>
                <a:ext uri="{FF2B5EF4-FFF2-40B4-BE49-F238E27FC236}">
                  <a16:creationId xmlns:a16="http://schemas.microsoft.com/office/drawing/2014/main" id="{85D6103C-ACCE-A7C1-6A10-E803AFAEF11E}"/>
                </a:ext>
              </a:extLst>
            </p:cNvPr>
            <p:cNvSpPr>
              <a:spLocks noChangeAspect="1"/>
            </p:cNvSpPr>
            <p:nvPr/>
          </p:nvSpPr>
          <p:spPr bwMode="auto">
            <a:xfrm>
              <a:off x="2918224" y="4436146"/>
              <a:ext cx="447128" cy="1044167"/>
            </a:xfrm>
            <a:custGeom>
              <a:avLst/>
              <a:gdLst/>
              <a:ahLst/>
              <a:cxnLst>
                <a:cxn ang="0">
                  <a:pos x="1392" y="3419"/>
                </a:cxn>
                <a:cxn ang="0">
                  <a:pos x="1458" y="2988"/>
                </a:cxn>
                <a:cxn ang="0">
                  <a:pos x="1466" y="2552"/>
                </a:cxn>
                <a:cxn ang="0">
                  <a:pos x="1415" y="2119"/>
                </a:cxn>
                <a:cxn ang="0">
                  <a:pos x="1306" y="1696"/>
                </a:cxn>
                <a:cxn ang="0">
                  <a:pos x="1142" y="1292"/>
                </a:cxn>
                <a:cxn ang="0">
                  <a:pos x="925" y="914"/>
                </a:cxn>
                <a:cxn ang="0">
                  <a:pos x="658" y="568"/>
                </a:cxn>
                <a:cxn ang="0">
                  <a:pos x="348" y="262"/>
                </a:cxn>
                <a:cxn ang="0">
                  <a:pos x="0" y="0"/>
                </a:cxn>
              </a:cxnLst>
              <a:rect l="0" t="0" r="r" b="b"/>
              <a:pathLst>
                <a:path w="1466" h="3419">
                  <a:moveTo>
                    <a:pt x="1392" y="3419"/>
                  </a:moveTo>
                  <a:lnTo>
                    <a:pt x="1458" y="2988"/>
                  </a:lnTo>
                  <a:lnTo>
                    <a:pt x="1466" y="2552"/>
                  </a:lnTo>
                  <a:lnTo>
                    <a:pt x="1415" y="2119"/>
                  </a:lnTo>
                  <a:lnTo>
                    <a:pt x="1306" y="1696"/>
                  </a:lnTo>
                  <a:lnTo>
                    <a:pt x="1142" y="1292"/>
                  </a:lnTo>
                  <a:lnTo>
                    <a:pt x="925" y="914"/>
                  </a:lnTo>
                  <a:lnTo>
                    <a:pt x="658" y="568"/>
                  </a:lnTo>
                  <a:lnTo>
                    <a:pt x="348" y="262"/>
                  </a:lnTo>
                  <a:lnTo>
                    <a:pt x="0" y="0"/>
                  </a:lnTo>
                </a:path>
              </a:pathLst>
            </a:custGeom>
            <a:noFill/>
            <a:ln w="3175">
              <a:solidFill>
                <a:srgbClr val="0000FF"/>
              </a:solidFill>
              <a:prstDash val="solid"/>
              <a:round/>
              <a:headEnd type="arrow" w="med" len="med"/>
              <a:tailEnd type="none" w="med" len="me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1" name="Rectangle 37">
              <a:extLst>
                <a:ext uri="{FF2B5EF4-FFF2-40B4-BE49-F238E27FC236}">
                  <a16:creationId xmlns:a16="http://schemas.microsoft.com/office/drawing/2014/main" id="{BCFA54B3-97E9-FFA7-FD50-41B4BCDC62BB}"/>
                </a:ext>
              </a:extLst>
            </p:cNvPr>
            <p:cNvSpPr>
              <a:spLocks noChangeArrowheads="1"/>
            </p:cNvSpPr>
            <p:nvPr/>
          </p:nvSpPr>
          <p:spPr bwMode="auto">
            <a:xfrm>
              <a:off x="4565601" y="5014510"/>
              <a:ext cx="2422055" cy="5539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a:solidFill>
                    <a:srgbClr val="009900"/>
                  </a:solidFill>
                  <a:latin typeface="+mj-lt"/>
                  <a:cs typeface="Times New Roman" pitchFamily="18" charset="0"/>
                </a:rPr>
                <a:t>Target </a:t>
              </a:r>
              <a:r>
                <a:rPr kumimoji="0" lang="en-US" b="0" i="0" u="none" strike="noStrike" cap="none" normalizeH="0" baseline="0" dirty="0">
                  <a:ln>
                    <a:noFill/>
                  </a:ln>
                  <a:solidFill>
                    <a:srgbClr val="009900"/>
                  </a:solidFill>
                  <a:effectLst/>
                  <a:latin typeface="+mj-lt"/>
                  <a:cs typeface="Times New Roman" pitchFamily="18" charset="0"/>
                </a:rPr>
                <a:t>centering error;</a:t>
              </a:r>
            </a:p>
            <a:p>
              <a:pPr marL="0" marR="0" lvl="0" indent="0" algn="l" defTabSz="914400" rtl="0" eaLnBrk="1" fontAlgn="base" latinLnBrk="0" hangingPunct="1">
                <a:lnSpc>
                  <a:spcPct val="100000"/>
                </a:lnSpc>
                <a:spcBef>
                  <a:spcPct val="0"/>
                </a:spcBef>
                <a:spcAft>
                  <a:spcPct val="0"/>
                </a:spcAft>
                <a:buClrTx/>
                <a:buSzTx/>
                <a:buFontTx/>
                <a:buNone/>
                <a:tabLst/>
              </a:pPr>
              <a:r>
                <a:rPr lang="en-US" dirty="0">
                  <a:solidFill>
                    <a:srgbClr val="009900"/>
                  </a:solidFill>
                  <a:latin typeface="+mj-lt"/>
                  <a:cs typeface="Times New Roman" pitchFamily="18" charset="0"/>
                </a:rPr>
                <a:t>Sighting error</a:t>
              </a:r>
              <a:endParaRPr kumimoji="0" lang="en-US" b="0" i="0" u="none" strike="noStrike" cap="none" normalizeH="0" baseline="0" dirty="0">
                <a:ln>
                  <a:noFill/>
                </a:ln>
                <a:solidFill>
                  <a:srgbClr val="009900"/>
                </a:solidFill>
                <a:effectLst/>
                <a:latin typeface="+mj-lt"/>
                <a:cs typeface="Times New Roman" pitchFamily="18" charset="0"/>
              </a:endParaRPr>
            </a:p>
          </p:txBody>
        </p:sp>
        <p:sp>
          <p:nvSpPr>
            <p:cNvPr id="12" name="Freeform 38">
              <a:extLst>
                <a:ext uri="{FF2B5EF4-FFF2-40B4-BE49-F238E27FC236}">
                  <a16:creationId xmlns:a16="http://schemas.microsoft.com/office/drawing/2014/main" id="{C9D8EDBD-7FE0-26B1-CA2F-49AC51A3E53E}"/>
                </a:ext>
              </a:extLst>
            </p:cNvPr>
            <p:cNvSpPr>
              <a:spLocks/>
            </p:cNvSpPr>
            <p:nvPr/>
          </p:nvSpPr>
          <p:spPr bwMode="auto">
            <a:xfrm>
              <a:off x="4993423" y="5793329"/>
              <a:ext cx="80220" cy="80220"/>
            </a:xfrm>
            <a:custGeom>
              <a:avLst/>
              <a:gdLst/>
              <a:ahLst/>
              <a:cxnLst>
                <a:cxn ang="0">
                  <a:pos x="30" y="15"/>
                </a:cxn>
                <a:cxn ang="0">
                  <a:pos x="30" y="13"/>
                </a:cxn>
                <a:cxn ang="0">
                  <a:pos x="30" y="11"/>
                </a:cxn>
                <a:cxn ang="0">
                  <a:pos x="29" y="10"/>
                </a:cxn>
                <a:cxn ang="0">
                  <a:pos x="28" y="8"/>
                </a:cxn>
                <a:cxn ang="0">
                  <a:pos x="27" y="6"/>
                </a:cxn>
                <a:cxn ang="0">
                  <a:pos x="26" y="5"/>
                </a:cxn>
                <a:cxn ang="0">
                  <a:pos x="24" y="3"/>
                </a:cxn>
                <a:cxn ang="0">
                  <a:pos x="23" y="2"/>
                </a:cxn>
                <a:cxn ang="0">
                  <a:pos x="21" y="2"/>
                </a:cxn>
                <a:cxn ang="0">
                  <a:pos x="19" y="1"/>
                </a:cxn>
                <a:cxn ang="0">
                  <a:pos x="17" y="0"/>
                </a:cxn>
                <a:cxn ang="0">
                  <a:pos x="15" y="0"/>
                </a:cxn>
                <a:cxn ang="0">
                  <a:pos x="13" y="0"/>
                </a:cxn>
                <a:cxn ang="0">
                  <a:pos x="11" y="1"/>
                </a:cxn>
                <a:cxn ang="0">
                  <a:pos x="9" y="2"/>
                </a:cxn>
                <a:cxn ang="0">
                  <a:pos x="8" y="2"/>
                </a:cxn>
                <a:cxn ang="0">
                  <a:pos x="6" y="3"/>
                </a:cxn>
                <a:cxn ang="0">
                  <a:pos x="4" y="5"/>
                </a:cxn>
                <a:cxn ang="0">
                  <a:pos x="3" y="6"/>
                </a:cxn>
                <a:cxn ang="0">
                  <a:pos x="2" y="8"/>
                </a:cxn>
                <a:cxn ang="0">
                  <a:pos x="1" y="10"/>
                </a:cxn>
                <a:cxn ang="0">
                  <a:pos x="1" y="11"/>
                </a:cxn>
                <a:cxn ang="0">
                  <a:pos x="0" y="13"/>
                </a:cxn>
                <a:cxn ang="0">
                  <a:pos x="0" y="15"/>
                </a:cxn>
                <a:cxn ang="0">
                  <a:pos x="0" y="17"/>
                </a:cxn>
                <a:cxn ang="0">
                  <a:pos x="1" y="19"/>
                </a:cxn>
                <a:cxn ang="0">
                  <a:pos x="1" y="21"/>
                </a:cxn>
                <a:cxn ang="0">
                  <a:pos x="2" y="23"/>
                </a:cxn>
                <a:cxn ang="0">
                  <a:pos x="3" y="25"/>
                </a:cxn>
                <a:cxn ang="0">
                  <a:pos x="4" y="26"/>
                </a:cxn>
                <a:cxn ang="0">
                  <a:pos x="6" y="27"/>
                </a:cxn>
                <a:cxn ang="0">
                  <a:pos x="8" y="28"/>
                </a:cxn>
                <a:cxn ang="0">
                  <a:pos x="9" y="29"/>
                </a:cxn>
                <a:cxn ang="0">
                  <a:pos x="11" y="30"/>
                </a:cxn>
                <a:cxn ang="0">
                  <a:pos x="13" y="30"/>
                </a:cxn>
                <a:cxn ang="0">
                  <a:pos x="15" y="30"/>
                </a:cxn>
                <a:cxn ang="0">
                  <a:pos x="17" y="30"/>
                </a:cxn>
                <a:cxn ang="0">
                  <a:pos x="19" y="30"/>
                </a:cxn>
                <a:cxn ang="0">
                  <a:pos x="21" y="29"/>
                </a:cxn>
                <a:cxn ang="0">
                  <a:pos x="23" y="28"/>
                </a:cxn>
                <a:cxn ang="0">
                  <a:pos x="24" y="27"/>
                </a:cxn>
                <a:cxn ang="0">
                  <a:pos x="26" y="26"/>
                </a:cxn>
                <a:cxn ang="0">
                  <a:pos x="27" y="25"/>
                </a:cxn>
                <a:cxn ang="0">
                  <a:pos x="28" y="23"/>
                </a:cxn>
                <a:cxn ang="0">
                  <a:pos x="29" y="21"/>
                </a:cxn>
                <a:cxn ang="0">
                  <a:pos x="30" y="19"/>
                </a:cxn>
                <a:cxn ang="0">
                  <a:pos x="30" y="17"/>
                </a:cxn>
              </a:cxnLst>
              <a:rect l="0" t="0" r="r" b="b"/>
              <a:pathLst>
                <a:path w="30" h="30">
                  <a:moveTo>
                    <a:pt x="30" y="16"/>
                  </a:moveTo>
                  <a:lnTo>
                    <a:pt x="30" y="15"/>
                  </a:lnTo>
                  <a:lnTo>
                    <a:pt x="30" y="14"/>
                  </a:lnTo>
                  <a:lnTo>
                    <a:pt x="30" y="13"/>
                  </a:lnTo>
                  <a:lnTo>
                    <a:pt x="30" y="12"/>
                  </a:lnTo>
                  <a:lnTo>
                    <a:pt x="30" y="11"/>
                  </a:lnTo>
                  <a:lnTo>
                    <a:pt x="29" y="11"/>
                  </a:lnTo>
                  <a:lnTo>
                    <a:pt x="29" y="10"/>
                  </a:lnTo>
                  <a:lnTo>
                    <a:pt x="29" y="9"/>
                  </a:lnTo>
                  <a:lnTo>
                    <a:pt x="28" y="8"/>
                  </a:lnTo>
                  <a:lnTo>
                    <a:pt x="28" y="7"/>
                  </a:lnTo>
                  <a:lnTo>
                    <a:pt x="27" y="6"/>
                  </a:lnTo>
                  <a:lnTo>
                    <a:pt x="27" y="5"/>
                  </a:lnTo>
                  <a:lnTo>
                    <a:pt x="26" y="5"/>
                  </a:lnTo>
                  <a:lnTo>
                    <a:pt x="25" y="4"/>
                  </a:lnTo>
                  <a:lnTo>
                    <a:pt x="24" y="3"/>
                  </a:lnTo>
                  <a:lnTo>
                    <a:pt x="23" y="3"/>
                  </a:lnTo>
                  <a:lnTo>
                    <a:pt x="23" y="2"/>
                  </a:lnTo>
                  <a:lnTo>
                    <a:pt x="22" y="2"/>
                  </a:lnTo>
                  <a:lnTo>
                    <a:pt x="21" y="2"/>
                  </a:lnTo>
                  <a:lnTo>
                    <a:pt x="20" y="1"/>
                  </a:lnTo>
                  <a:lnTo>
                    <a:pt x="19" y="1"/>
                  </a:lnTo>
                  <a:lnTo>
                    <a:pt x="18" y="1"/>
                  </a:lnTo>
                  <a:lnTo>
                    <a:pt x="17" y="0"/>
                  </a:lnTo>
                  <a:lnTo>
                    <a:pt x="16" y="0"/>
                  </a:lnTo>
                  <a:lnTo>
                    <a:pt x="15" y="0"/>
                  </a:lnTo>
                  <a:lnTo>
                    <a:pt x="14" y="0"/>
                  </a:lnTo>
                  <a:lnTo>
                    <a:pt x="13" y="0"/>
                  </a:lnTo>
                  <a:lnTo>
                    <a:pt x="12" y="1"/>
                  </a:lnTo>
                  <a:lnTo>
                    <a:pt x="11" y="1"/>
                  </a:lnTo>
                  <a:lnTo>
                    <a:pt x="10" y="1"/>
                  </a:lnTo>
                  <a:lnTo>
                    <a:pt x="9" y="2"/>
                  </a:lnTo>
                  <a:lnTo>
                    <a:pt x="8" y="2"/>
                  </a:lnTo>
                  <a:lnTo>
                    <a:pt x="8" y="2"/>
                  </a:lnTo>
                  <a:lnTo>
                    <a:pt x="7" y="3"/>
                  </a:lnTo>
                  <a:lnTo>
                    <a:pt x="6" y="3"/>
                  </a:lnTo>
                  <a:lnTo>
                    <a:pt x="5" y="4"/>
                  </a:lnTo>
                  <a:lnTo>
                    <a:pt x="4" y="5"/>
                  </a:lnTo>
                  <a:lnTo>
                    <a:pt x="4" y="5"/>
                  </a:lnTo>
                  <a:lnTo>
                    <a:pt x="3" y="6"/>
                  </a:lnTo>
                  <a:lnTo>
                    <a:pt x="3" y="7"/>
                  </a:lnTo>
                  <a:lnTo>
                    <a:pt x="2" y="8"/>
                  </a:lnTo>
                  <a:lnTo>
                    <a:pt x="2" y="9"/>
                  </a:lnTo>
                  <a:lnTo>
                    <a:pt x="1" y="10"/>
                  </a:lnTo>
                  <a:lnTo>
                    <a:pt x="1" y="11"/>
                  </a:lnTo>
                  <a:lnTo>
                    <a:pt x="1" y="11"/>
                  </a:lnTo>
                  <a:lnTo>
                    <a:pt x="1" y="12"/>
                  </a:lnTo>
                  <a:lnTo>
                    <a:pt x="0" y="13"/>
                  </a:lnTo>
                  <a:lnTo>
                    <a:pt x="0" y="14"/>
                  </a:lnTo>
                  <a:lnTo>
                    <a:pt x="0" y="15"/>
                  </a:lnTo>
                  <a:lnTo>
                    <a:pt x="0" y="16"/>
                  </a:lnTo>
                  <a:lnTo>
                    <a:pt x="0" y="17"/>
                  </a:lnTo>
                  <a:lnTo>
                    <a:pt x="1" y="18"/>
                  </a:lnTo>
                  <a:lnTo>
                    <a:pt x="1" y="19"/>
                  </a:lnTo>
                  <a:lnTo>
                    <a:pt x="1" y="20"/>
                  </a:lnTo>
                  <a:lnTo>
                    <a:pt x="1" y="21"/>
                  </a:lnTo>
                  <a:lnTo>
                    <a:pt x="2" y="22"/>
                  </a:lnTo>
                  <a:lnTo>
                    <a:pt x="2" y="23"/>
                  </a:lnTo>
                  <a:lnTo>
                    <a:pt x="3" y="24"/>
                  </a:lnTo>
                  <a:lnTo>
                    <a:pt x="3" y="25"/>
                  </a:lnTo>
                  <a:lnTo>
                    <a:pt x="4" y="25"/>
                  </a:lnTo>
                  <a:lnTo>
                    <a:pt x="4" y="26"/>
                  </a:lnTo>
                  <a:lnTo>
                    <a:pt x="5" y="27"/>
                  </a:lnTo>
                  <a:lnTo>
                    <a:pt x="6" y="27"/>
                  </a:lnTo>
                  <a:lnTo>
                    <a:pt x="7" y="28"/>
                  </a:lnTo>
                  <a:lnTo>
                    <a:pt x="8" y="28"/>
                  </a:lnTo>
                  <a:lnTo>
                    <a:pt x="8" y="29"/>
                  </a:lnTo>
                  <a:lnTo>
                    <a:pt x="9" y="29"/>
                  </a:lnTo>
                  <a:lnTo>
                    <a:pt x="10" y="29"/>
                  </a:lnTo>
                  <a:lnTo>
                    <a:pt x="11" y="30"/>
                  </a:lnTo>
                  <a:lnTo>
                    <a:pt x="12" y="30"/>
                  </a:lnTo>
                  <a:lnTo>
                    <a:pt x="13" y="30"/>
                  </a:lnTo>
                  <a:lnTo>
                    <a:pt x="14" y="30"/>
                  </a:lnTo>
                  <a:lnTo>
                    <a:pt x="15" y="30"/>
                  </a:lnTo>
                  <a:lnTo>
                    <a:pt x="16" y="30"/>
                  </a:lnTo>
                  <a:lnTo>
                    <a:pt x="17" y="30"/>
                  </a:lnTo>
                  <a:lnTo>
                    <a:pt x="18" y="30"/>
                  </a:lnTo>
                  <a:lnTo>
                    <a:pt x="19" y="30"/>
                  </a:lnTo>
                  <a:lnTo>
                    <a:pt x="20" y="29"/>
                  </a:lnTo>
                  <a:lnTo>
                    <a:pt x="21" y="29"/>
                  </a:lnTo>
                  <a:lnTo>
                    <a:pt x="22" y="29"/>
                  </a:lnTo>
                  <a:lnTo>
                    <a:pt x="23" y="28"/>
                  </a:lnTo>
                  <a:lnTo>
                    <a:pt x="23" y="28"/>
                  </a:lnTo>
                  <a:lnTo>
                    <a:pt x="24" y="27"/>
                  </a:lnTo>
                  <a:lnTo>
                    <a:pt x="25" y="27"/>
                  </a:lnTo>
                  <a:lnTo>
                    <a:pt x="26" y="26"/>
                  </a:lnTo>
                  <a:lnTo>
                    <a:pt x="27" y="25"/>
                  </a:lnTo>
                  <a:lnTo>
                    <a:pt x="27" y="25"/>
                  </a:lnTo>
                  <a:lnTo>
                    <a:pt x="28" y="24"/>
                  </a:lnTo>
                  <a:lnTo>
                    <a:pt x="28" y="23"/>
                  </a:lnTo>
                  <a:lnTo>
                    <a:pt x="29" y="22"/>
                  </a:lnTo>
                  <a:lnTo>
                    <a:pt x="29" y="21"/>
                  </a:lnTo>
                  <a:lnTo>
                    <a:pt x="29" y="20"/>
                  </a:lnTo>
                  <a:lnTo>
                    <a:pt x="30" y="19"/>
                  </a:lnTo>
                  <a:lnTo>
                    <a:pt x="30" y="18"/>
                  </a:lnTo>
                  <a:lnTo>
                    <a:pt x="30" y="17"/>
                  </a:lnTo>
                  <a:lnTo>
                    <a:pt x="30"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3" name="Freeform 40">
              <a:extLst>
                <a:ext uri="{FF2B5EF4-FFF2-40B4-BE49-F238E27FC236}">
                  <a16:creationId xmlns:a16="http://schemas.microsoft.com/office/drawing/2014/main" id="{5A0CF86A-88DA-8F28-9E65-53B935EBAC88}"/>
                </a:ext>
              </a:extLst>
            </p:cNvPr>
            <p:cNvSpPr>
              <a:spLocks/>
            </p:cNvSpPr>
            <p:nvPr/>
          </p:nvSpPr>
          <p:spPr bwMode="auto">
            <a:xfrm>
              <a:off x="3765231" y="3057493"/>
              <a:ext cx="80220" cy="80220"/>
            </a:xfrm>
            <a:custGeom>
              <a:avLst/>
              <a:gdLst/>
              <a:ahLst/>
              <a:cxnLst>
                <a:cxn ang="0">
                  <a:pos x="30" y="15"/>
                </a:cxn>
                <a:cxn ang="0">
                  <a:pos x="30" y="13"/>
                </a:cxn>
                <a:cxn ang="0">
                  <a:pos x="30" y="11"/>
                </a:cxn>
                <a:cxn ang="0">
                  <a:pos x="29" y="9"/>
                </a:cxn>
                <a:cxn ang="0">
                  <a:pos x="28" y="8"/>
                </a:cxn>
                <a:cxn ang="0">
                  <a:pos x="27" y="6"/>
                </a:cxn>
                <a:cxn ang="0">
                  <a:pos x="26" y="5"/>
                </a:cxn>
                <a:cxn ang="0">
                  <a:pos x="24" y="3"/>
                </a:cxn>
                <a:cxn ang="0">
                  <a:pos x="23" y="2"/>
                </a:cxn>
                <a:cxn ang="0">
                  <a:pos x="21" y="1"/>
                </a:cxn>
                <a:cxn ang="0">
                  <a:pos x="19" y="1"/>
                </a:cxn>
                <a:cxn ang="0">
                  <a:pos x="17" y="0"/>
                </a:cxn>
                <a:cxn ang="0">
                  <a:pos x="15" y="0"/>
                </a:cxn>
                <a:cxn ang="0">
                  <a:pos x="13" y="0"/>
                </a:cxn>
                <a:cxn ang="0">
                  <a:pos x="12" y="1"/>
                </a:cxn>
                <a:cxn ang="0">
                  <a:pos x="10" y="1"/>
                </a:cxn>
                <a:cxn ang="0">
                  <a:pos x="8" y="2"/>
                </a:cxn>
                <a:cxn ang="0">
                  <a:pos x="6" y="3"/>
                </a:cxn>
                <a:cxn ang="0">
                  <a:pos x="5" y="5"/>
                </a:cxn>
                <a:cxn ang="0">
                  <a:pos x="3" y="6"/>
                </a:cxn>
                <a:cxn ang="0">
                  <a:pos x="2" y="8"/>
                </a:cxn>
                <a:cxn ang="0">
                  <a:pos x="1" y="9"/>
                </a:cxn>
                <a:cxn ang="0">
                  <a:pos x="1" y="11"/>
                </a:cxn>
                <a:cxn ang="0">
                  <a:pos x="1" y="13"/>
                </a:cxn>
                <a:cxn ang="0">
                  <a:pos x="0" y="15"/>
                </a:cxn>
                <a:cxn ang="0">
                  <a:pos x="1" y="17"/>
                </a:cxn>
                <a:cxn ang="0">
                  <a:pos x="1" y="19"/>
                </a:cxn>
                <a:cxn ang="0">
                  <a:pos x="1" y="21"/>
                </a:cxn>
                <a:cxn ang="0">
                  <a:pos x="2" y="23"/>
                </a:cxn>
                <a:cxn ang="0">
                  <a:pos x="3" y="24"/>
                </a:cxn>
                <a:cxn ang="0">
                  <a:pos x="5" y="26"/>
                </a:cxn>
                <a:cxn ang="0">
                  <a:pos x="6" y="27"/>
                </a:cxn>
                <a:cxn ang="0">
                  <a:pos x="8" y="28"/>
                </a:cxn>
                <a:cxn ang="0">
                  <a:pos x="10" y="29"/>
                </a:cxn>
                <a:cxn ang="0">
                  <a:pos x="12" y="30"/>
                </a:cxn>
                <a:cxn ang="0">
                  <a:pos x="13" y="30"/>
                </a:cxn>
                <a:cxn ang="0">
                  <a:pos x="15" y="30"/>
                </a:cxn>
                <a:cxn ang="0">
                  <a:pos x="17" y="30"/>
                </a:cxn>
                <a:cxn ang="0">
                  <a:pos x="19" y="30"/>
                </a:cxn>
                <a:cxn ang="0">
                  <a:pos x="21" y="29"/>
                </a:cxn>
                <a:cxn ang="0">
                  <a:pos x="23" y="28"/>
                </a:cxn>
                <a:cxn ang="0">
                  <a:pos x="24" y="27"/>
                </a:cxn>
                <a:cxn ang="0">
                  <a:pos x="26" y="26"/>
                </a:cxn>
                <a:cxn ang="0">
                  <a:pos x="27" y="24"/>
                </a:cxn>
                <a:cxn ang="0">
                  <a:pos x="28" y="23"/>
                </a:cxn>
                <a:cxn ang="0">
                  <a:pos x="29" y="21"/>
                </a:cxn>
                <a:cxn ang="0">
                  <a:pos x="30" y="19"/>
                </a:cxn>
                <a:cxn ang="0">
                  <a:pos x="30" y="17"/>
                </a:cxn>
              </a:cxnLst>
              <a:rect l="0" t="0" r="r" b="b"/>
              <a:pathLst>
                <a:path w="30" h="30">
                  <a:moveTo>
                    <a:pt x="30" y="16"/>
                  </a:moveTo>
                  <a:lnTo>
                    <a:pt x="30" y="15"/>
                  </a:lnTo>
                  <a:lnTo>
                    <a:pt x="30" y="14"/>
                  </a:lnTo>
                  <a:lnTo>
                    <a:pt x="30" y="13"/>
                  </a:lnTo>
                  <a:lnTo>
                    <a:pt x="30" y="12"/>
                  </a:lnTo>
                  <a:lnTo>
                    <a:pt x="30" y="11"/>
                  </a:lnTo>
                  <a:lnTo>
                    <a:pt x="30" y="10"/>
                  </a:lnTo>
                  <a:lnTo>
                    <a:pt x="29" y="9"/>
                  </a:lnTo>
                  <a:lnTo>
                    <a:pt x="29" y="8"/>
                  </a:lnTo>
                  <a:lnTo>
                    <a:pt x="28" y="8"/>
                  </a:lnTo>
                  <a:lnTo>
                    <a:pt x="28" y="7"/>
                  </a:lnTo>
                  <a:lnTo>
                    <a:pt x="27" y="6"/>
                  </a:lnTo>
                  <a:lnTo>
                    <a:pt x="27" y="5"/>
                  </a:lnTo>
                  <a:lnTo>
                    <a:pt x="26" y="5"/>
                  </a:lnTo>
                  <a:lnTo>
                    <a:pt x="25" y="4"/>
                  </a:lnTo>
                  <a:lnTo>
                    <a:pt x="24" y="3"/>
                  </a:lnTo>
                  <a:lnTo>
                    <a:pt x="24" y="3"/>
                  </a:lnTo>
                  <a:lnTo>
                    <a:pt x="23" y="2"/>
                  </a:lnTo>
                  <a:lnTo>
                    <a:pt x="22" y="2"/>
                  </a:lnTo>
                  <a:lnTo>
                    <a:pt x="21" y="1"/>
                  </a:lnTo>
                  <a:lnTo>
                    <a:pt x="20" y="1"/>
                  </a:lnTo>
                  <a:lnTo>
                    <a:pt x="19" y="1"/>
                  </a:lnTo>
                  <a:lnTo>
                    <a:pt x="18" y="0"/>
                  </a:lnTo>
                  <a:lnTo>
                    <a:pt x="17" y="0"/>
                  </a:lnTo>
                  <a:lnTo>
                    <a:pt x="16" y="0"/>
                  </a:lnTo>
                  <a:lnTo>
                    <a:pt x="15" y="0"/>
                  </a:lnTo>
                  <a:lnTo>
                    <a:pt x="14" y="0"/>
                  </a:lnTo>
                  <a:lnTo>
                    <a:pt x="13" y="0"/>
                  </a:lnTo>
                  <a:lnTo>
                    <a:pt x="12" y="0"/>
                  </a:lnTo>
                  <a:lnTo>
                    <a:pt x="12" y="1"/>
                  </a:lnTo>
                  <a:lnTo>
                    <a:pt x="10" y="1"/>
                  </a:lnTo>
                  <a:lnTo>
                    <a:pt x="10" y="1"/>
                  </a:lnTo>
                  <a:lnTo>
                    <a:pt x="9" y="2"/>
                  </a:lnTo>
                  <a:lnTo>
                    <a:pt x="8" y="2"/>
                  </a:lnTo>
                  <a:lnTo>
                    <a:pt x="7" y="3"/>
                  </a:lnTo>
                  <a:lnTo>
                    <a:pt x="6" y="3"/>
                  </a:lnTo>
                  <a:lnTo>
                    <a:pt x="5" y="4"/>
                  </a:lnTo>
                  <a:lnTo>
                    <a:pt x="5" y="5"/>
                  </a:lnTo>
                  <a:lnTo>
                    <a:pt x="4" y="5"/>
                  </a:lnTo>
                  <a:lnTo>
                    <a:pt x="3" y="6"/>
                  </a:lnTo>
                  <a:lnTo>
                    <a:pt x="3" y="7"/>
                  </a:lnTo>
                  <a:lnTo>
                    <a:pt x="2" y="8"/>
                  </a:lnTo>
                  <a:lnTo>
                    <a:pt x="2" y="8"/>
                  </a:lnTo>
                  <a:lnTo>
                    <a:pt x="1" y="9"/>
                  </a:lnTo>
                  <a:lnTo>
                    <a:pt x="1" y="10"/>
                  </a:lnTo>
                  <a:lnTo>
                    <a:pt x="1" y="11"/>
                  </a:lnTo>
                  <a:lnTo>
                    <a:pt x="1" y="12"/>
                  </a:lnTo>
                  <a:lnTo>
                    <a:pt x="1" y="13"/>
                  </a:lnTo>
                  <a:lnTo>
                    <a:pt x="0" y="14"/>
                  </a:lnTo>
                  <a:lnTo>
                    <a:pt x="0" y="15"/>
                  </a:lnTo>
                  <a:lnTo>
                    <a:pt x="0" y="16"/>
                  </a:lnTo>
                  <a:lnTo>
                    <a:pt x="1" y="17"/>
                  </a:lnTo>
                  <a:lnTo>
                    <a:pt x="1" y="18"/>
                  </a:lnTo>
                  <a:lnTo>
                    <a:pt x="1" y="19"/>
                  </a:lnTo>
                  <a:lnTo>
                    <a:pt x="1" y="20"/>
                  </a:lnTo>
                  <a:lnTo>
                    <a:pt x="1" y="21"/>
                  </a:lnTo>
                  <a:lnTo>
                    <a:pt x="2" y="22"/>
                  </a:lnTo>
                  <a:lnTo>
                    <a:pt x="2" y="23"/>
                  </a:lnTo>
                  <a:lnTo>
                    <a:pt x="3" y="23"/>
                  </a:lnTo>
                  <a:lnTo>
                    <a:pt x="3" y="24"/>
                  </a:lnTo>
                  <a:lnTo>
                    <a:pt x="4" y="25"/>
                  </a:lnTo>
                  <a:lnTo>
                    <a:pt x="5" y="26"/>
                  </a:lnTo>
                  <a:lnTo>
                    <a:pt x="5" y="26"/>
                  </a:lnTo>
                  <a:lnTo>
                    <a:pt x="6" y="27"/>
                  </a:lnTo>
                  <a:lnTo>
                    <a:pt x="7" y="27"/>
                  </a:lnTo>
                  <a:lnTo>
                    <a:pt x="8" y="28"/>
                  </a:lnTo>
                  <a:lnTo>
                    <a:pt x="9" y="28"/>
                  </a:lnTo>
                  <a:lnTo>
                    <a:pt x="10" y="29"/>
                  </a:lnTo>
                  <a:lnTo>
                    <a:pt x="10" y="29"/>
                  </a:lnTo>
                  <a:lnTo>
                    <a:pt x="12" y="30"/>
                  </a:lnTo>
                  <a:lnTo>
                    <a:pt x="12" y="30"/>
                  </a:lnTo>
                  <a:lnTo>
                    <a:pt x="13" y="30"/>
                  </a:lnTo>
                  <a:lnTo>
                    <a:pt x="14" y="30"/>
                  </a:lnTo>
                  <a:lnTo>
                    <a:pt x="15" y="30"/>
                  </a:lnTo>
                  <a:lnTo>
                    <a:pt x="16" y="30"/>
                  </a:lnTo>
                  <a:lnTo>
                    <a:pt x="17" y="30"/>
                  </a:lnTo>
                  <a:lnTo>
                    <a:pt x="18" y="30"/>
                  </a:lnTo>
                  <a:lnTo>
                    <a:pt x="19" y="30"/>
                  </a:lnTo>
                  <a:lnTo>
                    <a:pt x="20" y="29"/>
                  </a:lnTo>
                  <a:lnTo>
                    <a:pt x="21" y="29"/>
                  </a:lnTo>
                  <a:lnTo>
                    <a:pt x="22" y="28"/>
                  </a:lnTo>
                  <a:lnTo>
                    <a:pt x="23" y="28"/>
                  </a:lnTo>
                  <a:lnTo>
                    <a:pt x="24" y="27"/>
                  </a:lnTo>
                  <a:lnTo>
                    <a:pt x="24" y="27"/>
                  </a:lnTo>
                  <a:lnTo>
                    <a:pt x="25" y="26"/>
                  </a:lnTo>
                  <a:lnTo>
                    <a:pt x="26" y="26"/>
                  </a:lnTo>
                  <a:lnTo>
                    <a:pt x="27" y="25"/>
                  </a:lnTo>
                  <a:lnTo>
                    <a:pt x="27" y="24"/>
                  </a:lnTo>
                  <a:lnTo>
                    <a:pt x="28" y="23"/>
                  </a:lnTo>
                  <a:lnTo>
                    <a:pt x="28" y="23"/>
                  </a:lnTo>
                  <a:lnTo>
                    <a:pt x="29" y="22"/>
                  </a:lnTo>
                  <a:lnTo>
                    <a:pt x="29" y="21"/>
                  </a:lnTo>
                  <a:lnTo>
                    <a:pt x="30" y="20"/>
                  </a:lnTo>
                  <a:lnTo>
                    <a:pt x="30" y="19"/>
                  </a:lnTo>
                  <a:lnTo>
                    <a:pt x="30" y="18"/>
                  </a:lnTo>
                  <a:lnTo>
                    <a:pt x="30" y="17"/>
                  </a:lnTo>
                  <a:lnTo>
                    <a:pt x="30" y="16"/>
                  </a:lnTo>
                  <a:close/>
                </a:path>
              </a:pathLst>
            </a:custGeom>
            <a:solidFill>
              <a:srgbClr val="000000"/>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4" name="Freeform 42">
              <a:extLst>
                <a:ext uri="{FF2B5EF4-FFF2-40B4-BE49-F238E27FC236}">
                  <a16:creationId xmlns:a16="http://schemas.microsoft.com/office/drawing/2014/main" id="{F47B5120-7DB9-12C3-3DC3-56EA38193D93}"/>
                </a:ext>
              </a:extLst>
            </p:cNvPr>
            <p:cNvSpPr>
              <a:spLocks/>
            </p:cNvSpPr>
            <p:nvPr/>
          </p:nvSpPr>
          <p:spPr bwMode="auto">
            <a:xfrm>
              <a:off x="2368263" y="5202343"/>
              <a:ext cx="80220" cy="80220"/>
            </a:xfrm>
            <a:custGeom>
              <a:avLst/>
              <a:gdLst/>
              <a:ahLst/>
              <a:cxnLst>
                <a:cxn ang="0">
                  <a:pos x="30" y="15"/>
                </a:cxn>
                <a:cxn ang="0">
                  <a:pos x="30" y="13"/>
                </a:cxn>
                <a:cxn ang="0">
                  <a:pos x="30" y="11"/>
                </a:cxn>
                <a:cxn ang="0">
                  <a:pos x="29" y="9"/>
                </a:cxn>
                <a:cxn ang="0">
                  <a:pos x="28" y="8"/>
                </a:cxn>
                <a:cxn ang="0">
                  <a:pos x="27" y="6"/>
                </a:cxn>
                <a:cxn ang="0">
                  <a:pos x="26" y="5"/>
                </a:cxn>
                <a:cxn ang="0">
                  <a:pos x="24" y="3"/>
                </a:cxn>
                <a:cxn ang="0">
                  <a:pos x="23" y="2"/>
                </a:cxn>
                <a:cxn ang="0">
                  <a:pos x="21" y="1"/>
                </a:cxn>
                <a:cxn ang="0">
                  <a:pos x="19" y="1"/>
                </a:cxn>
                <a:cxn ang="0">
                  <a:pos x="17" y="0"/>
                </a:cxn>
                <a:cxn ang="0">
                  <a:pos x="15" y="0"/>
                </a:cxn>
                <a:cxn ang="0">
                  <a:pos x="13" y="0"/>
                </a:cxn>
                <a:cxn ang="0">
                  <a:pos x="11" y="1"/>
                </a:cxn>
                <a:cxn ang="0">
                  <a:pos x="9" y="1"/>
                </a:cxn>
                <a:cxn ang="0">
                  <a:pos x="8" y="2"/>
                </a:cxn>
                <a:cxn ang="0">
                  <a:pos x="6" y="3"/>
                </a:cxn>
                <a:cxn ang="0">
                  <a:pos x="4" y="5"/>
                </a:cxn>
                <a:cxn ang="0">
                  <a:pos x="3" y="6"/>
                </a:cxn>
                <a:cxn ang="0">
                  <a:pos x="2" y="8"/>
                </a:cxn>
                <a:cxn ang="0">
                  <a:pos x="1" y="9"/>
                </a:cxn>
                <a:cxn ang="0">
                  <a:pos x="1" y="11"/>
                </a:cxn>
                <a:cxn ang="0">
                  <a:pos x="0" y="13"/>
                </a:cxn>
                <a:cxn ang="0">
                  <a:pos x="0" y="15"/>
                </a:cxn>
                <a:cxn ang="0">
                  <a:pos x="0" y="17"/>
                </a:cxn>
                <a:cxn ang="0">
                  <a:pos x="1" y="19"/>
                </a:cxn>
                <a:cxn ang="0">
                  <a:pos x="1" y="21"/>
                </a:cxn>
                <a:cxn ang="0">
                  <a:pos x="2" y="23"/>
                </a:cxn>
                <a:cxn ang="0">
                  <a:pos x="3" y="24"/>
                </a:cxn>
                <a:cxn ang="0">
                  <a:pos x="4" y="26"/>
                </a:cxn>
                <a:cxn ang="0">
                  <a:pos x="6" y="27"/>
                </a:cxn>
                <a:cxn ang="0">
                  <a:pos x="8" y="28"/>
                </a:cxn>
                <a:cxn ang="0">
                  <a:pos x="9" y="29"/>
                </a:cxn>
                <a:cxn ang="0">
                  <a:pos x="11" y="30"/>
                </a:cxn>
                <a:cxn ang="0">
                  <a:pos x="13" y="30"/>
                </a:cxn>
                <a:cxn ang="0">
                  <a:pos x="15" y="30"/>
                </a:cxn>
                <a:cxn ang="0">
                  <a:pos x="17" y="30"/>
                </a:cxn>
                <a:cxn ang="0">
                  <a:pos x="19" y="30"/>
                </a:cxn>
                <a:cxn ang="0">
                  <a:pos x="21" y="29"/>
                </a:cxn>
                <a:cxn ang="0">
                  <a:pos x="23" y="28"/>
                </a:cxn>
                <a:cxn ang="0">
                  <a:pos x="24" y="27"/>
                </a:cxn>
                <a:cxn ang="0">
                  <a:pos x="26" y="26"/>
                </a:cxn>
                <a:cxn ang="0">
                  <a:pos x="27" y="24"/>
                </a:cxn>
                <a:cxn ang="0">
                  <a:pos x="28" y="23"/>
                </a:cxn>
                <a:cxn ang="0">
                  <a:pos x="29" y="21"/>
                </a:cxn>
                <a:cxn ang="0">
                  <a:pos x="30" y="19"/>
                </a:cxn>
                <a:cxn ang="0">
                  <a:pos x="30" y="17"/>
                </a:cxn>
              </a:cxnLst>
              <a:rect l="0" t="0" r="r" b="b"/>
              <a:pathLst>
                <a:path w="30" h="30">
                  <a:moveTo>
                    <a:pt x="30" y="16"/>
                  </a:moveTo>
                  <a:lnTo>
                    <a:pt x="30" y="15"/>
                  </a:lnTo>
                  <a:lnTo>
                    <a:pt x="30" y="14"/>
                  </a:lnTo>
                  <a:lnTo>
                    <a:pt x="30" y="13"/>
                  </a:lnTo>
                  <a:lnTo>
                    <a:pt x="30" y="12"/>
                  </a:lnTo>
                  <a:lnTo>
                    <a:pt x="30" y="11"/>
                  </a:lnTo>
                  <a:lnTo>
                    <a:pt x="29" y="10"/>
                  </a:lnTo>
                  <a:lnTo>
                    <a:pt x="29" y="9"/>
                  </a:lnTo>
                  <a:lnTo>
                    <a:pt x="28" y="9"/>
                  </a:lnTo>
                  <a:lnTo>
                    <a:pt x="28" y="8"/>
                  </a:lnTo>
                  <a:lnTo>
                    <a:pt x="27" y="7"/>
                  </a:lnTo>
                  <a:lnTo>
                    <a:pt x="27" y="6"/>
                  </a:lnTo>
                  <a:lnTo>
                    <a:pt x="26" y="5"/>
                  </a:lnTo>
                  <a:lnTo>
                    <a:pt x="26" y="5"/>
                  </a:lnTo>
                  <a:lnTo>
                    <a:pt x="25" y="4"/>
                  </a:lnTo>
                  <a:lnTo>
                    <a:pt x="24" y="3"/>
                  </a:lnTo>
                  <a:lnTo>
                    <a:pt x="23" y="3"/>
                  </a:lnTo>
                  <a:lnTo>
                    <a:pt x="23" y="2"/>
                  </a:lnTo>
                  <a:lnTo>
                    <a:pt x="22" y="2"/>
                  </a:lnTo>
                  <a:lnTo>
                    <a:pt x="21" y="1"/>
                  </a:lnTo>
                  <a:lnTo>
                    <a:pt x="20" y="1"/>
                  </a:lnTo>
                  <a:lnTo>
                    <a:pt x="19" y="1"/>
                  </a:lnTo>
                  <a:lnTo>
                    <a:pt x="18" y="0"/>
                  </a:lnTo>
                  <a:lnTo>
                    <a:pt x="17" y="0"/>
                  </a:lnTo>
                  <a:lnTo>
                    <a:pt x="16" y="0"/>
                  </a:lnTo>
                  <a:lnTo>
                    <a:pt x="15" y="0"/>
                  </a:lnTo>
                  <a:lnTo>
                    <a:pt x="14" y="0"/>
                  </a:lnTo>
                  <a:lnTo>
                    <a:pt x="13" y="0"/>
                  </a:lnTo>
                  <a:lnTo>
                    <a:pt x="12" y="0"/>
                  </a:lnTo>
                  <a:lnTo>
                    <a:pt x="11" y="1"/>
                  </a:lnTo>
                  <a:lnTo>
                    <a:pt x="10" y="1"/>
                  </a:lnTo>
                  <a:lnTo>
                    <a:pt x="9" y="1"/>
                  </a:lnTo>
                  <a:lnTo>
                    <a:pt x="8" y="2"/>
                  </a:lnTo>
                  <a:lnTo>
                    <a:pt x="8" y="2"/>
                  </a:lnTo>
                  <a:lnTo>
                    <a:pt x="7" y="3"/>
                  </a:lnTo>
                  <a:lnTo>
                    <a:pt x="6" y="3"/>
                  </a:lnTo>
                  <a:lnTo>
                    <a:pt x="5" y="4"/>
                  </a:lnTo>
                  <a:lnTo>
                    <a:pt x="4" y="5"/>
                  </a:lnTo>
                  <a:lnTo>
                    <a:pt x="4" y="5"/>
                  </a:lnTo>
                  <a:lnTo>
                    <a:pt x="3" y="6"/>
                  </a:lnTo>
                  <a:lnTo>
                    <a:pt x="3" y="7"/>
                  </a:lnTo>
                  <a:lnTo>
                    <a:pt x="2" y="8"/>
                  </a:lnTo>
                  <a:lnTo>
                    <a:pt x="2" y="9"/>
                  </a:lnTo>
                  <a:lnTo>
                    <a:pt x="1" y="9"/>
                  </a:lnTo>
                  <a:lnTo>
                    <a:pt x="1" y="10"/>
                  </a:lnTo>
                  <a:lnTo>
                    <a:pt x="1" y="11"/>
                  </a:lnTo>
                  <a:lnTo>
                    <a:pt x="0" y="12"/>
                  </a:lnTo>
                  <a:lnTo>
                    <a:pt x="0" y="13"/>
                  </a:lnTo>
                  <a:lnTo>
                    <a:pt x="0" y="14"/>
                  </a:lnTo>
                  <a:lnTo>
                    <a:pt x="0" y="15"/>
                  </a:lnTo>
                  <a:lnTo>
                    <a:pt x="0" y="16"/>
                  </a:lnTo>
                  <a:lnTo>
                    <a:pt x="0" y="17"/>
                  </a:lnTo>
                  <a:lnTo>
                    <a:pt x="0" y="18"/>
                  </a:lnTo>
                  <a:lnTo>
                    <a:pt x="1" y="19"/>
                  </a:lnTo>
                  <a:lnTo>
                    <a:pt x="1" y="20"/>
                  </a:lnTo>
                  <a:lnTo>
                    <a:pt x="1" y="21"/>
                  </a:lnTo>
                  <a:lnTo>
                    <a:pt x="2" y="22"/>
                  </a:lnTo>
                  <a:lnTo>
                    <a:pt x="2" y="23"/>
                  </a:lnTo>
                  <a:lnTo>
                    <a:pt x="3" y="24"/>
                  </a:lnTo>
                  <a:lnTo>
                    <a:pt x="3" y="24"/>
                  </a:lnTo>
                  <a:lnTo>
                    <a:pt x="4" y="25"/>
                  </a:lnTo>
                  <a:lnTo>
                    <a:pt x="4" y="26"/>
                  </a:lnTo>
                  <a:lnTo>
                    <a:pt x="5" y="26"/>
                  </a:lnTo>
                  <a:lnTo>
                    <a:pt x="6" y="27"/>
                  </a:lnTo>
                  <a:lnTo>
                    <a:pt x="7" y="27"/>
                  </a:lnTo>
                  <a:lnTo>
                    <a:pt x="8" y="28"/>
                  </a:lnTo>
                  <a:lnTo>
                    <a:pt x="8" y="29"/>
                  </a:lnTo>
                  <a:lnTo>
                    <a:pt x="9" y="29"/>
                  </a:lnTo>
                  <a:lnTo>
                    <a:pt x="10" y="29"/>
                  </a:lnTo>
                  <a:lnTo>
                    <a:pt x="11" y="30"/>
                  </a:lnTo>
                  <a:lnTo>
                    <a:pt x="12" y="30"/>
                  </a:lnTo>
                  <a:lnTo>
                    <a:pt x="13" y="30"/>
                  </a:lnTo>
                  <a:lnTo>
                    <a:pt x="14" y="30"/>
                  </a:lnTo>
                  <a:lnTo>
                    <a:pt x="15" y="30"/>
                  </a:lnTo>
                  <a:lnTo>
                    <a:pt x="16" y="30"/>
                  </a:lnTo>
                  <a:lnTo>
                    <a:pt x="17" y="30"/>
                  </a:lnTo>
                  <a:lnTo>
                    <a:pt x="18" y="30"/>
                  </a:lnTo>
                  <a:lnTo>
                    <a:pt x="19" y="30"/>
                  </a:lnTo>
                  <a:lnTo>
                    <a:pt x="20" y="29"/>
                  </a:lnTo>
                  <a:lnTo>
                    <a:pt x="21" y="29"/>
                  </a:lnTo>
                  <a:lnTo>
                    <a:pt x="22" y="29"/>
                  </a:lnTo>
                  <a:lnTo>
                    <a:pt x="23" y="28"/>
                  </a:lnTo>
                  <a:lnTo>
                    <a:pt x="23" y="27"/>
                  </a:lnTo>
                  <a:lnTo>
                    <a:pt x="24" y="27"/>
                  </a:lnTo>
                  <a:lnTo>
                    <a:pt x="25" y="26"/>
                  </a:lnTo>
                  <a:lnTo>
                    <a:pt x="26" y="26"/>
                  </a:lnTo>
                  <a:lnTo>
                    <a:pt x="26" y="25"/>
                  </a:lnTo>
                  <a:lnTo>
                    <a:pt x="27" y="24"/>
                  </a:lnTo>
                  <a:lnTo>
                    <a:pt x="27" y="24"/>
                  </a:lnTo>
                  <a:lnTo>
                    <a:pt x="28" y="23"/>
                  </a:lnTo>
                  <a:lnTo>
                    <a:pt x="28" y="22"/>
                  </a:lnTo>
                  <a:lnTo>
                    <a:pt x="29" y="21"/>
                  </a:lnTo>
                  <a:lnTo>
                    <a:pt x="29" y="20"/>
                  </a:lnTo>
                  <a:lnTo>
                    <a:pt x="30" y="19"/>
                  </a:lnTo>
                  <a:lnTo>
                    <a:pt x="30" y="18"/>
                  </a:lnTo>
                  <a:lnTo>
                    <a:pt x="30" y="17"/>
                  </a:lnTo>
                  <a:lnTo>
                    <a:pt x="30" y="16"/>
                  </a:lnTo>
                  <a:close/>
                </a:path>
              </a:pathLst>
            </a:custGeom>
            <a:solidFill>
              <a:srgbClr val="000000"/>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5" name="Freeform 43">
              <a:extLst>
                <a:ext uri="{FF2B5EF4-FFF2-40B4-BE49-F238E27FC236}">
                  <a16:creationId xmlns:a16="http://schemas.microsoft.com/office/drawing/2014/main" id="{07139090-D8BA-4A31-216D-4DA9D0F7ED17}"/>
                </a:ext>
              </a:extLst>
            </p:cNvPr>
            <p:cNvSpPr>
              <a:spLocks/>
            </p:cNvSpPr>
            <p:nvPr/>
          </p:nvSpPr>
          <p:spPr bwMode="auto">
            <a:xfrm>
              <a:off x="2368263" y="5202343"/>
              <a:ext cx="80220" cy="80220"/>
            </a:xfrm>
            <a:custGeom>
              <a:avLst/>
              <a:gdLst/>
              <a:ahLst/>
              <a:cxnLst>
                <a:cxn ang="0">
                  <a:pos x="128" y="60"/>
                </a:cxn>
                <a:cxn ang="0">
                  <a:pos x="127" y="52"/>
                </a:cxn>
                <a:cxn ang="0">
                  <a:pos x="125" y="44"/>
                </a:cxn>
                <a:cxn ang="0">
                  <a:pos x="121" y="36"/>
                </a:cxn>
                <a:cxn ang="0">
                  <a:pos x="117" y="29"/>
                </a:cxn>
                <a:cxn ang="0">
                  <a:pos x="112" y="22"/>
                </a:cxn>
                <a:cxn ang="0">
                  <a:pos x="106" y="16"/>
                </a:cxn>
                <a:cxn ang="0">
                  <a:pos x="100" y="11"/>
                </a:cxn>
                <a:cxn ang="0">
                  <a:pos x="92" y="7"/>
                </a:cxn>
                <a:cxn ang="0">
                  <a:pos x="85" y="4"/>
                </a:cxn>
                <a:cxn ang="0">
                  <a:pos x="76" y="1"/>
                </a:cxn>
                <a:cxn ang="0">
                  <a:pos x="68" y="0"/>
                </a:cxn>
                <a:cxn ang="0">
                  <a:pos x="60" y="0"/>
                </a:cxn>
                <a:cxn ang="0">
                  <a:pos x="51" y="1"/>
                </a:cxn>
                <a:cxn ang="0">
                  <a:pos x="43" y="4"/>
                </a:cxn>
                <a:cxn ang="0">
                  <a:pos x="36" y="7"/>
                </a:cxn>
                <a:cxn ang="0">
                  <a:pos x="28" y="11"/>
                </a:cxn>
                <a:cxn ang="0">
                  <a:pos x="22" y="16"/>
                </a:cxn>
                <a:cxn ang="0">
                  <a:pos x="16" y="22"/>
                </a:cxn>
                <a:cxn ang="0">
                  <a:pos x="11" y="29"/>
                </a:cxn>
                <a:cxn ang="0">
                  <a:pos x="7" y="36"/>
                </a:cxn>
                <a:cxn ang="0">
                  <a:pos x="3" y="44"/>
                </a:cxn>
                <a:cxn ang="0">
                  <a:pos x="1" y="52"/>
                </a:cxn>
                <a:cxn ang="0">
                  <a:pos x="0" y="60"/>
                </a:cxn>
                <a:cxn ang="0">
                  <a:pos x="0" y="68"/>
                </a:cxn>
                <a:cxn ang="0">
                  <a:pos x="1" y="77"/>
                </a:cxn>
                <a:cxn ang="0">
                  <a:pos x="3" y="85"/>
                </a:cxn>
                <a:cxn ang="0">
                  <a:pos x="7" y="93"/>
                </a:cxn>
                <a:cxn ang="0">
                  <a:pos x="11" y="100"/>
                </a:cxn>
                <a:cxn ang="0">
                  <a:pos x="16" y="106"/>
                </a:cxn>
                <a:cxn ang="0">
                  <a:pos x="22" y="112"/>
                </a:cxn>
                <a:cxn ang="0">
                  <a:pos x="28" y="117"/>
                </a:cxn>
                <a:cxn ang="0">
                  <a:pos x="36" y="122"/>
                </a:cxn>
                <a:cxn ang="0">
                  <a:pos x="43" y="125"/>
                </a:cxn>
                <a:cxn ang="0">
                  <a:pos x="51" y="127"/>
                </a:cxn>
                <a:cxn ang="0">
                  <a:pos x="60" y="128"/>
                </a:cxn>
                <a:cxn ang="0">
                  <a:pos x="68" y="128"/>
                </a:cxn>
                <a:cxn ang="0">
                  <a:pos x="76" y="127"/>
                </a:cxn>
                <a:cxn ang="0">
                  <a:pos x="85" y="125"/>
                </a:cxn>
                <a:cxn ang="0">
                  <a:pos x="92" y="122"/>
                </a:cxn>
                <a:cxn ang="0">
                  <a:pos x="100" y="117"/>
                </a:cxn>
                <a:cxn ang="0">
                  <a:pos x="106" y="112"/>
                </a:cxn>
                <a:cxn ang="0">
                  <a:pos x="112" y="106"/>
                </a:cxn>
                <a:cxn ang="0">
                  <a:pos x="117" y="100"/>
                </a:cxn>
                <a:cxn ang="0">
                  <a:pos x="121" y="93"/>
                </a:cxn>
                <a:cxn ang="0">
                  <a:pos x="125" y="85"/>
                </a:cxn>
                <a:cxn ang="0">
                  <a:pos x="127" y="77"/>
                </a:cxn>
                <a:cxn ang="0">
                  <a:pos x="128" y="68"/>
                </a:cxn>
              </a:cxnLst>
              <a:rect l="0" t="0" r="r" b="b"/>
              <a:pathLst>
                <a:path w="128" h="128">
                  <a:moveTo>
                    <a:pt x="128" y="64"/>
                  </a:moveTo>
                  <a:lnTo>
                    <a:pt x="128" y="60"/>
                  </a:lnTo>
                  <a:lnTo>
                    <a:pt x="128" y="56"/>
                  </a:lnTo>
                  <a:lnTo>
                    <a:pt x="127" y="52"/>
                  </a:lnTo>
                  <a:lnTo>
                    <a:pt x="126" y="48"/>
                  </a:lnTo>
                  <a:lnTo>
                    <a:pt x="125" y="44"/>
                  </a:lnTo>
                  <a:lnTo>
                    <a:pt x="123" y="40"/>
                  </a:lnTo>
                  <a:lnTo>
                    <a:pt x="121" y="36"/>
                  </a:lnTo>
                  <a:lnTo>
                    <a:pt x="119" y="32"/>
                  </a:lnTo>
                  <a:lnTo>
                    <a:pt x="117" y="29"/>
                  </a:lnTo>
                  <a:lnTo>
                    <a:pt x="115" y="25"/>
                  </a:lnTo>
                  <a:lnTo>
                    <a:pt x="112" y="22"/>
                  </a:lnTo>
                  <a:lnTo>
                    <a:pt x="109" y="19"/>
                  </a:lnTo>
                  <a:lnTo>
                    <a:pt x="106" y="16"/>
                  </a:lnTo>
                  <a:lnTo>
                    <a:pt x="103" y="13"/>
                  </a:lnTo>
                  <a:lnTo>
                    <a:pt x="100" y="11"/>
                  </a:lnTo>
                  <a:lnTo>
                    <a:pt x="96" y="9"/>
                  </a:lnTo>
                  <a:lnTo>
                    <a:pt x="92" y="7"/>
                  </a:lnTo>
                  <a:lnTo>
                    <a:pt x="88" y="5"/>
                  </a:lnTo>
                  <a:lnTo>
                    <a:pt x="85" y="4"/>
                  </a:lnTo>
                  <a:lnTo>
                    <a:pt x="81" y="2"/>
                  </a:lnTo>
                  <a:lnTo>
                    <a:pt x="76" y="1"/>
                  </a:lnTo>
                  <a:lnTo>
                    <a:pt x="72" y="1"/>
                  </a:lnTo>
                  <a:lnTo>
                    <a:pt x="68" y="0"/>
                  </a:lnTo>
                  <a:lnTo>
                    <a:pt x="64" y="0"/>
                  </a:lnTo>
                  <a:lnTo>
                    <a:pt x="60" y="0"/>
                  </a:lnTo>
                  <a:lnTo>
                    <a:pt x="56" y="1"/>
                  </a:lnTo>
                  <a:lnTo>
                    <a:pt x="51" y="1"/>
                  </a:lnTo>
                  <a:lnTo>
                    <a:pt x="47" y="2"/>
                  </a:lnTo>
                  <a:lnTo>
                    <a:pt x="43" y="4"/>
                  </a:lnTo>
                  <a:lnTo>
                    <a:pt x="39" y="5"/>
                  </a:lnTo>
                  <a:lnTo>
                    <a:pt x="36" y="7"/>
                  </a:lnTo>
                  <a:lnTo>
                    <a:pt x="32" y="9"/>
                  </a:lnTo>
                  <a:lnTo>
                    <a:pt x="28" y="11"/>
                  </a:lnTo>
                  <a:lnTo>
                    <a:pt x="25" y="13"/>
                  </a:lnTo>
                  <a:lnTo>
                    <a:pt x="22" y="16"/>
                  </a:lnTo>
                  <a:lnTo>
                    <a:pt x="19" y="19"/>
                  </a:lnTo>
                  <a:lnTo>
                    <a:pt x="16" y="22"/>
                  </a:lnTo>
                  <a:lnTo>
                    <a:pt x="13" y="25"/>
                  </a:lnTo>
                  <a:lnTo>
                    <a:pt x="11" y="29"/>
                  </a:lnTo>
                  <a:lnTo>
                    <a:pt x="8" y="32"/>
                  </a:lnTo>
                  <a:lnTo>
                    <a:pt x="7" y="36"/>
                  </a:lnTo>
                  <a:lnTo>
                    <a:pt x="5" y="40"/>
                  </a:lnTo>
                  <a:lnTo>
                    <a:pt x="3" y="44"/>
                  </a:lnTo>
                  <a:lnTo>
                    <a:pt x="2" y="48"/>
                  </a:lnTo>
                  <a:lnTo>
                    <a:pt x="1" y="52"/>
                  </a:lnTo>
                  <a:lnTo>
                    <a:pt x="0" y="56"/>
                  </a:lnTo>
                  <a:lnTo>
                    <a:pt x="0" y="60"/>
                  </a:lnTo>
                  <a:lnTo>
                    <a:pt x="0" y="64"/>
                  </a:lnTo>
                  <a:lnTo>
                    <a:pt x="0" y="68"/>
                  </a:lnTo>
                  <a:lnTo>
                    <a:pt x="0" y="73"/>
                  </a:lnTo>
                  <a:lnTo>
                    <a:pt x="1" y="77"/>
                  </a:lnTo>
                  <a:lnTo>
                    <a:pt x="2" y="81"/>
                  </a:lnTo>
                  <a:lnTo>
                    <a:pt x="3" y="85"/>
                  </a:lnTo>
                  <a:lnTo>
                    <a:pt x="5" y="89"/>
                  </a:lnTo>
                  <a:lnTo>
                    <a:pt x="7" y="93"/>
                  </a:lnTo>
                  <a:lnTo>
                    <a:pt x="8" y="96"/>
                  </a:lnTo>
                  <a:lnTo>
                    <a:pt x="11" y="100"/>
                  </a:lnTo>
                  <a:lnTo>
                    <a:pt x="13" y="103"/>
                  </a:lnTo>
                  <a:lnTo>
                    <a:pt x="16" y="106"/>
                  </a:lnTo>
                  <a:lnTo>
                    <a:pt x="19" y="110"/>
                  </a:lnTo>
                  <a:lnTo>
                    <a:pt x="22" y="112"/>
                  </a:lnTo>
                  <a:lnTo>
                    <a:pt x="25" y="115"/>
                  </a:lnTo>
                  <a:lnTo>
                    <a:pt x="28" y="117"/>
                  </a:lnTo>
                  <a:lnTo>
                    <a:pt x="32" y="120"/>
                  </a:lnTo>
                  <a:lnTo>
                    <a:pt x="36" y="122"/>
                  </a:lnTo>
                  <a:lnTo>
                    <a:pt x="39" y="123"/>
                  </a:lnTo>
                  <a:lnTo>
                    <a:pt x="43" y="125"/>
                  </a:lnTo>
                  <a:lnTo>
                    <a:pt x="47" y="126"/>
                  </a:lnTo>
                  <a:lnTo>
                    <a:pt x="51" y="127"/>
                  </a:lnTo>
                  <a:lnTo>
                    <a:pt x="56" y="128"/>
                  </a:lnTo>
                  <a:lnTo>
                    <a:pt x="60" y="128"/>
                  </a:lnTo>
                  <a:lnTo>
                    <a:pt x="64" y="128"/>
                  </a:lnTo>
                  <a:lnTo>
                    <a:pt x="68" y="128"/>
                  </a:lnTo>
                  <a:lnTo>
                    <a:pt x="72" y="128"/>
                  </a:lnTo>
                  <a:lnTo>
                    <a:pt x="76" y="127"/>
                  </a:lnTo>
                  <a:lnTo>
                    <a:pt x="81" y="126"/>
                  </a:lnTo>
                  <a:lnTo>
                    <a:pt x="85" y="125"/>
                  </a:lnTo>
                  <a:lnTo>
                    <a:pt x="88" y="123"/>
                  </a:lnTo>
                  <a:lnTo>
                    <a:pt x="92" y="122"/>
                  </a:lnTo>
                  <a:lnTo>
                    <a:pt x="96" y="120"/>
                  </a:lnTo>
                  <a:lnTo>
                    <a:pt x="100" y="117"/>
                  </a:lnTo>
                  <a:lnTo>
                    <a:pt x="103" y="115"/>
                  </a:lnTo>
                  <a:lnTo>
                    <a:pt x="106" y="112"/>
                  </a:lnTo>
                  <a:lnTo>
                    <a:pt x="109" y="110"/>
                  </a:lnTo>
                  <a:lnTo>
                    <a:pt x="112" y="106"/>
                  </a:lnTo>
                  <a:lnTo>
                    <a:pt x="115" y="103"/>
                  </a:lnTo>
                  <a:lnTo>
                    <a:pt x="117" y="100"/>
                  </a:lnTo>
                  <a:lnTo>
                    <a:pt x="119" y="96"/>
                  </a:lnTo>
                  <a:lnTo>
                    <a:pt x="121" y="93"/>
                  </a:lnTo>
                  <a:lnTo>
                    <a:pt x="123" y="89"/>
                  </a:lnTo>
                  <a:lnTo>
                    <a:pt x="125" y="85"/>
                  </a:lnTo>
                  <a:lnTo>
                    <a:pt x="126" y="81"/>
                  </a:lnTo>
                  <a:lnTo>
                    <a:pt x="127" y="77"/>
                  </a:lnTo>
                  <a:lnTo>
                    <a:pt x="128" y="73"/>
                  </a:lnTo>
                  <a:lnTo>
                    <a:pt x="128" y="68"/>
                  </a:lnTo>
                  <a:lnTo>
                    <a:pt x="128" y="64"/>
                  </a:lnTo>
                </a:path>
              </a:pathLst>
            </a:custGeom>
            <a:noFill/>
            <a:ln w="63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6" name="Freeform 44">
              <a:extLst>
                <a:ext uri="{FF2B5EF4-FFF2-40B4-BE49-F238E27FC236}">
                  <a16:creationId xmlns:a16="http://schemas.microsoft.com/office/drawing/2014/main" id="{FB188A60-1611-212D-B421-5168203719BF}"/>
                </a:ext>
              </a:extLst>
            </p:cNvPr>
            <p:cNvSpPr>
              <a:spLocks/>
            </p:cNvSpPr>
            <p:nvPr/>
          </p:nvSpPr>
          <p:spPr bwMode="auto">
            <a:xfrm>
              <a:off x="4838331" y="5635563"/>
              <a:ext cx="395753" cy="398428"/>
            </a:xfrm>
            <a:custGeom>
              <a:avLst/>
              <a:gdLst/>
              <a:ahLst/>
              <a:cxnLst>
                <a:cxn ang="0">
                  <a:pos x="634" y="319"/>
                </a:cxn>
                <a:cxn ang="0">
                  <a:pos x="606" y="188"/>
                </a:cxn>
                <a:cxn ang="0">
                  <a:pos x="528" y="81"/>
                </a:cxn>
                <a:cxn ang="0">
                  <a:pos x="413" y="14"/>
                </a:cxn>
                <a:cxn ang="0">
                  <a:pos x="280" y="0"/>
                </a:cxn>
                <a:cxn ang="0">
                  <a:pos x="153" y="41"/>
                </a:cxn>
                <a:cxn ang="0">
                  <a:pos x="54" y="130"/>
                </a:cxn>
                <a:cxn ang="0">
                  <a:pos x="0" y="252"/>
                </a:cxn>
                <a:cxn ang="0">
                  <a:pos x="0" y="385"/>
                </a:cxn>
                <a:cxn ang="0">
                  <a:pos x="54" y="507"/>
                </a:cxn>
                <a:cxn ang="0">
                  <a:pos x="153" y="596"/>
                </a:cxn>
                <a:cxn ang="0">
                  <a:pos x="280" y="637"/>
                </a:cxn>
                <a:cxn ang="0">
                  <a:pos x="413" y="623"/>
                </a:cxn>
                <a:cxn ang="0">
                  <a:pos x="528" y="557"/>
                </a:cxn>
                <a:cxn ang="0">
                  <a:pos x="606" y="449"/>
                </a:cxn>
                <a:cxn ang="0">
                  <a:pos x="634" y="319"/>
                </a:cxn>
              </a:cxnLst>
              <a:rect l="0" t="0" r="r" b="b"/>
              <a:pathLst>
                <a:path w="634" h="637">
                  <a:moveTo>
                    <a:pt x="634" y="319"/>
                  </a:moveTo>
                  <a:lnTo>
                    <a:pt x="606" y="188"/>
                  </a:lnTo>
                  <a:lnTo>
                    <a:pt x="528" y="81"/>
                  </a:lnTo>
                  <a:lnTo>
                    <a:pt x="413" y="14"/>
                  </a:lnTo>
                  <a:lnTo>
                    <a:pt x="280" y="0"/>
                  </a:lnTo>
                  <a:lnTo>
                    <a:pt x="153" y="41"/>
                  </a:lnTo>
                  <a:lnTo>
                    <a:pt x="54" y="130"/>
                  </a:lnTo>
                  <a:lnTo>
                    <a:pt x="0" y="252"/>
                  </a:lnTo>
                  <a:lnTo>
                    <a:pt x="0" y="385"/>
                  </a:lnTo>
                  <a:lnTo>
                    <a:pt x="54" y="507"/>
                  </a:lnTo>
                  <a:lnTo>
                    <a:pt x="153" y="596"/>
                  </a:lnTo>
                  <a:lnTo>
                    <a:pt x="280" y="637"/>
                  </a:lnTo>
                  <a:lnTo>
                    <a:pt x="413" y="623"/>
                  </a:lnTo>
                  <a:lnTo>
                    <a:pt x="528" y="557"/>
                  </a:lnTo>
                  <a:lnTo>
                    <a:pt x="606" y="449"/>
                  </a:lnTo>
                  <a:lnTo>
                    <a:pt x="634" y="319"/>
                  </a:lnTo>
                </a:path>
              </a:pathLst>
            </a:custGeom>
            <a:noFill/>
            <a:ln w="6350">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7" name="Freeform 45">
              <a:extLst>
                <a:ext uri="{FF2B5EF4-FFF2-40B4-BE49-F238E27FC236}">
                  <a16:creationId xmlns:a16="http://schemas.microsoft.com/office/drawing/2014/main" id="{9A962157-47E0-3E37-B95D-847260BE35A2}"/>
                </a:ext>
              </a:extLst>
            </p:cNvPr>
            <p:cNvSpPr>
              <a:spLocks noChangeAspect="1"/>
            </p:cNvSpPr>
            <p:nvPr/>
          </p:nvSpPr>
          <p:spPr bwMode="auto">
            <a:xfrm>
              <a:off x="2275442" y="5114192"/>
              <a:ext cx="269540" cy="260983"/>
            </a:xfrm>
            <a:custGeom>
              <a:avLst/>
              <a:gdLst/>
              <a:ahLst/>
              <a:cxnLst>
                <a:cxn ang="0">
                  <a:pos x="534" y="260"/>
                </a:cxn>
                <a:cxn ang="0">
                  <a:pos x="508" y="144"/>
                </a:cxn>
                <a:cxn ang="0">
                  <a:pos x="433" y="51"/>
                </a:cxn>
                <a:cxn ang="0">
                  <a:pos x="326" y="0"/>
                </a:cxn>
                <a:cxn ang="0">
                  <a:pos x="208" y="0"/>
                </a:cxn>
                <a:cxn ang="0">
                  <a:pos x="101" y="51"/>
                </a:cxn>
                <a:cxn ang="0">
                  <a:pos x="26" y="144"/>
                </a:cxn>
                <a:cxn ang="0">
                  <a:pos x="0" y="260"/>
                </a:cxn>
                <a:cxn ang="0">
                  <a:pos x="26" y="376"/>
                </a:cxn>
                <a:cxn ang="0">
                  <a:pos x="101" y="469"/>
                </a:cxn>
                <a:cxn ang="0">
                  <a:pos x="208" y="520"/>
                </a:cxn>
                <a:cxn ang="0">
                  <a:pos x="326" y="520"/>
                </a:cxn>
                <a:cxn ang="0">
                  <a:pos x="433" y="469"/>
                </a:cxn>
                <a:cxn ang="0">
                  <a:pos x="508" y="376"/>
                </a:cxn>
                <a:cxn ang="0">
                  <a:pos x="534" y="260"/>
                </a:cxn>
              </a:cxnLst>
              <a:rect l="0" t="0" r="r" b="b"/>
              <a:pathLst>
                <a:path w="534" h="520">
                  <a:moveTo>
                    <a:pt x="534" y="260"/>
                  </a:moveTo>
                  <a:lnTo>
                    <a:pt x="508" y="144"/>
                  </a:lnTo>
                  <a:lnTo>
                    <a:pt x="433" y="51"/>
                  </a:lnTo>
                  <a:lnTo>
                    <a:pt x="326" y="0"/>
                  </a:lnTo>
                  <a:lnTo>
                    <a:pt x="208" y="0"/>
                  </a:lnTo>
                  <a:lnTo>
                    <a:pt x="101" y="51"/>
                  </a:lnTo>
                  <a:lnTo>
                    <a:pt x="26" y="144"/>
                  </a:lnTo>
                  <a:lnTo>
                    <a:pt x="0" y="260"/>
                  </a:lnTo>
                  <a:lnTo>
                    <a:pt x="26" y="376"/>
                  </a:lnTo>
                  <a:lnTo>
                    <a:pt x="101" y="469"/>
                  </a:lnTo>
                  <a:lnTo>
                    <a:pt x="208" y="520"/>
                  </a:lnTo>
                  <a:lnTo>
                    <a:pt x="326" y="520"/>
                  </a:lnTo>
                  <a:lnTo>
                    <a:pt x="433" y="469"/>
                  </a:lnTo>
                  <a:lnTo>
                    <a:pt x="508" y="376"/>
                  </a:lnTo>
                  <a:lnTo>
                    <a:pt x="534" y="260"/>
                  </a:lnTo>
                </a:path>
              </a:pathLst>
            </a:custGeom>
            <a:noFill/>
            <a:ln w="63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8" name="Line 54">
              <a:extLst>
                <a:ext uri="{FF2B5EF4-FFF2-40B4-BE49-F238E27FC236}">
                  <a16:creationId xmlns:a16="http://schemas.microsoft.com/office/drawing/2014/main" id="{892A2841-493E-A01D-31DE-6E04C736B9EE}"/>
                </a:ext>
              </a:extLst>
            </p:cNvPr>
            <p:cNvSpPr>
              <a:spLocks noChangeShapeType="1"/>
            </p:cNvSpPr>
            <p:nvPr/>
          </p:nvSpPr>
          <p:spPr bwMode="auto">
            <a:xfrm flipV="1">
              <a:off x="3767904" y="3060168"/>
              <a:ext cx="235313" cy="235313"/>
            </a:xfrm>
            <a:prstGeom prst="line">
              <a:avLst/>
            </a:prstGeom>
            <a:noFill/>
            <a:ln w="635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19" name="Line 55">
              <a:extLst>
                <a:ext uri="{FF2B5EF4-FFF2-40B4-BE49-F238E27FC236}">
                  <a16:creationId xmlns:a16="http://schemas.microsoft.com/office/drawing/2014/main" id="{136133D4-9E92-7B11-9529-8074AF96004A}"/>
                </a:ext>
              </a:extLst>
            </p:cNvPr>
            <p:cNvSpPr>
              <a:spLocks noChangeShapeType="1"/>
            </p:cNvSpPr>
            <p:nvPr/>
          </p:nvSpPr>
          <p:spPr bwMode="auto">
            <a:xfrm flipV="1">
              <a:off x="3687684" y="2979948"/>
              <a:ext cx="280770" cy="280772"/>
            </a:xfrm>
            <a:prstGeom prst="line">
              <a:avLst/>
            </a:prstGeom>
            <a:noFill/>
            <a:ln w="635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0" name="Line 56">
              <a:extLst>
                <a:ext uri="{FF2B5EF4-FFF2-40B4-BE49-F238E27FC236}">
                  <a16:creationId xmlns:a16="http://schemas.microsoft.com/office/drawing/2014/main" id="{2C7AE37B-3FDE-666E-5720-EA3902B5C87B}"/>
                </a:ext>
              </a:extLst>
            </p:cNvPr>
            <p:cNvSpPr>
              <a:spLocks noChangeShapeType="1"/>
            </p:cNvSpPr>
            <p:nvPr/>
          </p:nvSpPr>
          <p:spPr bwMode="auto">
            <a:xfrm flipV="1">
              <a:off x="3634203" y="2926468"/>
              <a:ext cx="275422" cy="275424"/>
            </a:xfrm>
            <a:prstGeom prst="line">
              <a:avLst/>
            </a:prstGeom>
            <a:noFill/>
            <a:ln w="635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1" name="Line 57">
              <a:extLst>
                <a:ext uri="{FF2B5EF4-FFF2-40B4-BE49-F238E27FC236}">
                  <a16:creationId xmlns:a16="http://schemas.microsoft.com/office/drawing/2014/main" id="{A867A713-F55E-36BC-4060-81CFF9C250AC}"/>
                </a:ext>
              </a:extLst>
            </p:cNvPr>
            <p:cNvSpPr>
              <a:spLocks noChangeShapeType="1"/>
            </p:cNvSpPr>
            <p:nvPr/>
          </p:nvSpPr>
          <p:spPr bwMode="auto">
            <a:xfrm flipV="1">
              <a:off x="3607463" y="2897053"/>
              <a:ext cx="216594" cy="219269"/>
            </a:xfrm>
            <a:prstGeom prst="line">
              <a:avLst/>
            </a:prstGeom>
            <a:noFill/>
            <a:ln w="635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2" name="Line 58">
              <a:extLst>
                <a:ext uri="{FF2B5EF4-FFF2-40B4-BE49-F238E27FC236}">
                  <a16:creationId xmlns:a16="http://schemas.microsoft.com/office/drawing/2014/main" id="{912ECA6C-A74E-997A-7264-C06686882E7B}"/>
                </a:ext>
              </a:extLst>
            </p:cNvPr>
            <p:cNvSpPr>
              <a:spLocks noChangeShapeType="1"/>
            </p:cNvSpPr>
            <p:nvPr/>
          </p:nvSpPr>
          <p:spPr bwMode="auto">
            <a:xfrm flipV="1">
              <a:off x="5100383" y="5900289"/>
              <a:ext cx="123004" cy="123004"/>
            </a:xfrm>
            <a:prstGeom prst="line">
              <a:avLst/>
            </a:prstGeom>
            <a:noFill/>
            <a:ln w="6350">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3" name="Line 59">
              <a:extLst>
                <a:ext uri="{FF2B5EF4-FFF2-40B4-BE49-F238E27FC236}">
                  <a16:creationId xmlns:a16="http://schemas.microsoft.com/office/drawing/2014/main" id="{D632CE28-80F6-0A9F-BD23-17583B37CD9D}"/>
                </a:ext>
              </a:extLst>
            </p:cNvPr>
            <p:cNvSpPr>
              <a:spLocks noChangeShapeType="1"/>
            </p:cNvSpPr>
            <p:nvPr/>
          </p:nvSpPr>
          <p:spPr bwMode="auto">
            <a:xfrm flipV="1">
              <a:off x="4982727" y="5782633"/>
              <a:ext cx="246009" cy="246009"/>
            </a:xfrm>
            <a:prstGeom prst="line">
              <a:avLst/>
            </a:prstGeom>
            <a:noFill/>
            <a:ln w="6350">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4" name="Line 60">
              <a:extLst>
                <a:ext uri="{FF2B5EF4-FFF2-40B4-BE49-F238E27FC236}">
                  <a16:creationId xmlns:a16="http://schemas.microsoft.com/office/drawing/2014/main" id="{D29A970F-1C99-5E4B-4D01-CCCF1FD9F97B}"/>
                </a:ext>
              </a:extLst>
            </p:cNvPr>
            <p:cNvSpPr>
              <a:spLocks noChangeShapeType="1"/>
            </p:cNvSpPr>
            <p:nvPr/>
          </p:nvSpPr>
          <p:spPr bwMode="auto">
            <a:xfrm flipV="1">
              <a:off x="4907855" y="5707760"/>
              <a:ext cx="280770" cy="280772"/>
            </a:xfrm>
            <a:prstGeom prst="line">
              <a:avLst/>
            </a:prstGeom>
            <a:noFill/>
            <a:ln w="6350">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5" name="Line 61">
              <a:extLst>
                <a:ext uri="{FF2B5EF4-FFF2-40B4-BE49-F238E27FC236}">
                  <a16:creationId xmlns:a16="http://schemas.microsoft.com/office/drawing/2014/main" id="{F0A7CC18-84EE-A40B-F07D-77CC3CC791FE}"/>
                </a:ext>
              </a:extLst>
            </p:cNvPr>
            <p:cNvSpPr>
              <a:spLocks noChangeShapeType="1"/>
            </p:cNvSpPr>
            <p:nvPr/>
          </p:nvSpPr>
          <p:spPr bwMode="auto">
            <a:xfrm flipV="1">
              <a:off x="4857050" y="5656955"/>
              <a:ext cx="270074" cy="270076"/>
            </a:xfrm>
            <a:prstGeom prst="line">
              <a:avLst/>
            </a:prstGeom>
            <a:noFill/>
            <a:ln w="6350">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6" name="Line 62">
              <a:extLst>
                <a:ext uri="{FF2B5EF4-FFF2-40B4-BE49-F238E27FC236}">
                  <a16:creationId xmlns:a16="http://schemas.microsoft.com/office/drawing/2014/main" id="{4716F2C4-2F1C-D1FA-CB70-F2E551006F43}"/>
                </a:ext>
              </a:extLst>
            </p:cNvPr>
            <p:cNvSpPr>
              <a:spLocks noChangeShapeType="1"/>
            </p:cNvSpPr>
            <p:nvPr/>
          </p:nvSpPr>
          <p:spPr bwMode="auto">
            <a:xfrm flipV="1">
              <a:off x="4832983" y="5632888"/>
              <a:ext cx="203225" cy="203225"/>
            </a:xfrm>
            <a:prstGeom prst="line">
              <a:avLst/>
            </a:prstGeom>
            <a:noFill/>
            <a:ln w="6350">
              <a:solidFill>
                <a:srgbClr val="0099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7" name="Line 63">
              <a:extLst>
                <a:ext uri="{FF2B5EF4-FFF2-40B4-BE49-F238E27FC236}">
                  <a16:creationId xmlns:a16="http://schemas.microsoft.com/office/drawing/2014/main" id="{39B6008A-E536-8632-D16D-D60F1FE3481B}"/>
                </a:ext>
              </a:extLst>
            </p:cNvPr>
            <p:cNvSpPr>
              <a:spLocks noChangeShapeType="1"/>
            </p:cNvSpPr>
            <p:nvPr/>
          </p:nvSpPr>
          <p:spPr bwMode="auto">
            <a:xfrm flipV="1">
              <a:off x="2419033" y="5258807"/>
              <a:ext cx="113676" cy="113676"/>
            </a:xfrm>
            <a:prstGeom prst="line">
              <a:avLst/>
            </a:prstGeom>
            <a:noFill/>
            <a:ln w="63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8" name="Line 64">
              <a:extLst>
                <a:ext uri="{FF2B5EF4-FFF2-40B4-BE49-F238E27FC236}">
                  <a16:creationId xmlns:a16="http://schemas.microsoft.com/office/drawing/2014/main" id="{FD4627C2-E24C-9B2F-5AC3-7710E549F15B}"/>
                </a:ext>
              </a:extLst>
            </p:cNvPr>
            <p:cNvSpPr>
              <a:spLocks noChangeShapeType="1"/>
            </p:cNvSpPr>
            <p:nvPr/>
          </p:nvSpPr>
          <p:spPr bwMode="auto">
            <a:xfrm flipV="1">
              <a:off x="2331725" y="5176475"/>
              <a:ext cx="179837" cy="179837"/>
            </a:xfrm>
            <a:prstGeom prst="line">
              <a:avLst/>
            </a:prstGeom>
            <a:noFill/>
            <a:ln w="63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29" name="Line 65">
              <a:extLst>
                <a:ext uri="{FF2B5EF4-FFF2-40B4-BE49-F238E27FC236}">
                  <a16:creationId xmlns:a16="http://schemas.microsoft.com/office/drawing/2014/main" id="{D0AF9EE5-B63F-A01E-72ED-312632006C98}"/>
                </a:ext>
              </a:extLst>
            </p:cNvPr>
            <p:cNvSpPr>
              <a:spLocks noChangeShapeType="1"/>
            </p:cNvSpPr>
            <p:nvPr/>
          </p:nvSpPr>
          <p:spPr bwMode="auto">
            <a:xfrm flipV="1">
              <a:off x="2294159" y="5127928"/>
              <a:ext cx="151810" cy="153639"/>
            </a:xfrm>
            <a:prstGeom prst="line">
              <a:avLst/>
            </a:prstGeom>
            <a:noFill/>
            <a:ln w="63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cs typeface="Times New Roman" pitchFamily="18" charset="0"/>
              </a:endParaRPr>
            </a:p>
          </p:txBody>
        </p:sp>
        <p:sp>
          <p:nvSpPr>
            <p:cNvPr id="30" name="Rectangle 26">
              <a:extLst>
                <a:ext uri="{FF2B5EF4-FFF2-40B4-BE49-F238E27FC236}">
                  <a16:creationId xmlns:a16="http://schemas.microsoft.com/office/drawing/2014/main" id="{EB40981E-CA99-3C84-5549-10B539D0F0F0}"/>
                </a:ext>
              </a:extLst>
            </p:cNvPr>
            <p:cNvSpPr>
              <a:spLocks noChangeArrowheads="1"/>
            </p:cNvSpPr>
            <p:nvPr/>
          </p:nvSpPr>
          <p:spPr bwMode="auto">
            <a:xfrm>
              <a:off x="1751845" y="5178464"/>
              <a:ext cx="301365"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a:latin typeface="+mj-lt"/>
                  <a:cs typeface="Times New Roman" pitchFamily="18" charset="0"/>
                </a:rPr>
                <a:t>TSI</a:t>
              </a:r>
              <a:endParaRPr kumimoji="0" lang="en-US" b="0" i="0" u="none" strike="noStrike" cap="none" normalizeH="0" baseline="0" dirty="0">
                <a:ln>
                  <a:noFill/>
                </a:ln>
                <a:effectLst/>
                <a:latin typeface="+mj-lt"/>
                <a:cs typeface="Times New Roman" pitchFamily="18" charset="0"/>
              </a:endParaRPr>
            </a:p>
          </p:txBody>
        </p:sp>
        <p:sp>
          <p:nvSpPr>
            <p:cNvPr id="31" name="TextBox 30">
              <a:extLst>
                <a:ext uri="{FF2B5EF4-FFF2-40B4-BE49-F238E27FC236}">
                  <a16:creationId xmlns:a16="http://schemas.microsoft.com/office/drawing/2014/main" id="{5C06C5D7-E678-AB1E-0A9E-45AC3F39C660}"/>
                </a:ext>
              </a:extLst>
            </p:cNvPr>
            <p:cNvSpPr txBox="1"/>
            <p:nvPr/>
          </p:nvSpPr>
          <p:spPr bwMode="auto">
            <a:xfrm>
              <a:off x="2643555" y="3608172"/>
              <a:ext cx="514885" cy="369331"/>
            </a:xfrm>
            <a:prstGeom prst="rect">
              <a:avLst/>
            </a:prstGeom>
            <a:noFill/>
            <a:ln w="9525">
              <a:noFill/>
              <a:miter lim="800000"/>
              <a:headEnd/>
              <a:tailEnd/>
            </a:ln>
            <a:effectLst/>
          </p:spPr>
          <p:txBody>
            <a:bodyPr wrap="none" rtlCol="0">
              <a:spAutoFit/>
            </a:bodyPr>
            <a:lstStyle/>
            <a:p>
              <a:pPr algn="l"/>
              <a:r>
                <a:rPr lang="en-US" dirty="0">
                  <a:solidFill>
                    <a:srgbClr val="C00000"/>
                  </a:solidFill>
                  <a:latin typeface="+mj-lt"/>
                  <a:ea typeface="Verdana" pitchFamily="34" charset="0"/>
                  <a:cs typeface="Verdana" pitchFamily="34" charset="0"/>
                </a:rPr>
                <a:t>D</a:t>
              </a:r>
              <a:r>
                <a:rPr lang="en-US" baseline="-25000" dirty="0">
                  <a:solidFill>
                    <a:srgbClr val="C00000"/>
                  </a:solidFill>
                  <a:latin typeface="+mj-lt"/>
                  <a:ea typeface="Verdana" pitchFamily="34" charset="0"/>
                  <a:cs typeface="Verdana" pitchFamily="34" charset="0"/>
                </a:rPr>
                <a:t>BS</a:t>
              </a:r>
            </a:p>
          </p:txBody>
        </p:sp>
        <p:sp>
          <p:nvSpPr>
            <p:cNvPr id="32" name="TextBox 31">
              <a:extLst>
                <a:ext uri="{FF2B5EF4-FFF2-40B4-BE49-F238E27FC236}">
                  <a16:creationId xmlns:a16="http://schemas.microsoft.com/office/drawing/2014/main" id="{190E7DC1-941E-3176-9CEA-335DFD229B55}"/>
                </a:ext>
              </a:extLst>
            </p:cNvPr>
            <p:cNvSpPr txBox="1"/>
            <p:nvPr/>
          </p:nvSpPr>
          <p:spPr bwMode="auto">
            <a:xfrm>
              <a:off x="3438424" y="5517822"/>
              <a:ext cx="500458" cy="369331"/>
            </a:xfrm>
            <a:prstGeom prst="rect">
              <a:avLst/>
            </a:prstGeom>
            <a:noFill/>
            <a:ln w="9525">
              <a:noFill/>
              <a:miter lim="800000"/>
              <a:headEnd/>
              <a:tailEnd/>
            </a:ln>
            <a:effectLst/>
          </p:spPr>
          <p:txBody>
            <a:bodyPr wrap="none" rtlCol="0">
              <a:spAutoFit/>
            </a:bodyPr>
            <a:lstStyle/>
            <a:p>
              <a:pPr algn="l"/>
              <a:r>
                <a:rPr lang="en-US" dirty="0">
                  <a:solidFill>
                    <a:srgbClr val="008000"/>
                  </a:solidFill>
                  <a:latin typeface="+mj-lt"/>
                  <a:ea typeface="Verdana" pitchFamily="34" charset="0"/>
                  <a:cs typeface="Verdana" pitchFamily="34" charset="0"/>
                </a:rPr>
                <a:t>D</a:t>
              </a:r>
              <a:r>
                <a:rPr lang="en-US" baseline="-25000" dirty="0">
                  <a:solidFill>
                    <a:srgbClr val="008000"/>
                  </a:solidFill>
                  <a:latin typeface="+mj-lt"/>
                  <a:ea typeface="Verdana" pitchFamily="34" charset="0"/>
                  <a:cs typeface="Verdana" pitchFamily="34" charset="0"/>
                </a:rPr>
                <a:t>FS</a:t>
              </a:r>
            </a:p>
          </p:txBody>
        </p:sp>
        <p:sp>
          <p:nvSpPr>
            <p:cNvPr id="34" name="Rectangle 26">
              <a:extLst>
                <a:ext uri="{FF2B5EF4-FFF2-40B4-BE49-F238E27FC236}">
                  <a16:creationId xmlns:a16="http://schemas.microsoft.com/office/drawing/2014/main" id="{90C0EA8D-991F-6455-E4BF-2EDEAC25F728}"/>
                </a:ext>
              </a:extLst>
            </p:cNvPr>
            <p:cNvSpPr>
              <a:spLocks noChangeArrowheads="1"/>
            </p:cNvSpPr>
            <p:nvPr/>
          </p:nvSpPr>
          <p:spPr bwMode="auto">
            <a:xfrm>
              <a:off x="3294369" y="2779858"/>
              <a:ext cx="27090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C00000"/>
                  </a:solidFill>
                  <a:effectLst/>
                  <a:latin typeface="+mj-lt"/>
                  <a:cs typeface="Times New Roman" pitchFamily="18" charset="0"/>
                </a:rPr>
                <a:t>BS</a:t>
              </a:r>
            </a:p>
          </p:txBody>
        </p:sp>
        <p:sp>
          <p:nvSpPr>
            <p:cNvPr id="35" name="Rectangle 37">
              <a:extLst>
                <a:ext uri="{FF2B5EF4-FFF2-40B4-BE49-F238E27FC236}">
                  <a16:creationId xmlns:a16="http://schemas.microsoft.com/office/drawing/2014/main" id="{6031DED6-8D61-B330-B15A-28A3A2EDAFE3}"/>
                </a:ext>
              </a:extLst>
            </p:cNvPr>
            <p:cNvSpPr>
              <a:spLocks noChangeArrowheads="1"/>
            </p:cNvSpPr>
            <p:nvPr/>
          </p:nvSpPr>
          <p:spPr bwMode="auto">
            <a:xfrm>
              <a:off x="4580578" y="5996568"/>
              <a:ext cx="30617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9900"/>
                  </a:solidFill>
                  <a:effectLst/>
                  <a:latin typeface="+mj-lt"/>
                  <a:cs typeface="Times New Roman" pitchFamily="18" charset="0"/>
                </a:rPr>
                <a:t>FS </a:t>
              </a:r>
            </a:p>
          </p:txBody>
        </p:sp>
        <p:sp>
          <p:nvSpPr>
            <p:cNvPr id="36" name="Rectangle 26">
              <a:extLst>
                <a:ext uri="{FF2B5EF4-FFF2-40B4-BE49-F238E27FC236}">
                  <a16:creationId xmlns:a16="http://schemas.microsoft.com/office/drawing/2014/main" id="{A8E2F1A5-1614-FBC6-B581-05982FD303BD}"/>
                </a:ext>
              </a:extLst>
            </p:cNvPr>
            <p:cNvSpPr>
              <a:spLocks noChangeArrowheads="1"/>
            </p:cNvSpPr>
            <p:nvPr/>
          </p:nvSpPr>
          <p:spPr bwMode="auto">
            <a:xfrm>
              <a:off x="1013679" y="5494258"/>
              <a:ext cx="2231136" cy="8309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4400" fontAlgn="base">
                <a:spcBef>
                  <a:spcPct val="0"/>
                </a:spcBef>
                <a:spcAft>
                  <a:spcPct val="0"/>
                </a:spcAft>
              </a:pPr>
              <a:r>
                <a:rPr lang="en-US" dirty="0">
                  <a:latin typeface="+mj-lt"/>
                  <a:cs typeface="Times New Roman" pitchFamily="18" charset="0"/>
                </a:rPr>
                <a:t>Centering error;</a:t>
              </a:r>
              <a:endParaRPr kumimoji="0" lang="en-US" b="0" i="0" u="none" strike="noStrike" cap="none" normalizeH="0" baseline="0" dirty="0">
                <a:ln>
                  <a:noFill/>
                </a:ln>
                <a:effectLst/>
                <a:latin typeface="+mj-lt"/>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dirty="0">
                  <a:latin typeface="+mj-lt"/>
                  <a:cs typeface="Times New Roman" pitchFamily="18" charset="0"/>
                </a:rPr>
                <a:t>Angle resolution error;</a:t>
              </a:r>
            </a:p>
            <a:p>
              <a:pPr marL="0" marR="0" lvl="0" indent="0" algn="l" defTabSz="914400" rtl="0" eaLnBrk="1" fontAlgn="base" latinLnBrk="0" hangingPunct="1">
                <a:lnSpc>
                  <a:spcPct val="100000"/>
                </a:lnSpc>
                <a:spcBef>
                  <a:spcPct val="0"/>
                </a:spcBef>
                <a:spcAft>
                  <a:spcPct val="0"/>
                </a:spcAft>
                <a:buClrTx/>
                <a:buSzTx/>
                <a:buFontTx/>
                <a:buNone/>
                <a:tabLst/>
              </a:pPr>
              <a:r>
                <a:rPr lang="en-US" dirty="0">
                  <a:latin typeface="+mj-lt"/>
                  <a:cs typeface="Times New Roman" pitchFamily="18" charset="0"/>
                </a:rPr>
                <a:t>Number of repetitions</a:t>
              </a:r>
            </a:p>
          </p:txBody>
        </p:sp>
      </p:grpSp>
      <p:grpSp>
        <p:nvGrpSpPr>
          <p:cNvPr id="43" name="Group 42">
            <a:extLst>
              <a:ext uri="{FF2B5EF4-FFF2-40B4-BE49-F238E27FC236}">
                <a16:creationId xmlns:a16="http://schemas.microsoft.com/office/drawing/2014/main" id="{B6B78DBC-8973-C497-11CF-4024B044E2D9}"/>
              </a:ext>
            </a:extLst>
          </p:cNvPr>
          <p:cNvGrpSpPr/>
          <p:nvPr/>
        </p:nvGrpSpPr>
        <p:grpSpPr>
          <a:xfrm>
            <a:off x="7274256" y="2892159"/>
            <a:ext cx="3891888" cy="2902660"/>
            <a:chOff x="7096835" y="3124171"/>
            <a:chExt cx="3891888" cy="2902660"/>
          </a:xfrm>
        </p:grpSpPr>
        <p:graphicFrame>
          <p:nvGraphicFramePr>
            <p:cNvPr id="38" name="Object 2">
              <a:extLst>
                <a:ext uri="{FF2B5EF4-FFF2-40B4-BE49-F238E27FC236}">
                  <a16:creationId xmlns:a16="http://schemas.microsoft.com/office/drawing/2014/main" id="{8B21CE60-F6A1-4A3E-3F98-460971F701CF}"/>
                </a:ext>
              </a:extLst>
            </p:cNvPr>
            <p:cNvGraphicFramePr>
              <a:graphicFrameLocks noChangeAspect="1"/>
            </p:cNvGraphicFramePr>
            <p:nvPr>
              <p:extLst>
                <p:ext uri="{D42A27DB-BD31-4B8C-83A1-F6EECF244321}">
                  <p14:modId xmlns:p14="http://schemas.microsoft.com/office/powerpoint/2010/main" val="3579894188"/>
                </p:ext>
              </p:extLst>
            </p:nvPr>
          </p:nvGraphicFramePr>
          <p:xfrm>
            <a:off x="7096835" y="3124171"/>
            <a:ext cx="1285470" cy="582714"/>
          </p:xfrm>
          <a:graphic>
            <a:graphicData uri="http://schemas.openxmlformats.org/presentationml/2006/ole">
              <mc:AlternateContent xmlns:mc="http://schemas.openxmlformats.org/markup-compatibility/2006">
                <mc:Choice xmlns:v="urn:schemas-microsoft-com:vml" Requires="v">
                  <p:oleObj name="Equation" r:id="rId2" imgW="952200" imgH="431640" progId="">
                    <p:embed/>
                  </p:oleObj>
                </mc:Choice>
                <mc:Fallback>
                  <p:oleObj name="Equation" r:id="rId2" imgW="952200" imgH="431640" progId="">
                    <p:embed/>
                    <p:pic>
                      <p:nvPicPr>
                        <p:cNvPr id="2324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835" y="3124171"/>
                          <a:ext cx="1285470" cy="5827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a:extLst>
                <a:ext uri="{FF2B5EF4-FFF2-40B4-BE49-F238E27FC236}">
                  <a16:creationId xmlns:a16="http://schemas.microsoft.com/office/drawing/2014/main" id="{6F6D98E1-01F6-B2D2-5DDE-0B9B6D23D473}"/>
                </a:ext>
              </a:extLst>
            </p:cNvPr>
            <p:cNvGraphicFramePr>
              <a:graphicFrameLocks noChangeAspect="1"/>
            </p:cNvGraphicFramePr>
            <p:nvPr>
              <p:extLst>
                <p:ext uri="{D42A27DB-BD31-4B8C-83A1-F6EECF244321}">
                  <p14:modId xmlns:p14="http://schemas.microsoft.com/office/powerpoint/2010/main" val="2615679425"/>
                </p:ext>
              </p:extLst>
            </p:nvPr>
          </p:nvGraphicFramePr>
          <p:xfrm>
            <a:off x="7096835" y="3874644"/>
            <a:ext cx="3223152" cy="634230"/>
          </p:xfrm>
          <a:graphic>
            <a:graphicData uri="http://schemas.openxmlformats.org/presentationml/2006/ole">
              <mc:AlternateContent xmlns:mc="http://schemas.openxmlformats.org/markup-compatibility/2006">
                <mc:Choice xmlns:v="urn:schemas-microsoft-com:vml" Requires="v">
                  <p:oleObj name="Equation" r:id="rId4" imgW="2387520" imgH="469800" progId="">
                    <p:embed/>
                  </p:oleObj>
                </mc:Choice>
                <mc:Fallback>
                  <p:oleObj name="Equation" r:id="rId4" imgW="2387520" imgH="469800" progId="">
                    <p:embed/>
                    <p:pic>
                      <p:nvPicPr>
                        <p:cNvPr id="23245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835" y="3874644"/>
                          <a:ext cx="3223152" cy="634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5">
              <a:extLst>
                <a:ext uri="{FF2B5EF4-FFF2-40B4-BE49-F238E27FC236}">
                  <a16:creationId xmlns:a16="http://schemas.microsoft.com/office/drawing/2014/main" id="{E2A49549-5E8E-6DFE-ED74-614CFD194C07}"/>
                </a:ext>
              </a:extLst>
            </p:cNvPr>
            <p:cNvGraphicFramePr>
              <a:graphicFrameLocks noChangeAspect="1"/>
            </p:cNvGraphicFramePr>
            <p:nvPr>
              <p:extLst>
                <p:ext uri="{D42A27DB-BD31-4B8C-83A1-F6EECF244321}">
                  <p14:modId xmlns:p14="http://schemas.microsoft.com/office/powerpoint/2010/main" val="3210973227"/>
                </p:ext>
              </p:extLst>
            </p:nvPr>
          </p:nvGraphicFramePr>
          <p:xfrm>
            <a:off x="7096835" y="5255549"/>
            <a:ext cx="3891888" cy="771282"/>
          </p:xfrm>
          <a:graphic>
            <a:graphicData uri="http://schemas.openxmlformats.org/presentationml/2006/ole">
              <mc:AlternateContent xmlns:mc="http://schemas.openxmlformats.org/markup-compatibility/2006">
                <mc:Choice xmlns:v="urn:schemas-microsoft-com:vml" Requires="v">
                  <p:oleObj name="Equation" r:id="rId6" imgW="2882880" imgH="571320" progId="">
                    <p:embed/>
                  </p:oleObj>
                </mc:Choice>
                <mc:Fallback>
                  <p:oleObj name="Equation" r:id="rId6" imgW="2882880" imgH="571320" progId="">
                    <p:embed/>
                    <p:pic>
                      <p:nvPicPr>
                        <p:cNvPr id="23245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6835" y="5255549"/>
                          <a:ext cx="3891888" cy="7712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6">
              <a:extLst>
                <a:ext uri="{FF2B5EF4-FFF2-40B4-BE49-F238E27FC236}">
                  <a16:creationId xmlns:a16="http://schemas.microsoft.com/office/drawing/2014/main" id="{E70A0271-F8A7-A832-0443-4479CC27AFAF}"/>
                </a:ext>
              </a:extLst>
            </p:cNvPr>
            <p:cNvGraphicFramePr>
              <a:graphicFrameLocks noChangeAspect="1"/>
            </p:cNvGraphicFramePr>
            <p:nvPr>
              <p:extLst>
                <p:ext uri="{D42A27DB-BD31-4B8C-83A1-F6EECF244321}">
                  <p14:modId xmlns:p14="http://schemas.microsoft.com/office/powerpoint/2010/main" val="150593153"/>
                </p:ext>
              </p:extLst>
            </p:nvPr>
          </p:nvGraphicFramePr>
          <p:xfrm>
            <a:off x="7096835" y="4676633"/>
            <a:ext cx="2022732" cy="411156"/>
          </p:xfrm>
          <a:graphic>
            <a:graphicData uri="http://schemas.openxmlformats.org/presentationml/2006/ole">
              <mc:AlternateContent xmlns:mc="http://schemas.openxmlformats.org/markup-compatibility/2006">
                <mc:Choice xmlns:v="urn:schemas-microsoft-com:vml" Requires="v">
                  <p:oleObj name="Equation" r:id="rId8" imgW="1498320" imgH="304560" progId="">
                    <p:embed/>
                  </p:oleObj>
                </mc:Choice>
                <mc:Fallback>
                  <p:oleObj name="Equation" r:id="rId8" imgW="1498320" imgH="304560" progId="">
                    <p:embed/>
                    <p:pic>
                      <p:nvPicPr>
                        <p:cNvPr id="232454"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6835" y="4676633"/>
                          <a:ext cx="2022732" cy="4111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5" name="TextBox 44">
            <a:extLst>
              <a:ext uri="{FF2B5EF4-FFF2-40B4-BE49-F238E27FC236}">
                <a16:creationId xmlns:a16="http://schemas.microsoft.com/office/drawing/2014/main" id="{F2D32FAE-DF5B-5A4A-6465-DAB1C5E6D871}"/>
              </a:ext>
            </a:extLst>
          </p:cNvPr>
          <p:cNvSpPr txBox="1"/>
          <p:nvPr/>
        </p:nvSpPr>
        <p:spPr>
          <a:xfrm>
            <a:off x="7487920" y="6126480"/>
            <a:ext cx="3302000" cy="369332"/>
          </a:xfrm>
          <a:prstGeom prst="rect">
            <a:avLst/>
          </a:prstGeom>
          <a:noFill/>
        </p:spPr>
        <p:txBody>
          <a:bodyPr wrap="square" rtlCol="0">
            <a:spAutoFit/>
          </a:bodyPr>
          <a:lstStyle/>
          <a:p>
            <a:r>
              <a:rPr lang="en-US" dirty="0">
                <a:highlight>
                  <a:srgbClr val="FFFF00"/>
                </a:highlight>
              </a:rPr>
              <a:t>Highlighted</a:t>
            </a:r>
            <a:r>
              <a:rPr lang="en-US" dirty="0"/>
              <a:t>: Errors we control</a:t>
            </a:r>
          </a:p>
        </p:txBody>
      </p:sp>
    </p:spTree>
    <p:extLst>
      <p:ext uri="{BB962C8B-B14F-4D97-AF65-F5344CB8AC3E}">
        <p14:creationId xmlns:p14="http://schemas.microsoft.com/office/powerpoint/2010/main" val="61150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9D3F53-0977-26A7-8BCE-ED290C9F1D65}"/>
              </a:ext>
            </a:extLst>
          </p:cNvPr>
          <p:cNvSpPr>
            <a:spLocks noGrp="1"/>
          </p:cNvSpPr>
          <p:nvPr>
            <p:ph type="ctrTitle"/>
          </p:nvPr>
        </p:nvSpPr>
        <p:spPr/>
        <p:txBody>
          <a:bodyPr/>
          <a:lstStyle/>
          <a:p>
            <a:r>
              <a:rPr lang="fr-FR" dirty="0"/>
              <a:t>ALTA/NSPS Standards</a:t>
            </a:r>
            <a:br>
              <a:rPr lang="fr-FR" dirty="0"/>
            </a:br>
            <a:endParaRPr lang="en-US" sz="2000" dirty="0"/>
          </a:p>
        </p:txBody>
      </p:sp>
      <p:sp>
        <p:nvSpPr>
          <p:cNvPr id="5" name="Subtitle 4">
            <a:extLst>
              <a:ext uri="{FF2B5EF4-FFF2-40B4-BE49-F238E27FC236}">
                <a16:creationId xmlns:a16="http://schemas.microsoft.com/office/drawing/2014/main" id="{0D71649A-188A-2CC2-57CE-0D60087FBFB4}"/>
              </a:ext>
            </a:extLst>
          </p:cNvPr>
          <p:cNvSpPr>
            <a:spLocks noGrp="1"/>
          </p:cNvSpPr>
          <p:nvPr>
            <p:ph type="subTitle" idx="1"/>
          </p:nvPr>
        </p:nvSpPr>
        <p:spPr/>
        <p:txBody>
          <a:bodyPr>
            <a:normAutofit/>
          </a:bodyPr>
          <a:lstStyle/>
          <a:p>
            <a:r>
              <a:rPr lang="en-US" dirty="0"/>
              <a:t>A. Background</a:t>
            </a:r>
          </a:p>
          <a:p>
            <a:r>
              <a:rPr lang="en-US" dirty="0"/>
              <a:t>B. ALTA/NSPS Standards Organization</a:t>
            </a:r>
          </a:p>
          <a:p>
            <a:r>
              <a:rPr lang="en-US" dirty="0"/>
              <a:t>C. Required Elements</a:t>
            </a:r>
          </a:p>
          <a:p>
            <a:r>
              <a:rPr lang="en-US" dirty="0"/>
              <a:t>D. Table A</a:t>
            </a:r>
          </a:p>
          <a:p>
            <a:r>
              <a:rPr lang="en-US" dirty="0"/>
              <a:t>E. Summary</a:t>
            </a:r>
          </a:p>
        </p:txBody>
      </p:sp>
      <p:sp>
        <p:nvSpPr>
          <p:cNvPr id="8" name="TextBox 7">
            <a:extLst>
              <a:ext uri="{FF2B5EF4-FFF2-40B4-BE49-F238E27FC236}">
                <a16:creationId xmlns:a16="http://schemas.microsoft.com/office/drawing/2014/main" id="{4462D779-CAAA-3A42-12A9-E591F4E76C99}"/>
              </a:ext>
            </a:extLst>
          </p:cNvPr>
          <p:cNvSpPr txBox="1"/>
          <p:nvPr/>
        </p:nvSpPr>
        <p:spPr>
          <a:xfrm>
            <a:off x="8900160" y="656479"/>
            <a:ext cx="3147342"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r"/>
            <a:endParaRPr lang="en-US" sz="2000" dirty="0">
              <a:solidFill>
                <a:prstClr val="black"/>
              </a:solidFill>
              <a:latin typeface="+mj-lt"/>
            </a:endParaRPr>
          </a:p>
        </p:txBody>
      </p:sp>
    </p:spTree>
    <p:extLst>
      <p:ext uri="{BB962C8B-B14F-4D97-AF65-F5344CB8AC3E}">
        <p14:creationId xmlns:p14="http://schemas.microsoft.com/office/powerpoint/2010/main" val="165206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FADA7-799A-2F5B-C401-1F8D6B31C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836684-4DFA-1F10-C8E3-31A016F0F38D}"/>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2EC6EE90-95CC-1407-A979-7621F5425790}"/>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Example of random error sources in GPS measurement</a:t>
            </a:r>
          </a:p>
          <a:p>
            <a:endParaRPr lang="en-US" dirty="0"/>
          </a:p>
        </p:txBody>
      </p:sp>
      <p:grpSp>
        <p:nvGrpSpPr>
          <p:cNvPr id="4" name="Group 3">
            <a:extLst>
              <a:ext uri="{FF2B5EF4-FFF2-40B4-BE49-F238E27FC236}">
                <a16:creationId xmlns:a16="http://schemas.microsoft.com/office/drawing/2014/main" id="{F4784BA3-6904-912A-71C2-D4F5FEF5DC46}"/>
              </a:ext>
            </a:extLst>
          </p:cNvPr>
          <p:cNvGrpSpPr/>
          <p:nvPr/>
        </p:nvGrpSpPr>
        <p:grpSpPr>
          <a:xfrm>
            <a:off x="1448844" y="2741861"/>
            <a:ext cx="4443653" cy="3818585"/>
            <a:chOff x="6445271" y="1290970"/>
            <a:chExt cx="4443653" cy="3818585"/>
          </a:xfrm>
        </p:grpSpPr>
        <p:cxnSp>
          <p:nvCxnSpPr>
            <p:cNvPr id="5" name="Straight Arrow Connector 4">
              <a:extLst>
                <a:ext uri="{FF2B5EF4-FFF2-40B4-BE49-F238E27FC236}">
                  <a16:creationId xmlns:a16="http://schemas.microsoft.com/office/drawing/2014/main" id="{A7B34EF4-376A-F361-0B0F-A450BC1FF302}"/>
                </a:ext>
              </a:extLst>
            </p:cNvPr>
            <p:cNvCxnSpPr/>
            <p:nvPr/>
          </p:nvCxnSpPr>
          <p:spPr bwMode="auto">
            <a:xfrm flipV="1">
              <a:off x="6773397" y="2319323"/>
              <a:ext cx="3997008" cy="276399"/>
            </a:xfrm>
            <a:prstGeom prst="straightConnector1">
              <a:avLst/>
            </a:prstGeom>
            <a:ln w="952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D3E93887-909A-B9A2-2E56-A705BB958399}"/>
                </a:ext>
              </a:extLst>
            </p:cNvPr>
            <p:cNvSpPr txBox="1"/>
            <p:nvPr/>
          </p:nvSpPr>
          <p:spPr>
            <a:xfrm>
              <a:off x="7714445" y="3940935"/>
              <a:ext cx="625492" cy="646331"/>
            </a:xfrm>
            <a:prstGeom prst="rect">
              <a:avLst/>
            </a:prstGeom>
            <a:noFill/>
          </p:spPr>
          <p:txBody>
            <a:bodyPr wrap="none" rtlCol="0">
              <a:spAutoFit/>
            </a:bodyPr>
            <a:lstStyle/>
            <a:p>
              <a:r>
                <a:rPr lang="en-US" dirty="0"/>
                <a:t>Base</a:t>
              </a:r>
            </a:p>
            <a:p>
              <a:r>
                <a:rPr lang="en-US" dirty="0"/>
                <a:t>NEZ</a:t>
              </a:r>
            </a:p>
          </p:txBody>
        </p:sp>
        <p:grpSp>
          <p:nvGrpSpPr>
            <p:cNvPr id="37" name="Group 36">
              <a:extLst>
                <a:ext uri="{FF2B5EF4-FFF2-40B4-BE49-F238E27FC236}">
                  <a16:creationId xmlns:a16="http://schemas.microsoft.com/office/drawing/2014/main" id="{B381343D-C6E8-7FE2-F714-D207D0A7D153}"/>
                </a:ext>
              </a:extLst>
            </p:cNvPr>
            <p:cNvGrpSpPr>
              <a:grpSpLocks noChangeAspect="1"/>
            </p:cNvGrpSpPr>
            <p:nvPr/>
          </p:nvGrpSpPr>
          <p:grpSpPr>
            <a:xfrm>
              <a:off x="6445271" y="2634481"/>
              <a:ext cx="1634630" cy="1490472"/>
              <a:chOff x="3856617" y="4308735"/>
              <a:chExt cx="2172338" cy="1980760"/>
            </a:xfrm>
          </p:grpSpPr>
          <p:sp>
            <p:nvSpPr>
              <p:cNvPr id="91" name="Freeform 201">
                <a:extLst>
                  <a:ext uri="{FF2B5EF4-FFF2-40B4-BE49-F238E27FC236}">
                    <a16:creationId xmlns:a16="http://schemas.microsoft.com/office/drawing/2014/main" id="{9CE7BCA2-2A4C-2614-BD92-28925312390B}"/>
                  </a:ext>
                </a:extLst>
              </p:cNvPr>
              <p:cNvSpPr/>
              <p:nvPr/>
            </p:nvSpPr>
            <p:spPr bwMode="auto">
              <a:xfrm>
                <a:off x="4541461" y="4932381"/>
                <a:ext cx="831984" cy="1083008"/>
              </a:xfrm>
              <a:custGeom>
                <a:avLst/>
                <a:gdLst>
                  <a:gd name="connsiteX0" fmla="*/ 774886 w 774886"/>
                  <a:gd name="connsiteY0" fmla="*/ 0 h 1178858"/>
                  <a:gd name="connsiteX1" fmla="*/ 734545 w 774886"/>
                  <a:gd name="connsiteY1" fmla="*/ 248770 h 1178858"/>
                  <a:gd name="connsiteX2" fmla="*/ 623607 w 774886"/>
                  <a:gd name="connsiteY2" fmla="*/ 608479 h 1178858"/>
                  <a:gd name="connsiteX3" fmla="*/ 502583 w 774886"/>
                  <a:gd name="connsiteY3" fmla="*/ 1069041 h 1178858"/>
                  <a:gd name="connsiteX4" fmla="*/ 270622 w 774886"/>
                  <a:gd name="connsiteY4" fmla="*/ 1119467 h 1178858"/>
                  <a:gd name="connsiteX5" fmla="*/ 95810 w 774886"/>
                  <a:gd name="connsiteY5" fmla="*/ 712694 h 1178858"/>
                  <a:gd name="connsiteX6" fmla="*/ 15128 w 774886"/>
                  <a:gd name="connsiteY6" fmla="*/ 302558 h 1178858"/>
                  <a:gd name="connsiteX7" fmla="*/ 5042 w 774886"/>
                  <a:gd name="connsiteY7" fmla="*/ 104214 h 117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86" h="1178858">
                    <a:moveTo>
                      <a:pt x="774886" y="0"/>
                    </a:moveTo>
                    <a:cubicBezTo>
                      <a:pt x="767322" y="73678"/>
                      <a:pt x="759758" y="147357"/>
                      <a:pt x="734545" y="248770"/>
                    </a:cubicBezTo>
                    <a:cubicBezTo>
                      <a:pt x="709332" y="350183"/>
                      <a:pt x="662267" y="471767"/>
                      <a:pt x="623607" y="608479"/>
                    </a:cubicBezTo>
                    <a:cubicBezTo>
                      <a:pt x="584947" y="745191"/>
                      <a:pt x="561414" y="983876"/>
                      <a:pt x="502583" y="1069041"/>
                    </a:cubicBezTo>
                    <a:cubicBezTo>
                      <a:pt x="443752" y="1154206"/>
                      <a:pt x="338418" y="1178858"/>
                      <a:pt x="270622" y="1119467"/>
                    </a:cubicBezTo>
                    <a:cubicBezTo>
                      <a:pt x="202827" y="1060076"/>
                      <a:pt x="138392" y="848846"/>
                      <a:pt x="95810" y="712694"/>
                    </a:cubicBezTo>
                    <a:cubicBezTo>
                      <a:pt x="53228" y="576542"/>
                      <a:pt x="30256" y="403971"/>
                      <a:pt x="15128" y="302558"/>
                    </a:cubicBezTo>
                    <a:cubicBezTo>
                      <a:pt x="0" y="201145"/>
                      <a:pt x="2521" y="152679"/>
                      <a:pt x="5042" y="10421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Comic Sans MS" pitchFamily="66" charset="0"/>
                </a:endParaRPr>
              </a:p>
            </p:txBody>
          </p:sp>
          <p:sp>
            <p:nvSpPr>
              <p:cNvPr id="92" name="Freeform: Shape 91">
                <a:extLst>
                  <a:ext uri="{FF2B5EF4-FFF2-40B4-BE49-F238E27FC236}">
                    <a16:creationId xmlns:a16="http://schemas.microsoft.com/office/drawing/2014/main" id="{559F079D-FD2F-E8EA-1F7B-94C3E8748970}"/>
                  </a:ext>
                </a:extLst>
              </p:cNvPr>
              <p:cNvSpPr/>
              <p:nvPr/>
            </p:nvSpPr>
            <p:spPr>
              <a:xfrm flipV="1">
                <a:off x="3856617" y="6020138"/>
                <a:ext cx="2172338" cy="45719"/>
              </a:xfrm>
              <a:custGeom>
                <a:avLst/>
                <a:gdLst>
                  <a:gd name="connsiteX0" fmla="*/ 0 w 871538"/>
                  <a:gd name="connsiteY0" fmla="*/ 129045 h 129045"/>
                  <a:gd name="connsiteX1" fmla="*/ 428625 w 871538"/>
                  <a:gd name="connsiteY1" fmla="*/ 458 h 129045"/>
                  <a:gd name="connsiteX2" fmla="*/ 628650 w 871538"/>
                  <a:gd name="connsiteY2" fmla="*/ 86183 h 129045"/>
                  <a:gd name="connsiteX3" fmla="*/ 785813 w 871538"/>
                  <a:gd name="connsiteY3" fmla="*/ 86183 h 129045"/>
                  <a:gd name="connsiteX4" fmla="*/ 871538 w 871538"/>
                  <a:gd name="connsiteY4" fmla="*/ 86183 h 12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538" h="129045">
                    <a:moveTo>
                      <a:pt x="0" y="129045"/>
                    </a:moveTo>
                    <a:cubicBezTo>
                      <a:pt x="161925" y="68323"/>
                      <a:pt x="323850" y="7602"/>
                      <a:pt x="428625" y="458"/>
                    </a:cubicBezTo>
                    <a:cubicBezTo>
                      <a:pt x="533400" y="-6686"/>
                      <a:pt x="569119" y="71896"/>
                      <a:pt x="628650" y="86183"/>
                    </a:cubicBezTo>
                    <a:cubicBezTo>
                      <a:pt x="688181" y="100470"/>
                      <a:pt x="785813" y="86183"/>
                      <a:pt x="785813" y="86183"/>
                    </a:cubicBezTo>
                    <a:lnTo>
                      <a:pt x="871538" y="86183"/>
                    </a:lnTo>
                  </a:path>
                </a:pathLst>
              </a:custGeom>
              <a:noFill/>
              <a:ln>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85C93D32-6E32-6A6B-D81D-714404C08F61}"/>
                  </a:ext>
                </a:extLst>
              </p:cNvPr>
              <p:cNvSpPr/>
              <p:nvPr/>
            </p:nvSpPr>
            <p:spPr>
              <a:xfrm>
                <a:off x="5455751" y="6038016"/>
                <a:ext cx="79556" cy="81294"/>
              </a:xfrm>
              <a:prstGeom prst="cube">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B22BD47-4798-8699-66CC-82578DF24643}"/>
                  </a:ext>
                </a:extLst>
              </p:cNvPr>
              <p:cNvGrpSpPr>
                <a:grpSpLocks noChangeAspect="1"/>
              </p:cNvGrpSpPr>
              <p:nvPr/>
            </p:nvGrpSpPr>
            <p:grpSpPr>
              <a:xfrm>
                <a:off x="5078622" y="5008393"/>
                <a:ext cx="806704" cy="1281102"/>
                <a:chOff x="10169402" y="2382130"/>
                <a:chExt cx="1904293" cy="3024145"/>
              </a:xfrm>
            </p:grpSpPr>
            <p:grpSp>
              <p:nvGrpSpPr>
                <p:cNvPr id="138" name="Group 137">
                  <a:extLst>
                    <a:ext uri="{FF2B5EF4-FFF2-40B4-BE49-F238E27FC236}">
                      <a16:creationId xmlns:a16="http://schemas.microsoft.com/office/drawing/2014/main" id="{708F230D-23CC-3C92-28D9-7A7A997A4B3F}"/>
                    </a:ext>
                  </a:extLst>
                </p:cNvPr>
                <p:cNvGrpSpPr/>
                <p:nvPr/>
              </p:nvGrpSpPr>
              <p:grpSpPr>
                <a:xfrm>
                  <a:off x="10169402" y="2436371"/>
                  <a:ext cx="864712" cy="2468880"/>
                  <a:chOff x="10121416" y="2452366"/>
                  <a:chExt cx="864712" cy="2468880"/>
                </a:xfrm>
              </p:grpSpPr>
              <p:sp>
                <p:nvSpPr>
                  <p:cNvPr id="158" name="Freeform 31">
                    <a:extLst>
                      <a:ext uri="{FF2B5EF4-FFF2-40B4-BE49-F238E27FC236}">
                        <a16:creationId xmlns:a16="http://schemas.microsoft.com/office/drawing/2014/main" id="{B3715131-9D4E-777E-3ACB-637A2B703186}"/>
                      </a:ext>
                    </a:extLst>
                  </p:cNvPr>
                  <p:cNvSpPr/>
                  <p:nvPr/>
                </p:nvSpPr>
                <p:spPr>
                  <a:xfrm>
                    <a:off x="10216831" y="2993054"/>
                    <a:ext cx="628153" cy="1614115"/>
                  </a:xfrm>
                  <a:custGeom>
                    <a:avLst/>
                    <a:gdLst>
                      <a:gd name="connsiteX0" fmla="*/ 560567 w 628153"/>
                      <a:gd name="connsiteY0" fmla="*/ 0 h 1614115"/>
                      <a:gd name="connsiteX1" fmla="*/ 107343 w 628153"/>
                      <a:gd name="connsiteY1" fmla="*/ 1248355 h 1614115"/>
                      <a:gd name="connsiteX2" fmla="*/ 0 w 628153"/>
                      <a:gd name="connsiteY2" fmla="*/ 1550505 h 1614115"/>
                      <a:gd name="connsiteX3" fmla="*/ 3976 w 628153"/>
                      <a:gd name="connsiteY3" fmla="*/ 1578334 h 1614115"/>
                      <a:gd name="connsiteX4" fmla="*/ 3976 w 628153"/>
                      <a:gd name="connsiteY4" fmla="*/ 1614115 h 1614115"/>
                      <a:gd name="connsiteX5" fmla="*/ 63611 w 628153"/>
                      <a:gd name="connsiteY5" fmla="*/ 1598213 h 1614115"/>
                      <a:gd name="connsiteX6" fmla="*/ 83489 w 628153"/>
                      <a:gd name="connsiteY6" fmla="*/ 1550505 h 1614115"/>
                      <a:gd name="connsiteX7" fmla="*/ 115294 w 628153"/>
                      <a:gd name="connsiteY7" fmla="*/ 1542553 h 1614115"/>
                      <a:gd name="connsiteX8" fmla="*/ 210710 w 628153"/>
                      <a:gd name="connsiteY8" fmla="*/ 1236428 h 1614115"/>
                      <a:gd name="connsiteX9" fmla="*/ 628153 w 628153"/>
                      <a:gd name="connsiteY9" fmla="*/ 11927 h 1614115"/>
                      <a:gd name="connsiteX10" fmla="*/ 560567 w 628153"/>
                      <a:gd name="connsiteY10" fmla="*/ 0 h 161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153" h="1614115">
                        <a:moveTo>
                          <a:pt x="560567" y="0"/>
                        </a:moveTo>
                        <a:lnTo>
                          <a:pt x="107343" y="1248355"/>
                        </a:lnTo>
                        <a:lnTo>
                          <a:pt x="0" y="1550505"/>
                        </a:lnTo>
                        <a:lnTo>
                          <a:pt x="3976" y="1578334"/>
                        </a:lnTo>
                        <a:lnTo>
                          <a:pt x="3976" y="1614115"/>
                        </a:lnTo>
                        <a:lnTo>
                          <a:pt x="63611" y="1598213"/>
                        </a:lnTo>
                        <a:lnTo>
                          <a:pt x="83489" y="1550505"/>
                        </a:lnTo>
                        <a:lnTo>
                          <a:pt x="115294" y="1542553"/>
                        </a:lnTo>
                        <a:lnTo>
                          <a:pt x="210710" y="1236428"/>
                        </a:lnTo>
                        <a:lnTo>
                          <a:pt x="628153" y="11927"/>
                        </a:lnTo>
                        <a:lnTo>
                          <a:pt x="560567"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9" name="Freeform 32">
                    <a:extLst>
                      <a:ext uri="{FF2B5EF4-FFF2-40B4-BE49-F238E27FC236}">
                        <a16:creationId xmlns:a16="http://schemas.microsoft.com/office/drawing/2014/main" id="{7F527BB1-9F3D-D8DB-3CFA-51AF6F392ECE}"/>
                      </a:ext>
                    </a:extLst>
                  </p:cNvPr>
                  <p:cNvSpPr/>
                  <p:nvPr/>
                </p:nvSpPr>
                <p:spPr>
                  <a:xfrm>
                    <a:off x="10349385" y="2583562"/>
                    <a:ext cx="568518" cy="1510748"/>
                  </a:xfrm>
                  <a:custGeom>
                    <a:avLst/>
                    <a:gdLst>
                      <a:gd name="connsiteX0" fmla="*/ 512859 w 568518"/>
                      <a:gd name="connsiteY0" fmla="*/ 0 h 1510748"/>
                      <a:gd name="connsiteX1" fmla="*/ 0 w 568518"/>
                      <a:gd name="connsiteY1" fmla="*/ 1490870 h 1510748"/>
                      <a:gd name="connsiteX2" fmla="*/ 31805 w 568518"/>
                      <a:gd name="connsiteY2" fmla="*/ 1510748 h 1510748"/>
                      <a:gd name="connsiteX3" fmla="*/ 568518 w 568518"/>
                      <a:gd name="connsiteY3" fmla="*/ 11927 h 1510748"/>
                      <a:gd name="connsiteX4" fmla="*/ 512859 w 568518"/>
                      <a:gd name="connsiteY4" fmla="*/ 0 h 151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518" h="1510748">
                        <a:moveTo>
                          <a:pt x="512859" y="0"/>
                        </a:moveTo>
                        <a:lnTo>
                          <a:pt x="0" y="1490870"/>
                        </a:lnTo>
                        <a:lnTo>
                          <a:pt x="31805" y="1510748"/>
                        </a:lnTo>
                        <a:lnTo>
                          <a:pt x="568518" y="11927"/>
                        </a:lnTo>
                        <a:lnTo>
                          <a:pt x="512859"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0" name="Freeform 35">
                    <a:extLst>
                      <a:ext uri="{FF2B5EF4-FFF2-40B4-BE49-F238E27FC236}">
                        <a16:creationId xmlns:a16="http://schemas.microsoft.com/office/drawing/2014/main" id="{ADDE0076-828D-DA14-8DF9-A86AA31533E9}"/>
                      </a:ext>
                    </a:extLst>
                  </p:cNvPr>
                  <p:cNvSpPr/>
                  <p:nvPr/>
                </p:nvSpPr>
                <p:spPr>
                  <a:xfrm>
                    <a:off x="10452751" y="2527264"/>
                    <a:ext cx="533377" cy="1559096"/>
                  </a:xfrm>
                  <a:custGeom>
                    <a:avLst/>
                    <a:gdLst>
                      <a:gd name="connsiteX0" fmla="*/ 500932 w 504908"/>
                      <a:gd name="connsiteY0" fmla="*/ 0 h 1451113"/>
                      <a:gd name="connsiteX1" fmla="*/ 0 w 504908"/>
                      <a:gd name="connsiteY1" fmla="*/ 1451113 h 1451113"/>
                      <a:gd name="connsiteX2" fmla="*/ 51684 w 504908"/>
                      <a:gd name="connsiteY2" fmla="*/ 1439186 h 1451113"/>
                      <a:gd name="connsiteX3" fmla="*/ 504908 w 504908"/>
                      <a:gd name="connsiteY3" fmla="*/ 111318 h 1451113"/>
                      <a:gd name="connsiteX4" fmla="*/ 500932 w 504908"/>
                      <a:gd name="connsiteY4" fmla="*/ 0 h 145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08" h="1451113">
                        <a:moveTo>
                          <a:pt x="500932" y="0"/>
                        </a:moveTo>
                        <a:lnTo>
                          <a:pt x="0" y="1451113"/>
                        </a:lnTo>
                        <a:lnTo>
                          <a:pt x="51684" y="1439186"/>
                        </a:lnTo>
                        <a:lnTo>
                          <a:pt x="504908" y="111318"/>
                        </a:lnTo>
                        <a:lnTo>
                          <a:pt x="500932"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1" name="Freeform 36">
                    <a:extLst>
                      <a:ext uri="{FF2B5EF4-FFF2-40B4-BE49-F238E27FC236}">
                        <a16:creationId xmlns:a16="http://schemas.microsoft.com/office/drawing/2014/main" id="{B569A08B-1D6B-9CF4-B887-CFB4D44772BA}"/>
                      </a:ext>
                    </a:extLst>
                  </p:cNvPr>
                  <p:cNvSpPr/>
                  <p:nvPr/>
                </p:nvSpPr>
                <p:spPr>
                  <a:xfrm>
                    <a:off x="10276466" y="4070456"/>
                    <a:ext cx="234564" cy="170953"/>
                  </a:xfrm>
                  <a:custGeom>
                    <a:avLst/>
                    <a:gdLst>
                      <a:gd name="connsiteX0" fmla="*/ 51684 w 234564"/>
                      <a:gd name="connsiteY0" fmla="*/ 0 h 170953"/>
                      <a:gd name="connsiteX1" fmla="*/ 103367 w 234564"/>
                      <a:gd name="connsiteY1" fmla="*/ 31805 h 170953"/>
                      <a:gd name="connsiteX2" fmla="*/ 234564 w 234564"/>
                      <a:gd name="connsiteY2" fmla="*/ 3976 h 170953"/>
                      <a:gd name="connsiteX3" fmla="*/ 166977 w 234564"/>
                      <a:gd name="connsiteY3" fmla="*/ 170953 h 170953"/>
                      <a:gd name="connsiteX4" fmla="*/ 35781 w 234564"/>
                      <a:gd name="connsiteY4" fmla="*/ 170953 h 170953"/>
                      <a:gd name="connsiteX5" fmla="*/ 0 w 234564"/>
                      <a:gd name="connsiteY5" fmla="*/ 155051 h 170953"/>
                      <a:gd name="connsiteX6" fmla="*/ 51684 w 234564"/>
                      <a:gd name="connsiteY6" fmla="*/ 0 h 17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64" h="170953">
                        <a:moveTo>
                          <a:pt x="51684" y="0"/>
                        </a:moveTo>
                        <a:lnTo>
                          <a:pt x="103367" y="31805"/>
                        </a:lnTo>
                        <a:lnTo>
                          <a:pt x="234564" y="3976"/>
                        </a:lnTo>
                        <a:lnTo>
                          <a:pt x="166977" y="170953"/>
                        </a:lnTo>
                        <a:lnTo>
                          <a:pt x="35781" y="170953"/>
                        </a:lnTo>
                        <a:lnTo>
                          <a:pt x="0" y="155051"/>
                        </a:lnTo>
                        <a:lnTo>
                          <a:pt x="51684" y="0"/>
                        </a:ln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62" name="Straight Connector 161">
                    <a:extLst>
                      <a:ext uri="{FF2B5EF4-FFF2-40B4-BE49-F238E27FC236}">
                        <a16:creationId xmlns:a16="http://schemas.microsoft.com/office/drawing/2014/main" id="{30A0AA21-F3B8-4C5B-4E02-C5A85F6B72A9}"/>
                      </a:ext>
                    </a:extLst>
                  </p:cNvPr>
                  <p:cNvCxnSpPr>
                    <a:stCxn id="161" idx="1"/>
                    <a:endCxn id="161" idx="4"/>
                  </p:cNvCxnSpPr>
                  <p:nvPr/>
                </p:nvCxnSpPr>
                <p:spPr>
                  <a:xfrm flipH="1">
                    <a:off x="10312247" y="4102261"/>
                    <a:ext cx="67586" cy="1391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Freeform 43">
                    <a:extLst>
                      <a:ext uri="{FF2B5EF4-FFF2-40B4-BE49-F238E27FC236}">
                        <a16:creationId xmlns:a16="http://schemas.microsoft.com/office/drawing/2014/main" id="{CC8CE84C-3DF8-E65C-253C-44785EB45030}"/>
                      </a:ext>
                    </a:extLst>
                  </p:cNvPr>
                  <p:cNvSpPr/>
                  <p:nvPr/>
                </p:nvSpPr>
                <p:spPr>
                  <a:xfrm>
                    <a:off x="10121416" y="4595242"/>
                    <a:ext cx="155050" cy="326004"/>
                  </a:xfrm>
                  <a:custGeom>
                    <a:avLst/>
                    <a:gdLst>
                      <a:gd name="connsiteX0" fmla="*/ 155050 w 155050"/>
                      <a:gd name="connsiteY0" fmla="*/ 0 h 326004"/>
                      <a:gd name="connsiteX1" fmla="*/ 39756 w 155050"/>
                      <a:gd name="connsiteY1" fmla="*/ 326004 h 326004"/>
                      <a:gd name="connsiteX2" fmla="*/ 55659 w 155050"/>
                      <a:gd name="connsiteY2" fmla="*/ 135172 h 326004"/>
                      <a:gd name="connsiteX3" fmla="*/ 0 w 155050"/>
                      <a:gd name="connsiteY3" fmla="*/ 39757 h 326004"/>
                      <a:gd name="connsiteX4" fmla="*/ 67586 w 155050"/>
                      <a:gd name="connsiteY4" fmla="*/ 59635 h 326004"/>
                      <a:gd name="connsiteX5" fmla="*/ 99391 w 155050"/>
                      <a:gd name="connsiteY5" fmla="*/ 7952 h 326004"/>
                      <a:gd name="connsiteX6" fmla="*/ 155050 w 155050"/>
                      <a:gd name="connsiteY6" fmla="*/ 0 h 32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0" h="326004">
                        <a:moveTo>
                          <a:pt x="155050" y="0"/>
                        </a:moveTo>
                        <a:lnTo>
                          <a:pt x="39756" y="326004"/>
                        </a:lnTo>
                        <a:lnTo>
                          <a:pt x="55659" y="135172"/>
                        </a:lnTo>
                        <a:lnTo>
                          <a:pt x="0" y="39757"/>
                        </a:lnTo>
                        <a:lnTo>
                          <a:pt x="67586" y="59635"/>
                        </a:lnTo>
                        <a:lnTo>
                          <a:pt x="99391" y="7952"/>
                        </a:lnTo>
                        <a:lnTo>
                          <a:pt x="155050" y="0"/>
                        </a:lnTo>
                        <a:close/>
                      </a:path>
                    </a:pathLst>
                  </a:cu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4" name="Freeform 48">
                    <a:extLst>
                      <a:ext uri="{FF2B5EF4-FFF2-40B4-BE49-F238E27FC236}">
                        <a16:creationId xmlns:a16="http://schemas.microsoft.com/office/drawing/2014/main" id="{875A5E9E-7C2D-515A-F467-081437C253F7}"/>
                      </a:ext>
                    </a:extLst>
                  </p:cNvPr>
                  <p:cNvSpPr/>
                  <p:nvPr/>
                </p:nvSpPr>
                <p:spPr>
                  <a:xfrm>
                    <a:off x="10858269" y="2452366"/>
                    <a:ext cx="107342" cy="159026"/>
                  </a:xfrm>
                  <a:custGeom>
                    <a:avLst/>
                    <a:gdLst>
                      <a:gd name="connsiteX0" fmla="*/ 0 w 107342"/>
                      <a:gd name="connsiteY0" fmla="*/ 119269 h 159026"/>
                      <a:gd name="connsiteX1" fmla="*/ 47707 w 107342"/>
                      <a:gd name="connsiteY1" fmla="*/ 19878 h 159026"/>
                      <a:gd name="connsiteX2" fmla="*/ 71561 w 107342"/>
                      <a:gd name="connsiteY2" fmla="*/ 0 h 159026"/>
                      <a:gd name="connsiteX3" fmla="*/ 103367 w 107342"/>
                      <a:gd name="connsiteY3" fmla="*/ 0 h 159026"/>
                      <a:gd name="connsiteX4" fmla="*/ 107342 w 107342"/>
                      <a:gd name="connsiteY4" fmla="*/ 159026 h 159026"/>
                      <a:gd name="connsiteX5" fmla="*/ 67586 w 107342"/>
                      <a:gd name="connsiteY5" fmla="*/ 147099 h 159026"/>
                      <a:gd name="connsiteX6" fmla="*/ 0 w 107342"/>
                      <a:gd name="connsiteY6" fmla="*/ 119269 h 15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42" h="159026">
                        <a:moveTo>
                          <a:pt x="0" y="119269"/>
                        </a:moveTo>
                        <a:lnTo>
                          <a:pt x="47707" y="19878"/>
                        </a:lnTo>
                        <a:lnTo>
                          <a:pt x="71561" y="0"/>
                        </a:lnTo>
                        <a:lnTo>
                          <a:pt x="103367" y="0"/>
                        </a:lnTo>
                        <a:lnTo>
                          <a:pt x="107342" y="159026"/>
                        </a:lnTo>
                        <a:lnTo>
                          <a:pt x="67586" y="147099"/>
                        </a:lnTo>
                        <a:lnTo>
                          <a:pt x="0" y="119269"/>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39" name="Group 138">
                  <a:extLst>
                    <a:ext uri="{FF2B5EF4-FFF2-40B4-BE49-F238E27FC236}">
                      <a16:creationId xmlns:a16="http://schemas.microsoft.com/office/drawing/2014/main" id="{4C2C55B3-AB98-064B-C61A-950934096986}"/>
                    </a:ext>
                  </a:extLst>
                </p:cNvPr>
                <p:cNvGrpSpPr/>
                <p:nvPr/>
              </p:nvGrpSpPr>
              <p:grpSpPr>
                <a:xfrm rot="21387875">
                  <a:off x="11233570" y="2413779"/>
                  <a:ext cx="840125" cy="2508636"/>
                  <a:chOff x="11198912" y="2440439"/>
                  <a:chExt cx="840125" cy="2508636"/>
                </a:xfrm>
              </p:grpSpPr>
              <p:sp>
                <p:nvSpPr>
                  <p:cNvPr id="151" name="Freeform 30">
                    <a:extLst>
                      <a:ext uri="{FF2B5EF4-FFF2-40B4-BE49-F238E27FC236}">
                        <a16:creationId xmlns:a16="http://schemas.microsoft.com/office/drawing/2014/main" id="{A61ADE49-D69D-6A77-CC39-FED800CEA1A2}"/>
                      </a:ext>
                    </a:extLst>
                  </p:cNvPr>
                  <p:cNvSpPr/>
                  <p:nvPr/>
                </p:nvSpPr>
                <p:spPr>
                  <a:xfrm>
                    <a:off x="11349987" y="3004981"/>
                    <a:ext cx="608274" cy="1641945"/>
                  </a:xfrm>
                  <a:custGeom>
                    <a:avLst/>
                    <a:gdLst>
                      <a:gd name="connsiteX0" fmla="*/ 0 w 608274"/>
                      <a:gd name="connsiteY0" fmla="*/ 0 h 1641945"/>
                      <a:gd name="connsiteX1" fmla="*/ 51683 w 608274"/>
                      <a:gd name="connsiteY1" fmla="*/ 7952 h 1641945"/>
                      <a:gd name="connsiteX2" fmla="*/ 592372 w 608274"/>
                      <a:gd name="connsiteY2" fmla="*/ 1550505 h 1641945"/>
                      <a:gd name="connsiteX3" fmla="*/ 584420 w 608274"/>
                      <a:gd name="connsiteY3" fmla="*/ 1582310 h 1641945"/>
                      <a:gd name="connsiteX4" fmla="*/ 608274 w 608274"/>
                      <a:gd name="connsiteY4" fmla="*/ 1641945 h 1641945"/>
                      <a:gd name="connsiteX5" fmla="*/ 532737 w 608274"/>
                      <a:gd name="connsiteY5" fmla="*/ 1610140 h 1641945"/>
                      <a:gd name="connsiteX6" fmla="*/ 524786 w 608274"/>
                      <a:gd name="connsiteY6" fmla="*/ 1578334 h 1641945"/>
                      <a:gd name="connsiteX7" fmla="*/ 492980 w 608274"/>
                      <a:gd name="connsiteY7" fmla="*/ 1550505 h 1641945"/>
                      <a:gd name="connsiteX8" fmla="*/ 0 w 608274"/>
                      <a:gd name="connsiteY8" fmla="*/ 0 h 16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274" h="1641945">
                        <a:moveTo>
                          <a:pt x="0" y="0"/>
                        </a:moveTo>
                        <a:lnTo>
                          <a:pt x="51683" y="7952"/>
                        </a:lnTo>
                        <a:lnTo>
                          <a:pt x="592372" y="1550505"/>
                        </a:lnTo>
                        <a:lnTo>
                          <a:pt x="584420" y="1582310"/>
                        </a:lnTo>
                        <a:lnTo>
                          <a:pt x="608274" y="1641945"/>
                        </a:lnTo>
                        <a:lnTo>
                          <a:pt x="532737" y="1610140"/>
                        </a:lnTo>
                        <a:lnTo>
                          <a:pt x="524786" y="1578334"/>
                        </a:lnTo>
                        <a:lnTo>
                          <a:pt x="492980" y="1550505"/>
                        </a:lnTo>
                        <a:lnTo>
                          <a:pt x="0"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2" name="Freeform 38">
                    <a:extLst>
                      <a:ext uri="{FF2B5EF4-FFF2-40B4-BE49-F238E27FC236}">
                        <a16:creationId xmlns:a16="http://schemas.microsoft.com/office/drawing/2014/main" id="{837B2E0B-8552-214D-0D39-4C8A3147E80E}"/>
                      </a:ext>
                    </a:extLst>
                  </p:cNvPr>
                  <p:cNvSpPr/>
                  <p:nvPr/>
                </p:nvSpPr>
                <p:spPr>
                  <a:xfrm>
                    <a:off x="11210336" y="2510476"/>
                    <a:ext cx="513362" cy="1639494"/>
                  </a:xfrm>
                  <a:custGeom>
                    <a:avLst/>
                    <a:gdLst>
                      <a:gd name="connsiteX0" fmla="*/ 7951 w 500932"/>
                      <a:gd name="connsiteY0" fmla="*/ 0 h 1542553"/>
                      <a:gd name="connsiteX1" fmla="*/ 500932 w 500932"/>
                      <a:gd name="connsiteY1" fmla="*/ 1542553 h 1542553"/>
                      <a:gd name="connsiteX2" fmla="*/ 465151 w 500932"/>
                      <a:gd name="connsiteY2" fmla="*/ 1530626 h 1542553"/>
                      <a:gd name="connsiteX3" fmla="*/ 0 w 500932"/>
                      <a:gd name="connsiteY3" fmla="*/ 135172 h 1542553"/>
                      <a:gd name="connsiteX4" fmla="*/ 7951 w 500932"/>
                      <a:gd name="connsiteY4" fmla="*/ 0 h 154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32" h="1542553">
                        <a:moveTo>
                          <a:pt x="7951" y="0"/>
                        </a:moveTo>
                        <a:lnTo>
                          <a:pt x="500932" y="1542553"/>
                        </a:lnTo>
                        <a:lnTo>
                          <a:pt x="465151" y="1530626"/>
                        </a:lnTo>
                        <a:lnTo>
                          <a:pt x="0" y="135172"/>
                        </a:lnTo>
                        <a:lnTo>
                          <a:pt x="7951"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3" name="Freeform 39">
                    <a:extLst>
                      <a:ext uri="{FF2B5EF4-FFF2-40B4-BE49-F238E27FC236}">
                        <a16:creationId xmlns:a16="http://schemas.microsoft.com/office/drawing/2014/main" id="{3FA2D571-B4C7-5D1D-17F6-7F195CDFB07F}"/>
                      </a:ext>
                    </a:extLst>
                  </p:cNvPr>
                  <p:cNvSpPr/>
                  <p:nvPr/>
                </p:nvSpPr>
                <p:spPr>
                  <a:xfrm>
                    <a:off x="11266498" y="2583562"/>
                    <a:ext cx="568518" cy="1582310"/>
                  </a:xfrm>
                  <a:custGeom>
                    <a:avLst/>
                    <a:gdLst>
                      <a:gd name="connsiteX0" fmla="*/ 55659 w 568518"/>
                      <a:gd name="connsiteY0" fmla="*/ 0 h 1582310"/>
                      <a:gd name="connsiteX1" fmla="*/ 568518 w 568518"/>
                      <a:gd name="connsiteY1" fmla="*/ 1570383 h 1582310"/>
                      <a:gd name="connsiteX2" fmla="*/ 540689 w 568518"/>
                      <a:gd name="connsiteY2" fmla="*/ 1582310 h 1582310"/>
                      <a:gd name="connsiteX3" fmla="*/ 0 w 568518"/>
                      <a:gd name="connsiteY3" fmla="*/ 11927 h 1582310"/>
                      <a:gd name="connsiteX4" fmla="*/ 55659 w 568518"/>
                      <a:gd name="connsiteY4" fmla="*/ 0 h 158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518" h="1582310">
                        <a:moveTo>
                          <a:pt x="55659" y="0"/>
                        </a:moveTo>
                        <a:lnTo>
                          <a:pt x="568518" y="1570383"/>
                        </a:lnTo>
                        <a:lnTo>
                          <a:pt x="540689" y="1582310"/>
                        </a:lnTo>
                        <a:lnTo>
                          <a:pt x="0" y="11927"/>
                        </a:lnTo>
                        <a:lnTo>
                          <a:pt x="55659"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4" name="Freeform 40">
                    <a:extLst>
                      <a:ext uri="{FF2B5EF4-FFF2-40B4-BE49-F238E27FC236}">
                        <a16:creationId xmlns:a16="http://schemas.microsoft.com/office/drawing/2014/main" id="{9F032496-B809-5CBF-0FED-9FAAD50C0537}"/>
                      </a:ext>
                    </a:extLst>
                  </p:cNvPr>
                  <p:cNvSpPr/>
                  <p:nvPr/>
                </p:nvSpPr>
                <p:spPr>
                  <a:xfrm>
                    <a:off x="11669302" y="4134067"/>
                    <a:ext cx="206734" cy="143123"/>
                  </a:xfrm>
                  <a:custGeom>
                    <a:avLst/>
                    <a:gdLst>
                      <a:gd name="connsiteX0" fmla="*/ 0 w 206734"/>
                      <a:gd name="connsiteY0" fmla="*/ 0 h 143123"/>
                      <a:gd name="connsiteX1" fmla="*/ 127221 w 206734"/>
                      <a:gd name="connsiteY1" fmla="*/ 27829 h 143123"/>
                      <a:gd name="connsiteX2" fmla="*/ 170953 w 206734"/>
                      <a:gd name="connsiteY2" fmla="*/ 19878 h 143123"/>
                      <a:gd name="connsiteX3" fmla="*/ 206734 w 206734"/>
                      <a:gd name="connsiteY3" fmla="*/ 115294 h 143123"/>
                      <a:gd name="connsiteX4" fmla="*/ 143123 w 206734"/>
                      <a:gd name="connsiteY4" fmla="*/ 143123 h 143123"/>
                      <a:gd name="connsiteX5" fmla="*/ 23854 w 206734"/>
                      <a:gd name="connsiteY5" fmla="*/ 107342 h 143123"/>
                      <a:gd name="connsiteX6" fmla="*/ 0 w 206734"/>
                      <a:gd name="connsiteY6" fmla="*/ 0 h 14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34" h="143123">
                        <a:moveTo>
                          <a:pt x="0" y="0"/>
                        </a:moveTo>
                        <a:lnTo>
                          <a:pt x="127221" y="27829"/>
                        </a:lnTo>
                        <a:lnTo>
                          <a:pt x="170953" y="19878"/>
                        </a:lnTo>
                        <a:lnTo>
                          <a:pt x="206734" y="115294"/>
                        </a:lnTo>
                        <a:lnTo>
                          <a:pt x="143123" y="143123"/>
                        </a:lnTo>
                        <a:lnTo>
                          <a:pt x="23854" y="107342"/>
                        </a:lnTo>
                        <a:lnTo>
                          <a:pt x="0" y="0"/>
                        </a:ln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55" name="Straight Connector 154">
                    <a:extLst>
                      <a:ext uri="{FF2B5EF4-FFF2-40B4-BE49-F238E27FC236}">
                        <a16:creationId xmlns:a16="http://schemas.microsoft.com/office/drawing/2014/main" id="{8FC7D6C5-DB9E-87C5-3272-B64521455988}"/>
                      </a:ext>
                    </a:extLst>
                  </p:cNvPr>
                  <p:cNvCxnSpPr>
                    <a:cxnSpLocks/>
                    <a:stCxn id="154" idx="1"/>
                    <a:endCxn id="154" idx="4"/>
                  </p:cNvCxnSpPr>
                  <p:nvPr/>
                </p:nvCxnSpPr>
                <p:spPr>
                  <a:xfrm>
                    <a:off x="11796523" y="4161896"/>
                    <a:ext cx="15902" cy="1152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Freeform 46">
                    <a:extLst>
                      <a:ext uri="{FF2B5EF4-FFF2-40B4-BE49-F238E27FC236}">
                        <a16:creationId xmlns:a16="http://schemas.microsoft.com/office/drawing/2014/main" id="{D3BB68CE-D2EB-F25E-2A47-9C6D3568BBB2}"/>
                      </a:ext>
                    </a:extLst>
                  </p:cNvPr>
                  <p:cNvSpPr/>
                  <p:nvPr/>
                </p:nvSpPr>
                <p:spPr>
                  <a:xfrm>
                    <a:off x="11864109" y="4611145"/>
                    <a:ext cx="174928" cy="337930"/>
                  </a:xfrm>
                  <a:custGeom>
                    <a:avLst/>
                    <a:gdLst>
                      <a:gd name="connsiteX0" fmla="*/ 0 w 174928"/>
                      <a:gd name="connsiteY0" fmla="*/ 0 h 337930"/>
                      <a:gd name="connsiteX1" fmla="*/ 59634 w 174928"/>
                      <a:gd name="connsiteY1" fmla="*/ 178904 h 337930"/>
                      <a:gd name="connsiteX2" fmla="*/ 131196 w 174928"/>
                      <a:gd name="connsiteY2" fmla="*/ 337930 h 337930"/>
                      <a:gd name="connsiteX3" fmla="*/ 123245 w 174928"/>
                      <a:gd name="connsiteY3" fmla="*/ 139148 h 337930"/>
                      <a:gd name="connsiteX4" fmla="*/ 174928 w 174928"/>
                      <a:gd name="connsiteY4" fmla="*/ 55659 h 337930"/>
                      <a:gd name="connsiteX5" fmla="*/ 147099 w 174928"/>
                      <a:gd name="connsiteY5" fmla="*/ 55659 h 337930"/>
                      <a:gd name="connsiteX6" fmla="*/ 91440 w 174928"/>
                      <a:gd name="connsiteY6" fmla="*/ 71562 h 337930"/>
                      <a:gd name="connsiteX7" fmla="*/ 79513 w 174928"/>
                      <a:gd name="connsiteY7" fmla="*/ 35781 h 337930"/>
                      <a:gd name="connsiteX8" fmla="*/ 0 w 174928"/>
                      <a:gd name="connsiteY8" fmla="*/ 0 h 33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28" h="337930">
                        <a:moveTo>
                          <a:pt x="0" y="0"/>
                        </a:moveTo>
                        <a:lnTo>
                          <a:pt x="59634" y="178904"/>
                        </a:lnTo>
                        <a:lnTo>
                          <a:pt x="131196" y="337930"/>
                        </a:lnTo>
                        <a:lnTo>
                          <a:pt x="123245" y="139148"/>
                        </a:lnTo>
                        <a:lnTo>
                          <a:pt x="174928" y="55659"/>
                        </a:lnTo>
                        <a:lnTo>
                          <a:pt x="147099" y="55659"/>
                        </a:lnTo>
                        <a:lnTo>
                          <a:pt x="91440" y="71562"/>
                        </a:lnTo>
                        <a:lnTo>
                          <a:pt x="79513" y="35781"/>
                        </a:lnTo>
                        <a:lnTo>
                          <a:pt x="0" y="0"/>
                        </a:lnTo>
                        <a:close/>
                      </a:path>
                    </a:pathLst>
                  </a:cu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Freeform 49">
                    <a:extLst>
                      <a:ext uri="{FF2B5EF4-FFF2-40B4-BE49-F238E27FC236}">
                        <a16:creationId xmlns:a16="http://schemas.microsoft.com/office/drawing/2014/main" id="{EBEF7082-566A-CE44-3D78-188D97409A93}"/>
                      </a:ext>
                    </a:extLst>
                  </p:cNvPr>
                  <p:cNvSpPr/>
                  <p:nvPr/>
                </p:nvSpPr>
                <p:spPr>
                  <a:xfrm>
                    <a:off x="11198912" y="2440439"/>
                    <a:ext cx="119269" cy="159026"/>
                  </a:xfrm>
                  <a:custGeom>
                    <a:avLst/>
                    <a:gdLst>
                      <a:gd name="connsiteX0" fmla="*/ 119269 w 119269"/>
                      <a:gd name="connsiteY0" fmla="*/ 135172 h 159026"/>
                      <a:gd name="connsiteX1" fmla="*/ 27829 w 119269"/>
                      <a:gd name="connsiteY1" fmla="*/ 159026 h 159026"/>
                      <a:gd name="connsiteX2" fmla="*/ 19878 w 119269"/>
                      <a:gd name="connsiteY2" fmla="*/ 35781 h 159026"/>
                      <a:gd name="connsiteX3" fmla="*/ 0 w 119269"/>
                      <a:gd name="connsiteY3" fmla="*/ 0 h 159026"/>
                      <a:gd name="connsiteX4" fmla="*/ 51683 w 119269"/>
                      <a:gd name="connsiteY4" fmla="*/ 7951 h 159026"/>
                      <a:gd name="connsiteX5" fmla="*/ 67586 w 119269"/>
                      <a:gd name="connsiteY5" fmla="*/ 31805 h 159026"/>
                      <a:gd name="connsiteX6" fmla="*/ 91440 w 119269"/>
                      <a:gd name="connsiteY6" fmla="*/ 47708 h 159026"/>
                      <a:gd name="connsiteX7" fmla="*/ 119269 w 119269"/>
                      <a:gd name="connsiteY7" fmla="*/ 135172 h 15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69" h="159026">
                        <a:moveTo>
                          <a:pt x="119269" y="135172"/>
                        </a:moveTo>
                        <a:lnTo>
                          <a:pt x="27829" y="159026"/>
                        </a:lnTo>
                        <a:lnTo>
                          <a:pt x="19878" y="35781"/>
                        </a:lnTo>
                        <a:lnTo>
                          <a:pt x="0" y="0"/>
                        </a:lnTo>
                        <a:lnTo>
                          <a:pt x="51683" y="7951"/>
                        </a:lnTo>
                        <a:lnTo>
                          <a:pt x="67586" y="31805"/>
                        </a:lnTo>
                        <a:lnTo>
                          <a:pt x="91440" y="47708"/>
                        </a:lnTo>
                        <a:lnTo>
                          <a:pt x="119269" y="135172"/>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40" name="Group 139">
                  <a:extLst>
                    <a:ext uri="{FF2B5EF4-FFF2-40B4-BE49-F238E27FC236}">
                      <a16:creationId xmlns:a16="http://schemas.microsoft.com/office/drawing/2014/main" id="{2E848B75-4832-F859-9403-6259C02ED185}"/>
                    </a:ext>
                  </a:extLst>
                </p:cNvPr>
                <p:cNvGrpSpPr/>
                <p:nvPr/>
              </p:nvGrpSpPr>
              <p:grpSpPr>
                <a:xfrm rot="166005">
                  <a:off x="10929830" y="2388755"/>
                  <a:ext cx="189594" cy="3017520"/>
                  <a:chOff x="10929830" y="2388755"/>
                  <a:chExt cx="282272" cy="3017520"/>
                </a:xfrm>
              </p:grpSpPr>
              <p:sp>
                <p:nvSpPr>
                  <p:cNvPr id="142" name="Freeform 29">
                    <a:extLst>
                      <a:ext uri="{FF2B5EF4-FFF2-40B4-BE49-F238E27FC236}">
                        <a16:creationId xmlns:a16="http://schemas.microsoft.com/office/drawing/2014/main" id="{8B1896DB-032F-82E0-7DA6-140A1F791702}"/>
                      </a:ext>
                    </a:extLst>
                  </p:cNvPr>
                  <p:cNvSpPr/>
                  <p:nvPr/>
                </p:nvSpPr>
                <p:spPr>
                  <a:xfrm>
                    <a:off x="10981514" y="2945347"/>
                    <a:ext cx="174929" cy="1963972"/>
                  </a:xfrm>
                  <a:custGeom>
                    <a:avLst/>
                    <a:gdLst>
                      <a:gd name="connsiteX0" fmla="*/ 23854 w 174929"/>
                      <a:gd name="connsiteY0" fmla="*/ 0 h 1963972"/>
                      <a:gd name="connsiteX1" fmla="*/ 174929 w 174929"/>
                      <a:gd name="connsiteY1" fmla="*/ 7951 h 1963972"/>
                      <a:gd name="connsiteX2" fmla="*/ 163002 w 174929"/>
                      <a:gd name="connsiteY2" fmla="*/ 1900361 h 1963972"/>
                      <a:gd name="connsiteX3" fmla="*/ 131196 w 174929"/>
                      <a:gd name="connsiteY3" fmla="*/ 1963972 h 1963972"/>
                      <a:gd name="connsiteX4" fmla="*/ 27829 w 174929"/>
                      <a:gd name="connsiteY4" fmla="*/ 1956020 h 1963972"/>
                      <a:gd name="connsiteX5" fmla="*/ 0 w 174929"/>
                      <a:gd name="connsiteY5" fmla="*/ 1892410 h 1963972"/>
                      <a:gd name="connsiteX6" fmla="*/ 23854 w 174929"/>
                      <a:gd name="connsiteY6" fmla="*/ 0 h 19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929" h="1963972">
                        <a:moveTo>
                          <a:pt x="23854" y="0"/>
                        </a:moveTo>
                        <a:lnTo>
                          <a:pt x="174929" y="7951"/>
                        </a:lnTo>
                        <a:cubicBezTo>
                          <a:pt x="170953" y="638754"/>
                          <a:pt x="166978" y="1269558"/>
                          <a:pt x="163002" y="1900361"/>
                        </a:cubicBezTo>
                        <a:lnTo>
                          <a:pt x="131196" y="1963972"/>
                        </a:lnTo>
                        <a:lnTo>
                          <a:pt x="27829" y="1956020"/>
                        </a:lnTo>
                        <a:lnTo>
                          <a:pt x="0" y="1892410"/>
                        </a:lnTo>
                        <a:lnTo>
                          <a:pt x="23854"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3" name="Freeform 33">
                    <a:extLst>
                      <a:ext uri="{FF2B5EF4-FFF2-40B4-BE49-F238E27FC236}">
                        <a16:creationId xmlns:a16="http://schemas.microsoft.com/office/drawing/2014/main" id="{C027CDC4-B312-00BD-C57C-119C9A7ED078}"/>
                      </a:ext>
                    </a:extLst>
                  </p:cNvPr>
                  <p:cNvSpPr/>
                  <p:nvPr/>
                </p:nvSpPr>
                <p:spPr>
                  <a:xfrm>
                    <a:off x="10941757" y="2543806"/>
                    <a:ext cx="75538" cy="1717481"/>
                  </a:xfrm>
                  <a:custGeom>
                    <a:avLst/>
                    <a:gdLst>
                      <a:gd name="connsiteX0" fmla="*/ 19879 w 75538"/>
                      <a:gd name="connsiteY0" fmla="*/ 3975 h 1717481"/>
                      <a:gd name="connsiteX1" fmla="*/ 0 w 75538"/>
                      <a:gd name="connsiteY1" fmla="*/ 1717481 h 1717481"/>
                      <a:gd name="connsiteX2" fmla="*/ 51684 w 75538"/>
                      <a:gd name="connsiteY2" fmla="*/ 1717481 h 1717481"/>
                      <a:gd name="connsiteX3" fmla="*/ 75538 w 75538"/>
                      <a:gd name="connsiteY3" fmla="*/ 0 h 1717481"/>
                      <a:gd name="connsiteX4" fmla="*/ 19879 w 75538"/>
                      <a:gd name="connsiteY4" fmla="*/ 3975 h 17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8" h="1717481">
                        <a:moveTo>
                          <a:pt x="19879" y="3975"/>
                        </a:moveTo>
                        <a:lnTo>
                          <a:pt x="0" y="1717481"/>
                        </a:lnTo>
                        <a:lnTo>
                          <a:pt x="51684" y="1717481"/>
                        </a:lnTo>
                        <a:lnTo>
                          <a:pt x="75538" y="0"/>
                        </a:lnTo>
                        <a:lnTo>
                          <a:pt x="19879" y="3975"/>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4" name="Freeform 34">
                    <a:extLst>
                      <a:ext uri="{FF2B5EF4-FFF2-40B4-BE49-F238E27FC236}">
                        <a16:creationId xmlns:a16="http://schemas.microsoft.com/office/drawing/2014/main" id="{199C4CB5-1B04-C3CD-1D48-F1EFB8530166}"/>
                      </a:ext>
                    </a:extLst>
                  </p:cNvPr>
                  <p:cNvSpPr/>
                  <p:nvPr/>
                </p:nvSpPr>
                <p:spPr>
                  <a:xfrm>
                    <a:off x="11148491" y="2535854"/>
                    <a:ext cx="51684" cy="1733385"/>
                  </a:xfrm>
                  <a:custGeom>
                    <a:avLst/>
                    <a:gdLst>
                      <a:gd name="connsiteX0" fmla="*/ 0 w 51684"/>
                      <a:gd name="connsiteY0" fmla="*/ 3976 h 1733385"/>
                      <a:gd name="connsiteX1" fmla="*/ 3976 w 51684"/>
                      <a:gd name="connsiteY1" fmla="*/ 1725433 h 1733385"/>
                      <a:gd name="connsiteX2" fmla="*/ 47708 w 51684"/>
                      <a:gd name="connsiteY2" fmla="*/ 1733385 h 1733385"/>
                      <a:gd name="connsiteX3" fmla="*/ 51684 w 51684"/>
                      <a:gd name="connsiteY3" fmla="*/ 0 h 1733385"/>
                      <a:gd name="connsiteX4" fmla="*/ 0 w 51684"/>
                      <a:gd name="connsiteY4" fmla="*/ 3976 h 173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4" h="1733385">
                        <a:moveTo>
                          <a:pt x="0" y="3976"/>
                        </a:moveTo>
                        <a:cubicBezTo>
                          <a:pt x="1325" y="577795"/>
                          <a:pt x="2651" y="1151614"/>
                          <a:pt x="3976" y="1725433"/>
                        </a:cubicBezTo>
                        <a:lnTo>
                          <a:pt x="47708" y="1733385"/>
                        </a:lnTo>
                        <a:cubicBezTo>
                          <a:pt x="49033" y="1155590"/>
                          <a:pt x="50359" y="577795"/>
                          <a:pt x="51684" y="0"/>
                        </a:cubicBezTo>
                        <a:lnTo>
                          <a:pt x="0" y="3976"/>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5" name="Freeform 37">
                    <a:extLst>
                      <a:ext uri="{FF2B5EF4-FFF2-40B4-BE49-F238E27FC236}">
                        <a16:creationId xmlns:a16="http://schemas.microsoft.com/office/drawing/2014/main" id="{49799C6D-105F-CAC0-AFA3-DC156929DB27}"/>
                      </a:ext>
                    </a:extLst>
                  </p:cNvPr>
                  <p:cNvSpPr/>
                  <p:nvPr/>
                </p:nvSpPr>
                <p:spPr>
                  <a:xfrm>
                    <a:off x="10929830" y="4257312"/>
                    <a:ext cx="282272" cy="143123"/>
                  </a:xfrm>
                  <a:custGeom>
                    <a:avLst/>
                    <a:gdLst>
                      <a:gd name="connsiteX0" fmla="*/ 0 w 282272"/>
                      <a:gd name="connsiteY0" fmla="*/ 0 h 143123"/>
                      <a:gd name="connsiteX1" fmla="*/ 282272 w 282272"/>
                      <a:gd name="connsiteY1" fmla="*/ 11927 h 143123"/>
                      <a:gd name="connsiteX2" fmla="*/ 278296 w 282272"/>
                      <a:gd name="connsiteY2" fmla="*/ 143123 h 143123"/>
                      <a:gd name="connsiteX3" fmla="*/ 15903 w 282272"/>
                      <a:gd name="connsiteY3" fmla="*/ 135172 h 143123"/>
                      <a:gd name="connsiteX4" fmla="*/ 0 w 282272"/>
                      <a:gd name="connsiteY4" fmla="*/ 0 h 143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72" h="143123">
                        <a:moveTo>
                          <a:pt x="0" y="0"/>
                        </a:moveTo>
                        <a:lnTo>
                          <a:pt x="282272" y="11927"/>
                        </a:lnTo>
                        <a:lnTo>
                          <a:pt x="278296" y="143123"/>
                        </a:lnTo>
                        <a:lnTo>
                          <a:pt x="15903" y="135172"/>
                        </a:lnTo>
                        <a:lnTo>
                          <a:pt x="0" y="0"/>
                        </a:ln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6" name="Freeform 44">
                    <a:extLst>
                      <a:ext uri="{FF2B5EF4-FFF2-40B4-BE49-F238E27FC236}">
                        <a16:creationId xmlns:a16="http://schemas.microsoft.com/office/drawing/2014/main" id="{5C771A7C-F62A-2981-B630-DF2C1C5E92C2}"/>
                      </a:ext>
                    </a:extLst>
                  </p:cNvPr>
                  <p:cNvSpPr/>
                  <p:nvPr/>
                </p:nvSpPr>
                <p:spPr>
                  <a:xfrm>
                    <a:off x="10993441" y="4905343"/>
                    <a:ext cx="123245" cy="500932"/>
                  </a:xfrm>
                  <a:custGeom>
                    <a:avLst/>
                    <a:gdLst>
                      <a:gd name="connsiteX0" fmla="*/ 7951 w 123245"/>
                      <a:gd name="connsiteY0" fmla="*/ 0 h 500932"/>
                      <a:gd name="connsiteX1" fmla="*/ 123245 w 123245"/>
                      <a:gd name="connsiteY1" fmla="*/ 7951 h 500932"/>
                      <a:gd name="connsiteX2" fmla="*/ 115294 w 123245"/>
                      <a:gd name="connsiteY2" fmla="*/ 294198 h 500932"/>
                      <a:gd name="connsiteX3" fmla="*/ 59635 w 123245"/>
                      <a:gd name="connsiteY3" fmla="*/ 500932 h 500932"/>
                      <a:gd name="connsiteX4" fmla="*/ 0 w 123245"/>
                      <a:gd name="connsiteY4" fmla="*/ 238539 h 500932"/>
                      <a:gd name="connsiteX5" fmla="*/ 7951 w 123245"/>
                      <a:gd name="connsiteY5" fmla="*/ 0 h 5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45" h="500932">
                        <a:moveTo>
                          <a:pt x="7951" y="0"/>
                        </a:moveTo>
                        <a:lnTo>
                          <a:pt x="123245" y="7951"/>
                        </a:lnTo>
                        <a:lnTo>
                          <a:pt x="115294" y="294198"/>
                        </a:lnTo>
                        <a:lnTo>
                          <a:pt x="59635" y="500932"/>
                        </a:lnTo>
                        <a:lnTo>
                          <a:pt x="0" y="238539"/>
                        </a:lnTo>
                        <a:lnTo>
                          <a:pt x="7951" y="0"/>
                        </a:lnTo>
                        <a:close/>
                      </a:path>
                    </a:pathLst>
                  </a:cu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7" name="Straight Connector 146">
                    <a:extLst>
                      <a:ext uri="{FF2B5EF4-FFF2-40B4-BE49-F238E27FC236}">
                        <a16:creationId xmlns:a16="http://schemas.microsoft.com/office/drawing/2014/main" id="{EEBC70F0-C8E1-96D7-C9AD-3402CFF4ED11}"/>
                      </a:ext>
                    </a:extLst>
                  </p:cNvPr>
                  <p:cNvCxnSpPr/>
                  <p:nvPr/>
                </p:nvCxnSpPr>
                <p:spPr>
                  <a:xfrm>
                    <a:off x="10997416" y="5032564"/>
                    <a:ext cx="119270" cy="79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Freeform 47">
                    <a:extLst>
                      <a:ext uri="{FF2B5EF4-FFF2-40B4-BE49-F238E27FC236}">
                        <a16:creationId xmlns:a16="http://schemas.microsoft.com/office/drawing/2014/main" id="{C876ED0B-D8EC-2A91-B2D6-AF039EC649AC}"/>
                      </a:ext>
                    </a:extLst>
                  </p:cNvPr>
                  <p:cNvSpPr/>
                  <p:nvPr/>
                </p:nvSpPr>
                <p:spPr>
                  <a:xfrm>
                    <a:off x="10957660" y="2388755"/>
                    <a:ext cx="254442" cy="147099"/>
                  </a:xfrm>
                  <a:custGeom>
                    <a:avLst/>
                    <a:gdLst>
                      <a:gd name="connsiteX0" fmla="*/ 254442 w 254442"/>
                      <a:gd name="connsiteY0" fmla="*/ 147099 h 147099"/>
                      <a:gd name="connsiteX1" fmla="*/ 0 w 254442"/>
                      <a:gd name="connsiteY1" fmla="*/ 147099 h 147099"/>
                      <a:gd name="connsiteX2" fmla="*/ 0 w 254442"/>
                      <a:gd name="connsiteY2" fmla="*/ 51684 h 147099"/>
                      <a:gd name="connsiteX3" fmla="*/ 35781 w 254442"/>
                      <a:gd name="connsiteY3" fmla="*/ 47708 h 147099"/>
                      <a:gd name="connsiteX4" fmla="*/ 51683 w 254442"/>
                      <a:gd name="connsiteY4" fmla="*/ 3976 h 147099"/>
                      <a:gd name="connsiteX5" fmla="*/ 234563 w 254442"/>
                      <a:gd name="connsiteY5" fmla="*/ 0 h 147099"/>
                      <a:gd name="connsiteX6" fmla="*/ 218661 w 254442"/>
                      <a:gd name="connsiteY6" fmla="*/ 47708 h 147099"/>
                      <a:gd name="connsiteX7" fmla="*/ 238539 w 254442"/>
                      <a:gd name="connsiteY7" fmla="*/ 67586 h 147099"/>
                      <a:gd name="connsiteX8" fmla="*/ 254442 w 254442"/>
                      <a:gd name="connsiteY8" fmla="*/ 147099 h 1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42" h="147099">
                        <a:moveTo>
                          <a:pt x="254442" y="147099"/>
                        </a:moveTo>
                        <a:lnTo>
                          <a:pt x="0" y="147099"/>
                        </a:lnTo>
                        <a:lnTo>
                          <a:pt x="0" y="51684"/>
                        </a:lnTo>
                        <a:lnTo>
                          <a:pt x="35781" y="47708"/>
                        </a:lnTo>
                        <a:lnTo>
                          <a:pt x="51683" y="3976"/>
                        </a:lnTo>
                        <a:lnTo>
                          <a:pt x="234563" y="0"/>
                        </a:lnTo>
                        <a:lnTo>
                          <a:pt x="218661" y="47708"/>
                        </a:lnTo>
                        <a:lnTo>
                          <a:pt x="238539" y="67586"/>
                        </a:lnTo>
                        <a:lnTo>
                          <a:pt x="254442" y="147099"/>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9" name="Straight Connector 148">
                    <a:extLst>
                      <a:ext uri="{FF2B5EF4-FFF2-40B4-BE49-F238E27FC236}">
                        <a16:creationId xmlns:a16="http://schemas.microsoft.com/office/drawing/2014/main" id="{C67B9803-EB6B-03C0-77FF-037BD33CE1D1}"/>
                      </a:ext>
                    </a:extLst>
                  </p:cNvPr>
                  <p:cNvCxnSpPr/>
                  <p:nvPr/>
                </p:nvCxnSpPr>
                <p:spPr>
                  <a:xfrm>
                    <a:off x="11005747" y="5034164"/>
                    <a:ext cx="54321" cy="144856"/>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C87E139-E090-E5FF-A237-45E87EB1870E}"/>
                      </a:ext>
                    </a:extLst>
                  </p:cNvPr>
                  <p:cNvCxnSpPr/>
                  <p:nvPr/>
                </p:nvCxnSpPr>
                <p:spPr>
                  <a:xfrm flipV="1">
                    <a:off x="11060067" y="5034167"/>
                    <a:ext cx="42250" cy="144854"/>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1" name="Freeform 50">
                  <a:extLst>
                    <a:ext uri="{FF2B5EF4-FFF2-40B4-BE49-F238E27FC236}">
                      <a16:creationId xmlns:a16="http://schemas.microsoft.com/office/drawing/2014/main" id="{8BAC29D7-11D3-8BF0-A006-02FD24152DB3}"/>
                    </a:ext>
                  </a:extLst>
                </p:cNvPr>
                <p:cNvSpPr/>
                <p:nvPr/>
              </p:nvSpPr>
              <p:spPr>
                <a:xfrm>
                  <a:off x="10937420" y="2382130"/>
                  <a:ext cx="328612" cy="83343"/>
                </a:xfrm>
                <a:custGeom>
                  <a:avLst/>
                  <a:gdLst>
                    <a:gd name="connsiteX0" fmla="*/ 0 w 328612"/>
                    <a:gd name="connsiteY0" fmla="*/ 83343 h 83343"/>
                    <a:gd name="connsiteX1" fmla="*/ 4762 w 328612"/>
                    <a:gd name="connsiteY1" fmla="*/ 11906 h 83343"/>
                    <a:gd name="connsiteX2" fmla="*/ 35718 w 328612"/>
                    <a:gd name="connsiteY2" fmla="*/ 0 h 83343"/>
                    <a:gd name="connsiteX3" fmla="*/ 311943 w 328612"/>
                    <a:gd name="connsiteY3" fmla="*/ 4762 h 83343"/>
                    <a:gd name="connsiteX4" fmla="*/ 328612 w 328612"/>
                    <a:gd name="connsiteY4" fmla="*/ 14287 h 83343"/>
                    <a:gd name="connsiteX5" fmla="*/ 326231 w 328612"/>
                    <a:gd name="connsiteY5" fmla="*/ 83343 h 83343"/>
                    <a:gd name="connsiteX6" fmla="*/ 264318 w 328612"/>
                    <a:gd name="connsiteY6" fmla="*/ 76200 h 83343"/>
                    <a:gd name="connsiteX7" fmla="*/ 69056 w 328612"/>
                    <a:gd name="connsiteY7" fmla="*/ 73818 h 83343"/>
                    <a:gd name="connsiteX8" fmla="*/ 0 w 328612"/>
                    <a:gd name="connsiteY8" fmla="*/ 8334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612" h="83343">
                      <a:moveTo>
                        <a:pt x="0" y="83343"/>
                      </a:moveTo>
                      <a:lnTo>
                        <a:pt x="4762" y="11906"/>
                      </a:lnTo>
                      <a:lnTo>
                        <a:pt x="35718" y="0"/>
                      </a:lnTo>
                      <a:lnTo>
                        <a:pt x="311943" y="4762"/>
                      </a:lnTo>
                      <a:lnTo>
                        <a:pt x="328612" y="14287"/>
                      </a:lnTo>
                      <a:cubicBezTo>
                        <a:pt x="327818" y="37306"/>
                        <a:pt x="327025" y="60324"/>
                        <a:pt x="326231" y="83343"/>
                      </a:cubicBezTo>
                      <a:lnTo>
                        <a:pt x="264318" y="76200"/>
                      </a:lnTo>
                      <a:lnTo>
                        <a:pt x="69056" y="73818"/>
                      </a:lnTo>
                      <a:lnTo>
                        <a:pt x="0" y="83343"/>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95" name="Group 94">
                <a:extLst>
                  <a:ext uri="{FF2B5EF4-FFF2-40B4-BE49-F238E27FC236}">
                    <a16:creationId xmlns:a16="http://schemas.microsoft.com/office/drawing/2014/main" id="{2187801D-044E-B533-4409-BE325F85426C}"/>
                  </a:ext>
                </a:extLst>
              </p:cNvPr>
              <p:cNvGrpSpPr/>
              <p:nvPr/>
            </p:nvGrpSpPr>
            <p:grpSpPr>
              <a:xfrm>
                <a:off x="5337327" y="4823812"/>
                <a:ext cx="264108" cy="175070"/>
                <a:chOff x="7586152" y="3174721"/>
                <a:chExt cx="205552" cy="136255"/>
              </a:xfrm>
            </p:grpSpPr>
            <p:grpSp>
              <p:nvGrpSpPr>
                <p:cNvPr id="134" name="Group 133">
                  <a:extLst>
                    <a:ext uri="{FF2B5EF4-FFF2-40B4-BE49-F238E27FC236}">
                      <a16:creationId xmlns:a16="http://schemas.microsoft.com/office/drawing/2014/main" id="{2D5936E9-94AA-FA86-E8E8-70774EF3D876}"/>
                    </a:ext>
                  </a:extLst>
                </p:cNvPr>
                <p:cNvGrpSpPr/>
                <p:nvPr/>
              </p:nvGrpSpPr>
              <p:grpSpPr>
                <a:xfrm>
                  <a:off x="7586152" y="3174721"/>
                  <a:ext cx="205552" cy="103102"/>
                  <a:chOff x="7547409" y="3170698"/>
                  <a:chExt cx="205552" cy="189004"/>
                </a:xfrm>
              </p:grpSpPr>
              <p:sp>
                <p:nvSpPr>
                  <p:cNvPr id="136" name="Rectangle: Rounded Corners 135">
                    <a:extLst>
                      <a:ext uri="{FF2B5EF4-FFF2-40B4-BE49-F238E27FC236}">
                        <a16:creationId xmlns:a16="http://schemas.microsoft.com/office/drawing/2014/main" id="{4FBFF9A0-AFA8-31A7-8567-D18D5FFD3E31}"/>
                      </a:ext>
                    </a:extLst>
                  </p:cNvPr>
                  <p:cNvSpPr/>
                  <p:nvPr/>
                </p:nvSpPr>
                <p:spPr>
                  <a:xfrm>
                    <a:off x="7582985" y="3170698"/>
                    <a:ext cx="134399" cy="189004"/>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1AEAE289-ECAD-B72F-AD62-43FB004476CC}"/>
                      </a:ext>
                    </a:extLst>
                  </p:cNvPr>
                  <p:cNvSpPr/>
                  <p:nvPr/>
                </p:nvSpPr>
                <p:spPr>
                  <a:xfrm>
                    <a:off x="7547409" y="3220137"/>
                    <a:ext cx="205552" cy="90126"/>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ectangle 134">
                  <a:extLst>
                    <a:ext uri="{FF2B5EF4-FFF2-40B4-BE49-F238E27FC236}">
                      <a16:creationId xmlns:a16="http://schemas.microsoft.com/office/drawing/2014/main" id="{3E13FE2C-61A7-B645-5FF7-4A1D887CF12B}"/>
                    </a:ext>
                  </a:extLst>
                </p:cNvPr>
                <p:cNvSpPr/>
                <p:nvPr/>
              </p:nvSpPr>
              <p:spPr>
                <a:xfrm>
                  <a:off x="7647780" y="3283544"/>
                  <a:ext cx="82296" cy="27432"/>
                </a:xfrm>
                <a:prstGeom prst="rect">
                  <a:avLst/>
                </a:prstGeom>
                <a:solidFill>
                  <a:schemeClr val="bg2">
                    <a:lumMod val="2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176">
                <a:extLst>
                  <a:ext uri="{FF2B5EF4-FFF2-40B4-BE49-F238E27FC236}">
                    <a16:creationId xmlns:a16="http://schemas.microsoft.com/office/drawing/2014/main" id="{40F013A6-7B4B-EAD5-D31C-E64CBA8DDAEC}"/>
                  </a:ext>
                </a:extLst>
              </p:cNvPr>
              <p:cNvGrpSpPr>
                <a:grpSpLocks noChangeAspect="1"/>
              </p:cNvGrpSpPr>
              <p:nvPr/>
            </p:nvGrpSpPr>
            <p:grpSpPr>
              <a:xfrm>
                <a:off x="5458541" y="5166148"/>
                <a:ext cx="193158" cy="228600"/>
                <a:chOff x="6535882" y="1506249"/>
                <a:chExt cx="415599" cy="491855"/>
              </a:xfrm>
            </p:grpSpPr>
            <p:sp>
              <p:nvSpPr>
                <p:cNvPr id="130" name="Cube 80">
                  <a:extLst>
                    <a:ext uri="{FF2B5EF4-FFF2-40B4-BE49-F238E27FC236}">
                      <a16:creationId xmlns:a16="http://schemas.microsoft.com/office/drawing/2014/main" id="{CE17E506-1E85-9545-C775-C5B5AC6B21AA}"/>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F62F7C9B-138E-6B0D-75F9-DC662B797FAB}"/>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a:extLst>
                    <a:ext uri="{FF2B5EF4-FFF2-40B4-BE49-F238E27FC236}">
                      <a16:creationId xmlns:a16="http://schemas.microsoft.com/office/drawing/2014/main" id="{845E71B1-F813-840F-30A3-BFEFBEA8FA65}"/>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arallelogram 132">
                  <a:extLst>
                    <a:ext uri="{FF2B5EF4-FFF2-40B4-BE49-F238E27FC236}">
                      <a16:creationId xmlns:a16="http://schemas.microsoft.com/office/drawing/2014/main" id="{C5E5BE55-E1E4-09EA-A36F-D5065FEEB6EE}"/>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179AD884-20D8-3EA6-AAA9-45CA82BC23FB}"/>
                  </a:ext>
                </a:extLst>
              </p:cNvPr>
              <p:cNvGrpSpPr>
                <a:grpSpLocks noChangeAspect="1"/>
              </p:cNvGrpSpPr>
              <p:nvPr/>
            </p:nvGrpSpPr>
            <p:grpSpPr>
              <a:xfrm>
                <a:off x="4074575" y="4994050"/>
                <a:ext cx="806704" cy="1281102"/>
                <a:chOff x="10169402" y="2382130"/>
                <a:chExt cx="1904293" cy="3024145"/>
              </a:xfrm>
            </p:grpSpPr>
            <p:grpSp>
              <p:nvGrpSpPr>
                <p:cNvPr id="103" name="Group 102">
                  <a:extLst>
                    <a:ext uri="{FF2B5EF4-FFF2-40B4-BE49-F238E27FC236}">
                      <a16:creationId xmlns:a16="http://schemas.microsoft.com/office/drawing/2014/main" id="{C3A4EA39-C67E-4996-81B1-AE7D89B71C49}"/>
                    </a:ext>
                  </a:extLst>
                </p:cNvPr>
                <p:cNvGrpSpPr/>
                <p:nvPr/>
              </p:nvGrpSpPr>
              <p:grpSpPr>
                <a:xfrm>
                  <a:off x="10169402" y="2436371"/>
                  <a:ext cx="864712" cy="2468880"/>
                  <a:chOff x="10121416" y="2452366"/>
                  <a:chExt cx="864712" cy="2468880"/>
                </a:xfrm>
              </p:grpSpPr>
              <p:sp>
                <p:nvSpPr>
                  <p:cNvPr id="123" name="Freeform 31">
                    <a:extLst>
                      <a:ext uri="{FF2B5EF4-FFF2-40B4-BE49-F238E27FC236}">
                        <a16:creationId xmlns:a16="http://schemas.microsoft.com/office/drawing/2014/main" id="{D601F22B-F97E-3911-61B6-5EC2CE110BE0}"/>
                      </a:ext>
                    </a:extLst>
                  </p:cNvPr>
                  <p:cNvSpPr/>
                  <p:nvPr/>
                </p:nvSpPr>
                <p:spPr>
                  <a:xfrm>
                    <a:off x="10216831" y="2993054"/>
                    <a:ext cx="628153" cy="1614115"/>
                  </a:xfrm>
                  <a:custGeom>
                    <a:avLst/>
                    <a:gdLst>
                      <a:gd name="connsiteX0" fmla="*/ 560567 w 628153"/>
                      <a:gd name="connsiteY0" fmla="*/ 0 h 1614115"/>
                      <a:gd name="connsiteX1" fmla="*/ 107343 w 628153"/>
                      <a:gd name="connsiteY1" fmla="*/ 1248355 h 1614115"/>
                      <a:gd name="connsiteX2" fmla="*/ 0 w 628153"/>
                      <a:gd name="connsiteY2" fmla="*/ 1550505 h 1614115"/>
                      <a:gd name="connsiteX3" fmla="*/ 3976 w 628153"/>
                      <a:gd name="connsiteY3" fmla="*/ 1578334 h 1614115"/>
                      <a:gd name="connsiteX4" fmla="*/ 3976 w 628153"/>
                      <a:gd name="connsiteY4" fmla="*/ 1614115 h 1614115"/>
                      <a:gd name="connsiteX5" fmla="*/ 63611 w 628153"/>
                      <a:gd name="connsiteY5" fmla="*/ 1598213 h 1614115"/>
                      <a:gd name="connsiteX6" fmla="*/ 83489 w 628153"/>
                      <a:gd name="connsiteY6" fmla="*/ 1550505 h 1614115"/>
                      <a:gd name="connsiteX7" fmla="*/ 115294 w 628153"/>
                      <a:gd name="connsiteY7" fmla="*/ 1542553 h 1614115"/>
                      <a:gd name="connsiteX8" fmla="*/ 210710 w 628153"/>
                      <a:gd name="connsiteY8" fmla="*/ 1236428 h 1614115"/>
                      <a:gd name="connsiteX9" fmla="*/ 628153 w 628153"/>
                      <a:gd name="connsiteY9" fmla="*/ 11927 h 1614115"/>
                      <a:gd name="connsiteX10" fmla="*/ 560567 w 628153"/>
                      <a:gd name="connsiteY10" fmla="*/ 0 h 161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153" h="1614115">
                        <a:moveTo>
                          <a:pt x="560567" y="0"/>
                        </a:moveTo>
                        <a:lnTo>
                          <a:pt x="107343" y="1248355"/>
                        </a:lnTo>
                        <a:lnTo>
                          <a:pt x="0" y="1550505"/>
                        </a:lnTo>
                        <a:lnTo>
                          <a:pt x="3976" y="1578334"/>
                        </a:lnTo>
                        <a:lnTo>
                          <a:pt x="3976" y="1614115"/>
                        </a:lnTo>
                        <a:lnTo>
                          <a:pt x="63611" y="1598213"/>
                        </a:lnTo>
                        <a:lnTo>
                          <a:pt x="83489" y="1550505"/>
                        </a:lnTo>
                        <a:lnTo>
                          <a:pt x="115294" y="1542553"/>
                        </a:lnTo>
                        <a:lnTo>
                          <a:pt x="210710" y="1236428"/>
                        </a:lnTo>
                        <a:lnTo>
                          <a:pt x="628153" y="11927"/>
                        </a:lnTo>
                        <a:lnTo>
                          <a:pt x="560567"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4" name="Freeform 32">
                    <a:extLst>
                      <a:ext uri="{FF2B5EF4-FFF2-40B4-BE49-F238E27FC236}">
                        <a16:creationId xmlns:a16="http://schemas.microsoft.com/office/drawing/2014/main" id="{C4A86E93-5A3C-0BA1-A4BC-7298B121605E}"/>
                      </a:ext>
                    </a:extLst>
                  </p:cNvPr>
                  <p:cNvSpPr/>
                  <p:nvPr/>
                </p:nvSpPr>
                <p:spPr>
                  <a:xfrm>
                    <a:off x="10349385" y="2583562"/>
                    <a:ext cx="568518" cy="1510748"/>
                  </a:xfrm>
                  <a:custGeom>
                    <a:avLst/>
                    <a:gdLst>
                      <a:gd name="connsiteX0" fmla="*/ 512859 w 568518"/>
                      <a:gd name="connsiteY0" fmla="*/ 0 h 1510748"/>
                      <a:gd name="connsiteX1" fmla="*/ 0 w 568518"/>
                      <a:gd name="connsiteY1" fmla="*/ 1490870 h 1510748"/>
                      <a:gd name="connsiteX2" fmla="*/ 31805 w 568518"/>
                      <a:gd name="connsiteY2" fmla="*/ 1510748 h 1510748"/>
                      <a:gd name="connsiteX3" fmla="*/ 568518 w 568518"/>
                      <a:gd name="connsiteY3" fmla="*/ 11927 h 1510748"/>
                      <a:gd name="connsiteX4" fmla="*/ 512859 w 568518"/>
                      <a:gd name="connsiteY4" fmla="*/ 0 h 151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518" h="1510748">
                        <a:moveTo>
                          <a:pt x="512859" y="0"/>
                        </a:moveTo>
                        <a:lnTo>
                          <a:pt x="0" y="1490870"/>
                        </a:lnTo>
                        <a:lnTo>
                          <a:pt x="31805" y="1510748"/>
                        </a:lnTo>
                        <a:lnTo>
                          <a:pt x="568518" y="11927"/>
                        </a:lnTo>
                        <a:lnTo>
                          <a:pt x="512859"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5" name="Freeform 35">
                    <a:extLst>
                      <a:ext uri="{FF2B5EF4-FFF2-40B4-BE49-F238E27FC236}">
                        <a16:creationId xmlns:a16="http://schemas.microsoft.com/office/drawing/2014/main" id="{8D4CDF30-A462-01B0-1FE8-E1DC8EE3D520}"/>
                      </a:ext>
                    </a:extLst>
                  </p:cNvPr>
                  <p:cNvSpPr/>
                  <p:nvPr/>
                </p:nvSpPr>
                <p:spPr>
                  <a:xfrm>
                    <a:off x="10452751" y="2527264"/>
                    <a:ext cx="533377" cy="1559096"/>
                  </a:xfrm>
                  <a:custGeom>
                    <a:avLst/>
                    <a:gdLst>
                      <a:gd name="connsiteX0" fmla="*/ 500932 w 504908"/>
                      <a:gd name="connsiteY0" fmla="*/ 0 h 1451113"/>
                      <a:gd name="connsiteX1" fmla="*/ 0 w 504908"/>
                      <a:gd name="connsiteY1" fmla="*/ 1451113 h 1451113"/>
                      <a:gd name="connsiteX2" fmla="*/ 51684 w 504908"/>
                      <a:gd name="connsiteY2" fmla="*/ 1439186 h 1451113"/>
                      <a:gd name="connsiteX3" fmla="*/ 504908 w 504908"/>
                      <a:gd name="connsiteY3" fmla="*/ 111318 h 1451113"/>
                      <a:gd name="connsiteX4" fmla="*/ 500932 w 504908"/>
                      <a:gd name="connsiteY4" fmla="*/ 0 h 145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08" h="1451113">
                        <a:moveTo>
                          <a:pt x="500932" y="0"/>
                        </a:moveTo>
                        <a:lnTo>
                          <a:pt x="0" y="1451113"/>
                        </a:lnTo>
                        <a:lnTo>
                          <a:pt x="51684" y="1439186"/>
                        </a:lnTo>
                        <a:lnTo>
                          <a:pt x="504908" y="111318"/>
                        </a:lnTo>
                        <a:lnTo>
                          <a:pt x="500932"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6" name="Freeform 36">
                    <a:extLst>
                      <a:ext uri="{FF2B5EF4-FFF2-40B4-BE49-F238E27FC236}">
                        <a16:creationId xmlns:a16="http://schemas.microsoft.com/office/drawing/2014/main" id="{9BB04A34-E53F-9990-A9A6-B3A49C711234}"/>
                      </a:ext>
                    </a:extLst>
                  </p:cNvPr>
                  <p:cNvSpPr/>
                  <p:nvPr/>
                </p:nvSpPr>
                <p:spPr>
                  <a:xfrm>
                    <a:off x="10276466" y="4070456"/>
                    <a:ext cx="234564" cy="170953"/>
                  </a:xfrm>
                  <a:custGeom>
                    <a:avLst/>
                    <a:gdLst>
                      <a:gd name="connsiteX0" fmla="*/ 51684 w 234564"/>
                      <a:gd name="connsiteY0" fmla="*/ 0 h 170953"/>
                      <a:gd name="connsiteX1" fmla="*/ 103367 w 234564"/>
                      <a:gd name="connsiteY1" fmla="*/ 31805 h 170953"/>
                      <a:gd name="connsiteX2" fmla="*/ 234564 w 234564"/>
                      <a:gd name="connsiteY2" fmla="*/ 3976 h 170953"/>
                      <a:gd name="connsiteX3" fmla="*/ 166977 w 234564"/>
                      <a:gd name="connsiteY3" fmla="*/ 170953 h 170953"/>
                      <a:gd name="connsiteX4" fmla="*/ 35781 w 234564"/>
                      <a:gd name="connsiteY4" fmla="*/ 170953 h 170953"/>
                      <a:gd name="connsiteX5" fmla="*/ 0 w 234564"/>
                      <a:gd name="connsiteY5" fmla="*/ 155051 h 170953"/>
                      <a:gd name="connsiteX6" fmla="*/ 51684 w 234564"/>
                      <a:gd name="connsiteY6" fmla="*/ 0 h 17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64" h="170953">
                        <a:moveTo>
                          <a:pt x="51684" y="0"/>
                        </a:moveTo>
                        <a:lnTo>
                          <a:pt x="103367" y="31805"/>
                        </a:lnTo>
                        <a:lnTo>
                          <a:pt x="234564" y="3976"/>
                        </a:lnTo>
                        <a:lnTo>
                          <a:pt x="166977" y="170953"/>
                        </a:lnTo>
                        <a:lnTo>
                          <a:pt x="35781" y="170953"/>
                        </a:lnTo>
                        <a:lnTo>
                          <a:pt x="0" y="155051"/>
                        </a:lnTo>
                        <a:lnTo>
                          <a:pt x="51684" y="0"/>
                        </a:ln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27" name="Straight Connector 126">
                    <a:extLst>
                      <a:ext uri="{FF2B5EF4-FFF2-40B4-BE49-F238E27FC236}">
                        <a16:creationId xmlns:a16="http://schemas.microsoft.com/office/drawing/2014/main" id="{022BE5AD-AE67-8B1B-8989-BC44B2B6DA97}"/>
                      </a:ext>
                    </a:extLst>
                  </p:cNvPr>
                  <p:cNvCxnSpPr>
                    <a:stCxn id="126" idx="1"/>
                    <a:endCxn id="126" idx="4"/>
                  </p:cNvCxnSpPr>
                  <p:nvPr/>
                </p:nvCxnSpPr>
                <p:spPr>
                  <a:xfrm flipH="1">
                    <a:off x="10312247" y="4102261"/>
                    <a:ext cx="67586" cy="1391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Freeform 43">
                    <a:extLst>
                      <a:ext uri="{FF2B5EF4-FFF2-40B4-BE49-F238E27FC236}">
                        <a16:creationId xmlns:a16="http://schemas.microsoft.com/office/drawing/2014/main" id="{D9CE9E0B-1295-F38D-3011-10271CDE93B8}"/>
                      </a:ext>
                    </a:extLst>
                  </p:cNvPr>
                  <p:cNvSpPr/>
                  <p:nvPr/>
                </p:nvSpPr>
                <p:spPr>
                  <a:xfrm>
                    <a:off x="10121416" y="4595242"/>
                    <a:ext cx="155050" cy="326004"/>
                  </a:xfrm>
                  <a:custGeom>
                    <a:avLst/>
                    <a:gdLst>
                      <a:gd name="connsiteX0" fmla="*/ 155050 w 155050"/>
                      <a:gd name="connsiteY0" fmla="*/ 0 h 326004"/>
                      <a:gd name="connsiteX1" fmla="*/ 39756 w 155050"/>
                      <a:gd name="connsiteY1" fmla="*/ 326004 h 326004"/>
                      <a:gd name="connsiteX2" fmla="*/ 55659 w 155050"/>
                      <a:gd name="connsiteY2" fmla="*/ 135172 h 326004"/>
                      <a:gd name="connsiteX3" fmla="*/ 0 w 155050"/>
                      <a:gd name="connsiteY3" fmla="*/ 39757 h 326004"/>
                      <a:gd name="connsiteX4" fmla="*/ 67586 w 155050"/>
                      <a:gd name="connsiteY4" fmla="*/ 59635 h 326004"/>
                      <a:gd name="connsiteX5" fmla="*/ 99391 w 155050"/>
                      <a:gd name="connsiteY5" fmla="*/ 7952 h 326004"/>
                      <a:gd name="connsiteX6" fmla="*/ 155050 w 155050"/>
                      <a:gd name="connsiteY6" fmla="*/ 0 h 32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0" h="326004">
                        <a:moveTo>
                          <a:pt x="155050" y="0"/>
                        </a:moveTo>
                        <a:lnTo>
                          <a:pt x="39756" y="326004"/>
                        </a:lnTo>
                        <a:lnTo>
                          <a:pt x="55659" y="135172"/>
                        </a:lnTo>
                        <a:lnTo>
                          <a:pt x="0" y="39757"/>
                        </a:lnTo>
                        <a:lnTo>
                          <a:pt x="67586" y="59635"/>
                        </a:lnTo>
                        <a:lnTo>
                          <a:pt x="99391" y="7952"/>
                        </a:lnTo>
                        <a:lnTo>
                          <a:pt x="155050" y="0"/>
                        </a:lnTo>
                        <a:close/>
                      </a:path>
                    </a:pathLst>
                  </a:cu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9" name="Freeform 48">
                    <a:extLst>
                      <a:ext uri="{FF2B5EF4-FFF2-40B4-BE49-F238E27FC236}">
                        <a16:creationId xmlns:a16="http://schemas.microsoft.com/office/drawing/2014/main" id="{813A3F02-D4BA-D84D-DF02-F9C638C01AC4}"/>
                      </a:ext>
                    </a:extLst>
                  </p:cNvPr>
                  <p:cNvSpPr/>
                  <p:nvPr/>
                </p:nvSpPr>
                <p:spPr>
                  <a:xfrm>
                    <a:off x="10858269" y="2452366"/>
                    <a:ext cx="107342" cy="159026"/>
                  </a:xfrm>
                  <a:custGeom>
                    <a:avLst/>
                    <a:gdLst>
                      <a:gd name="connsiteX0" fmla="*/ 0 w 107342"/>
                      <a:gd name="connsiteY0" fmla="*/ 119269 h 159026"/>
                      <a:gd name="connsiteX1" fmla="*/ 47707 w 107342"/>
                      <a:gd name="connsiteY1" fmla="*/ 19878 h 159026"/>
                      <a:gd name="connsiteX2" fmla="*/ 71561 w 107342"/>
                      <a:gd name="connsiteY2" fmla="*/ 0 h 159026"/>
                      <a:gd name="connsiteX3" fmla="*/ 103367 w 107342"/>
                      <a:gd name="connsiteY3" fmla="*/ 0 h 159026"/>
                      <a:gd name="connsiteX4" fmla="*/ 107342 w 107342"/>
                      <a:gd name="connsiteY4" fmla="*/ 159026 h 159026"/>
                      <a:gd name="connsiteX5" fmla="*/ 67586 w 107342"/>
                      <a:gd name="connsiteY5" fmla="*/ 147099 h 159026"/>
                      <a:gd name="connsiteX6" fmla="*/ 0 w 107342"/>
                      <a:gd name="connsiteY6" fmla="*/ 119269 h 15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42" h="159026">
                        <a:moveTo>
                          <a:pt x="0" y="119269"/>
                        </a:moveTo>
                        <a:lnTo>
                          <a:pt x="47707" y="19878"/>
                        </a:lnTo>
                        <a:lnTo>
                          <a:pt x="71561" y="0"/>
                        </a:lnTo>
                        <a:lnTo>
                          <a:pt x="103367" y="0"/>
                        </a:lnTo>
                        <a:lnTo>
                          <a:pt x="107342" y="159026"/>
                        </a:lnTo>
                        <a:lnTo>
                          <a:pt x="67586" y="147099"/>
                        </a:lnTo>
                        <a:lnTo>
                          <a:pt x="0" y="119269"/>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4" name="Group 103">
                  <a:extLst>
                    <a:ext uri="{FF2B5EF4-FFF2-40B4-BE49-F238E27FC236}">
                      <a16:creationId xmlns:a16="http://schemas.microsoft.com/office/drawing/2014/main" id="{37DD933E-6C35-CA9D-8944-0BB5B3244E8C}"/>
                    </a:ext>
                  </a:extLst>
                </p:cNvPr>
                <p:cNvGrpSpPr/>
                <p:nvPr/>
              </p:nvGrpSpPr>
              <p:grpSpPr>
                <a:xfrm rot="21387875">
                  <a:off x="11233570" y="2413779"/>
                  <a:ext cx="840125" cy="2508636"/>
                  <a:chOff x="11198912" y="2440439"/>
                  <a:chExt cx="840125" cy="2508636"/>
                </a:xfrm>
              </p:grpSpPr>
              <p:sp>
                <p:nvSpPr>
                  <p:cNvPr id="116" name="Freeform 30">
                    <a:extLst>
                      <a:ext uri="{FF2B5EF4-FFF2-40B4-BE49-F238E27FC236}">
                        <a16:creationId xmlns:a16="http://schemas.microsoft.com/office/drawing/2014/main" id="{3BC5A83A-4503-881B-BC31-A6782BB26F8B}"/>
                      </a:ext>
                    </a:extLst>
                  </p:cNvPr>
                  <p:cNvSpPr/>
                  <p:nvPr/>
                </p:nvSpPr>
                <p:spPr>
                  <a:xfrm>
                    <a:off x="11349987" y="3004981"/>
                    <a:ext cx="608274" cy="1641945"/>
                  </a:xfrm>
                  <a:custGeom>
                    <a:avLst/>
                    <a:gdLst>
                      <a:gd name="connsiteX0" fmla="*/ 0 w 608274"/>
                      <a:gd name="connsiteY0" fmla="*/ 0 h 1641945"/>
                      <a:gd name="connsiteX1" fmla="*/ 51683 w 608274"/>
                      <a:gd name="connsiteY1" fmla="*/ 7952 h 1641945"/>
                      <a:gd name="connsiteX2" fmla="*/ 592372 w 608274"/>
                      <a:gd name="connsiteY2" fmla="*/ 1550505 h 1641945"/>
                      <a:gd name="connsiteX3" fmla="*/ 584420 w 608274"/>
                      <a:gd name="connsiteY3" fmla="*/ 1582310 h 1641945"/>
                      <a:gd name="connsiteX4" fmla="*/ 608274 w 608274"/>
                      <a:gd name="connsiteY4" fmla="*/ 1641945 h 1641945"/>
                      <a:gd name="connsiteX5" fmla="*/ 532737 w 608274"/>
                      <a:gd name="connsiteY5" fmla="*/ 1610140 h 1641945"/>
                      <a:gd name="connsiteX6" fmla="*/ 524786 w 608274"/>
                      <a:gd name="connsiteY6" fmla="*/ 1578334 h 1641945"/>
                      <a:gd name="connsiteX7" fmla="*/ 492980 w 608274"/>
                      <a:gd name="connsiteY7" fmla="*/ 1550505 h 1641945"/>
                      <a:gd name="connsiteX8" fmla="*/ 0 w 608274"/>
                      <a:gd name="connsiteY8" fmla="*/ 0 h 16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274" h="1641945">
                        <a:moveTo>
                          <a:pt x="0" y="0"/>
                        </a:moveTo>
                        <a:lnTo>
                          <a:pt x="51683" y="7952"/>
                        </a:lnTo>
                        <a:lnTo>
                          <a:pt x="592372" y="1550505"/>
                        </a:lnTo>
                        <a:lnTo>
                          <a:pt x="584420" y="1582310"/>
                        </a:lnTo>
                        <a:lnTo>
                          <a:pt x="608274" y="1641945"/>
                        </a:lnTo>
                        <a:lnTo>
                          <a:pt x="532737" y="1610140"/>
                        </a:lnTo>
                        <a:lnTo>
                          <a:pt x="524786" y="1578334"/>
                        </a:lnTo>
                        <a:lnTo>
                          <a:pt x="492980" y="1550505"/>
                        </a:lnTo>
                        <a:lnTo>
                          <a:pt x="0"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7" name="Freeform 38">
                    <a:extLst>
                      <a:ext uri="{FF2B5EF4-FFF2-40B4-BE49-F238E27FC236}">
                        <a16:creationId xmlns:a16="http://schemas.microsoft.com/office/drawing/2014/main" id="{9FFB1A3F-71E0-4DEF-7225-915A92F0E215}"/>
                      </a:ext>
                    </a:extLst>
                  </p:cNvPr>
                  <p:cNvSpPr/>
                  <p:nvPr/>
                </p:nvSpPr>
                <p:spPr>
                  <a:xfrm>
                    <a:off x="11210336" y="2510476"/>
                    <a:ext cx="513362" cy="1639494"/>
                  </a:xfrm>
                  <a:custGeom>
                    <a:avLst/>
                    <a:gdLst>
                      <a:gd name="connsiteX0" fmla="*/ 7951 w 500932"/>
                      <a:gd name="connsiteY0" fmla="*/ 0 h 1542553"/>
                      <a:gd name="connsiteX1" fmla="*/ 500932 w 500932"/>
                      <a:gd name="connsiteY1" fmla="*/ 1542553 h 1542553"/>
                      <a:gd name="connsiteX2" fmla="*/ 465151 w 500932"/>
                      <a:gd name="connsiteY2" fmla="*/ 1530626 h 1542553"/>
                      <a:gd name="connsiteX3" fmla="*/ 0 w 500932"/>
                      <a:gd name="connsiteY3" fmla="*/ 135172 h 1542553"/>
                      <a:gd name="connsiteX4" fmla="*/ 7951 w 500932"/>
                      <a:gd name="connsiteY4" fmla="*/ 0 h 154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932" h="1542553">
                        <a:moveTo>
                          <a:pt x="7951" y="0"/>
                        </a:moveTo>
                        <a:lnTo>
                          <a:pt x="500932" y="1542553"/>
                        </a:lnTo>
                        <a:lnTo>
                          <a:pt x="465151" y="1530626"/>
                        </a:lnTo>
                        <a:lnTo>
                          <a:pt x="0" y="135172"/>
                        </a:lnTo>
                        <a:lnTo>
                          <a:pt x="7951"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8" name="Freeform 39">
                    <a:extLst>
                      <a:ext uri="{FF2B5EF4-FFF2-40B4-BE49-F238E27FC236}">
                        <a16:creationId xmlns:a16="http://schemas.microsoft.com/office/drawing/2014/main" id="{FE7E1D20-9B87-6BFD-6B0D-B5D71CD7FA8B}"/>
                      </a:ext>
                    </a:extLst>
                  </p:cNvPr>
                  <p:cNvSpPr/>
                  <p:nvPr/>
                </p:nvSpPr>
                <p:spPr>
                  <a:xfrm>
                    <a:off x="11266498" y="2583562"/>
                    <a:ext cx="568518" cy="1582310"/>
                  </a:xfrm>
                  <a:custGeom>
                    <a:avLst/>
                    <a:gdLst>
                      <a:gd name="connsiteX0" fmla="*/ 55659 w 568518"/>
                      <a:gd name="connsiteY0" fmla="*/ 0 h 1582310"/>
                      <a:gd name="connsiteX1" fmla="*/ 568518 w 568518"/>
                      <a:gd name="connsiteY1" fmla="*/ 1570383 h 1582310"/>
                      <a:gd name="connsiteX2" fmla="*/ 540689 w 568518"/>
                      <a:gd name="connsiteY2" fmla="*/ 1582310 h 1582310"/>
                      <a:gd name="connsiteX3" fmla="*/ 0 w 568518"/>
                      <a:gd name="connsiteY3" fmla="*/ 11927 h 1582310"/>
                      <a:gd name="connsiteX4" fmla="*/ 55659 w 568518"/>
                      <a:gd name="connsiteY4" fmla="*/ 0 h 158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518" h="1582310">
                        <a:moveTo>
                          <a:pt x="55659" y="0"/>
                        </a:moveTo>
                        <a:lnTo>
                          <a:pt x="568518" y="1570383"/>
                        </a:lnTo>
                        <a:lnTo>
                          <a:pt x="540689" y="1582310"/>
                        </a:lnTo>
                        <a:lnTo>
                          <a:pt x="0" y="11927"/>
                        </a:lnTo>
                        <a:lnTo>
                          <a:pt x="55659"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9" name="Freeform 40">
                    <a:extLst>
                      <a:ext uri="{FF2B5EF4-FFF2-40B4-BE49-F238E27FC236}">
                        <a16:creationId xmlns:a16="http://schemas.microsoft.com/office/drawing/2014/main" id="{FB14D6BA-79C4-6BEA-2727-F83A039F4063}"/>
                      </a:ext>
                    </a:extLst>
                  </p:cNvPr>
                  <p:cNvSpPr/>
                  <p:nvPr/>
                </p:nvSpPr>
                <p:spPr>
                  <a:xfrm>
                    <a:off x="11669302" y="4134067"/>
                    <a:ext cx="206734" cy="143123"/>
                  </a:xfrm>
                  <a:custGeom>
                    <a:avLst/>
                    <a:gdLst>
                      <a:gd name="connsiteX0" fmla="*/ 0 w 206734"/>
                      <a:gd name="connsiteY0" fmla="*/ 0 h 143123"/>
                      <a:gd name="connsiteX1" fmla="*/ 127221 w 206734"/>
                      <a:gd name="connsiteY1" fmla="*/ 27829 h 143123"/>
                      <a:gd name="connsiteX2" fmla="*/ 170953 w 206734"/>
                      <a:gd name="connsiteY2" fmla="*/ 19878 h 143123"/>
                      <a:gd name="connsiteX3" fmla="*/ 206734 w 206734"/>
                      <a:gd name="connsiteY3" fmla="*/ 115294 h 143123"/>
                      <a:gd name="connsiteX4" fmla="*/ 143123 w 206734"/>
                      <a:gd name="connsiteY4" fmla="*/ 143123 h 143123"/>
                      <a:gd name="connsiteX5" fmla="*/ 23854 w 206734"/>
                      <a:gd name="connsiteY5" fmla="*/ 107342 h 143123"/>
                      <a:gd name="connsiteX6" fmla="*/ 0 w 206734"/>
                      <a:gd name="connsiteY6" fmla="*/ 0 h 14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734" h="143123">
                        <a:moveTo>
                          <a:pt x="0" y="0"/>
                        </a:moveTo>
                        <a:lnTo>
                          <a:pt x="127221" y="27829"/>
                        </a:lnTo>
                        <a:lnTo>
                          <a:pt x="170953" y="19878"/>
                        </a:lnTo>
                        <a:lnTo>
                          <a:pt x="206734" y="115294"/>
                        </a:lnTo>
                        <a:lnTo>
                          <a:pt x="143123" y="143123"/>
                        </a:lnTo>
                        <a:lnTo>
                          <a:pt x="23854" y="107342"/>
                        </a:lnTo>
                        <a:lnTo>
                          <a:pt x="0" y="0"/>
                        </a:ln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20" name="Straight Connector 119">
                    <a:extLst>
                      <a:ext uri="{FF2B5EF4-FFF2-40B4-BE49-F238E27FC236}">
                        <a16:creationId xmlns:a16="http://schemas.microsoft.com/office/drawing/2014/main" id="{EAE92B44-37C8-C3EA-F4EC-9B905A7184A1}"/>
                      </a:ext>
                    </a:extLst>
                  </p:cNvPr>
                  <p:cNvCxnSpPr>
                    <a:cxnSpLocks/>
                    <a:stCxn id="119" idx="1"/>
                    <a:endCxn id="119" idx="4"/>
                  </p:cNvCxnSpPr>
                  <p:nvPr/>
                </p:nvCxnSpPr>
                <p:spPr>
                  <a:xfrm>
                    <a:off x="11796523" y="4161896"/>
                    <a:ext cx="15902" cy="1152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Freeform 46">
                    <a:extLst>
                      <a:ext uri="{FF2B5EF4-FFF2-40B4-BE49-F238E27FC236}">
                        <a16:creationId xmlns:a16="http://schemas.microsoft.com/office/drawing/2014/main" id="{3D416045-38C0-1202-D086-2163B8C8005D}"/>
                      </a:ext>
                    </a:extLst>
                  </p:cNvPr>
                  <p:cNvSpPr/>
                  <p:nvPr/>
                </p:nvSpPr>
                <p:spPr>
                  <a:xfrm>
                    <a:off x="11864109" y="4611145"/>
                    <a:ext cx="174928" cy="337930"/>
                  </a:xfrm>
                  <a:custGeom>
                    <a:avLst/>
                    <a:gdLst>
                      <a:gd name="connsiteX0" fmla="*/ 0 w 174928"/>
                      <a:gd name="connsiteY0" fmla="*/ 0 h 337930"/>
                      <a:gd name="connsiteX1" fmla="*/ 59634 w 174928"/>
                      <a:gd name="connsiteY1" fmla="*/ 178904 h 337930"/>
                      <a:gd name="connsiteX2" fmla="*/ 131196 w 174928"/>
                      <a:gd name="connsiteY2" fmla="*/ 337930 h 337930"/>
                      <a:gd name="connsiteX3" fmla="*/ 123245 w 174928"/>
                      <a:gd name="connsiteY3" fmla="*/ 139148 h 337930"/>
                      <a:gd name="connsiteX4" fmla="*/ 174928 w 174928"/>
                      <a:gd name="connsiteY4" fmla="*/ 55659 h 337930"/>
                      <a:gd name="connsiteX5" fmla="*/ 147099 w 174928"/>
                      <a:gd name="connsiteY5" fmla="*/ 55659 h 337930"/>
                      <a:gd name="connsiteX6" fmla="*/ 91440 w 174928"/>
                      <a:gd name="connsiteY6" fmla="*/ 71562 h 337930"/>
                      <a:gd name="connsiteX7" fmla="*/ 79513 w 174928"/>
                      <a:gd name="connsiteY7" fmla="*/ 35781 h 337930"/>
                      <a:gd name="connsiteX8" fmla="*/ 0 w 174928"/>
                      <a:gd name="connsiteY8" fmla="*/ 0 h 33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28" h="337930">
                        <a:moveTo>
                          <a:pt x="0" y="0"/>
                        </a:moveTo>
                        <a:lnTo>
                          <a:pt x="59634" y="178904"/>
                        </a:lnTo>
                        <a:lnTo>
                          <a:pt x="131196" y="337930"/>
                        </a:lnTo>
                        <a:lnTo>
                          <a:pt x="123245" y="139148"/>
                        </a:lnTo>
                        <a:lnTo>
                          <a:pt x="174928" y="55659"/>
                        </a:lnTo>
                        <a:lnTo>
                          <a:pt x="147099" y="55659"/>
                        </a:lnTo>
                        <a:lnTo>
                          <a:pt x="91440" y="71562"/>
                        </a:lnTo>
                        <a:lnTo>
                          <a:pt x="79513" y="35781"/>
                        </a:lnTo>
                        <a:lnTo>
                          <a:pt x="0" y="0"/>
                        </a:lnTo>
                        <a:close/>
                      </a:path>
                    </a:pathLst>
                  </a:cu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2" name="Freeform 49">
                    <a:extLst>
                      <a:ext uri="{FF2B5EF4-FFF2-40B4-BE49-F238E27FC236}">
                        <a16:creationId xmlns:a16="http://schemas.microsoft.com/office/drawing/2014/main" id="{A14FE5C4-4D19-1032-E495-33B29FAAFA3E}"/>
                      </a:ext>
                    </a:extLst>
                  </p:cNvPr>
                  <p:cNvSpPr/>
                  <p:nvPr/>
                </p:nvSpPr>
                <p:spPr>
                  <a:xfrm>
                    <a:off x="11198912" y="2440439"/>
                    <a:ext cx="119269" cy="159026"/>
                  </a:xfrm>
                  <a:custGeom>
                    <a:avLst/>
                    <a:gdLst>
                      <a:gd name="connsiteX0" fmla="*/ 119269 w 119269"/>
                      <a:gd name="connsiteY0" fmla="*/ 135172 h 159026"/>
                      <a:gd name="connsiteX1" fmla="*/ 27829 w 119269"/>
                      <a:gd name="connsiteY1" fmla="*/ 159026 h 159026"/>
                      <a:gd name="connsiteX2" fmla="*/ 19878 w 119269"/>
                      <a:gd name="connsiteY2" fmla="*/ 35781 h 159026"/>
                      <a:gd name="connsiteX3" fmla="*/ 0 w 119269"/>
                      <a:gd name="connsiteY3" fmla="*/ 0 h 159026"/>
                      <a:gd name="connsiteX4" fmla="*/ 51683 w 119269"/>
                      <a:gd name="connsiteY4" fmla="*/ 7951 h 159026"/>
                      <a:gd name="connsiteX5" fmla="*/ 67586 w 119269"/>
                      <a:gd name="connsiteY5" fmla="*/ 31805 h 159026"/>
                      <a:gd name="connsiteX6" fmla="*/ 91440 w 119269"/>
                      <a:gd name="connsiteY6" fmla="*/ 47708 h 159026"/>
                      <a:gd name="connsiteX7" fmla="*/ 119269 w 119269"/>
                      <a:gd name="connsiteY7" fmla="*/ 135172 h 15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69" h="159026">
                        <a:moveTo>
                          <a:pt x="119269" y="135172"/>
                        </a:moveTo>
                        <a:lnTo>
                          <a:pt x="27829" y="159026"/>
                        </a:lnTo>
                        <a:lnTo>
                          <a:pt x="19878" y="35781"/>
                        </a:lnTo>
                        <a:lnTo>
                          <a:pt x="0" y="0"/>
                        </a:lnTo>
                        <a:lnTo>
                          <a:pt x="51683" y="7951"/>
                        </a:lnTo>
                        <a:lnTo>
                          <a:pt x="67586" y="31805"/>
                        </a:lnTo>
                        <a:lnTo>
                          <a:pt x="91440" y="47708"/>
                        </a:lnTo>
                        <a:lnTo>
                          <a:pt x="119269" y="135172"/>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5" name="Group 104">
                  <a:extLst>
                    <a:ext uri="{FF2B5EF4-FFF2-40B4-BE49-F238E27FC236}">
                      <a16:creationId xmlns:a16="http://schemas.microsoft.com/office/drawing/2014/main" id="{75E00D7D-90FD-AA75-CCF2-CE7E7C45689C}"/>
                    </a:ext>
                  </a:extLst>
                </p:cNvPr>
                <p:cNvGrpSpPr/>
                <p:nvPr/>
              </p:nvGrpSpPr>
              <p:grpSpPr>
                <a:xfrm rot="166005">
                  <a:off x="10929830" y="2388755"/>
                  <a:ext cx="189594" cy="3017520"/>
                  <a:chOff x="10929830" y="2388755"/>
                  <a:chExt cx="282272" cy="3017520"/>
                </a:xfrm>
              </p:grpSpPr>
              <p:sp>
                <p:nvSpPr>
                  <p:cNvPr id="107" name="Freeform 29">
                    <a:extLst>
                      <a:ext uri="{FF2B5EF4-FFF2-40B4-BE49-F238E27FC236}">
                        <a16:creationId xmlns:a16="http://schemas.microsoft.com/office/drawing/2014/main" id="{3EDF2D7F-BAB9-8DE3-DDC5-5E7D9822B17E}"/>
                      </a:ext>
                    </a:extLst>
                  </p:cNvPr>
                  <p:cNvSpPr/>
                  <p:nvPr/>
                </p:nvSpPr>
                <p:spPr>
                  <a:xfrm>
                    <a:off x="10981514" y="2945347"/>
                    <a:ext cx="174929" cy="1963972"/>
                  </a:xfrm>
                  <a:custGeom>
                    <a:avLst/>
                    <a:gdLst>
                      <a:gd name="connsiteX0" fmla="*/ 23854 w 174929"/>
                      <a:gd name="connsiteY0" fmla="*/ 0 h 1963972"/>
                      <a:gd name="connsiteX1" fmla="*/ 174929 w 174929"/>
                      <a:gd name="connsiteY1" fmla="*/ 7951 h 1963972"/>
                      <a:gd name="connsiteX2" fmla="*/ 163002 w 174929"/>
                      <a:gd name="connsiteY2" fmla="*/ 1900361 h 1963972"/>
                      <a:gd name="connsiteX3" fmla="*/ 131196 w 174929"/>
                      <a:gd name="connsiteY3" fmla="*/ 1963972 h 1963972"/>
                      <a:gd name="connsiteX4" fmla="*/ 27829 w 174929"/>
                      <a:gd name="connsiteY4" fmla="*/ 1956020 h 1963972"/>
                      <a:gd name="connsiteX5" fmla="*/ 0 w 174929"/>
                      <a:gd name="connsiteY5" fmla="*/ 1892410 h 1963972"/>
                      <a:gd name="connsiteX6" fmla="*/ 23854 w 174929"/>
                      <a:gd name="connsiteY6" fmla="*/ 0 h 19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929" h="1963972">
                        <a:moveTo>
                          <a:pt x="23854" y="0"/>
                        </a:moveTo>
                        <a:lnTo>
                          <a:pt x="174929" y="7951"/>
                        </a:lnTo>
                        <a:cubicBezTo>
                          <a:pt x="170953" y="638754"/>
                          <a:pt x="166978" y="1269558"/>
                          <a:pt x="163002" y="1900361"/>
                        </a:cubicBezTo>
                        <a:lnTo>
                          <a:pt x="131196" y="1963972"/>
                        </a:lnTo>
                        <a:lnTo>
                          <a:pt x="27829" y="1956020"/>
                        </a:lnTo>
                        <a:lnTo>
                          <a:pt x="0" y="1892410"/>
                        </a:lnTo>
                        <a:lnTo>
                          <a:pt x="23854" y="0"/>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8" name="Freeform 33">
                    <a:extLst>
                      <a:ext uri="{FF2B5EF4-FFF2-40B4-BE49-F238E27FC236}">
                        <a16:creationId xmlns:a16="http://schemas.microsoft.com/office/drawing/2014/main" id="{CA0C9E3E-3913-5D45-7CB3-A716013038D5}"/>
                      </a:ext>
                    </a:extLst>
                  </p:cNvPr>
                  <p:cNvSpPr/>
                  <p:nvPr/>
                </p:nvSpPr>
                <p:spPr>
                  <a:xfrm>
                    <a:off x="10941757" y="2543806"/>
                    <a:ext cx="75538" cy="1717481"/>
                  </a:xfrm>
                  <a:custGeom>
                    <a:avLst/>
                    <a:gdLst>
                      <a:gd name="connsiteX0" fmla="*/ 19879 w 75538"/>
                      <a:gd name="connsiteY0" fmla="*/ 3975 h 1717481"/>
                      <a:gd name="connsiteX1" fmla="*/ 0 w 75538"/>
                      <a:gd name="connsiteY1" fmla="*/ 1717481 h 1717481"/>
                      <a:gd name="connsiteX2" fmla="*/ 51684 w 75538"/>
                      <a:gd name="connsiteY2" fmla="*/ 1717481 h 1717481"/>
                      <a:gd name="connsiteX3" fmla="*/ 75538 w 75538"/>
                      <a:gd name="connsiteY3" fmla="*/ 0 h 1717481"/>
                      <a:gd name="connsiteX4" fmla="*/ 19879 w 75538"/>
                      <a:gd name="connsiteY4" fmla="*/ 3975 h 17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8" h="1717481">
                        <a:moveTo>
                          <a:pt x="19879" y="3975"/>
                        </a:moveTo>
                        <a:lnTo>
                          <a:pt x="0" y="1717481"/>
                        </a:lnTo>
                        <a:lnTo>
                          <a:pt x="51684" y="1717481"/>
                        </a:lnTo>
                        <a:lnTo>
                          <a:pt x="75538" y="0"/>
                        </a:lnTo>
                        <a:lnTo>
                          <a:pt x="19879" y="3975"/>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9" name="Freeform 34">
                    <a:extLst>
                      <a:ext uri="{FF2B5EF4-FFF2-40B4-BE49-F238E27FC236}">
                        <a16:creationId xmlns:a16="http://schemas.microsoft.com/office/drawing/2014/main" id="{EE3D2E29-5D8F-7272-607A-2CF3E87D61A4}"/>
                      </a:ext>
                    </a:extLst>
                  </p:cNvPr>
                  <p:cNvSpPr/>
                  <p:nvPr/>
                </p:nvSpPr>
                <p:spPr>
                  <a:xfrm>
                    <a:off x="11148491" y="2535854"/>
                    <a:ext cx="51684" cy="1733385"/>
                  </a:xfrm>
                  <a:custGeom>
                    <a:avLst/>
                    <a:gdLst>
                      <a:gd name="connsiteX0" fmla="*/ 0 w 51684"/>
                      <a:gd name="connsiteY0" fmla="*/ 3976 h 1733385"/>
                      <a:gd name="connsiteX1" fmla="*/ 3976 w 51684"/>
                      <a:gd name="connsiteY1" fmla="*/ 1725433 h 1733385"/>
                      <a:gd name="connsiteX2" fmla="*/ 47708 w 51684"/>
                      <a:gd name="connsiteY2" fmla="*/ 1733385 h 1733385"/>
                      <a:gd name="connsiteX3" fmla="*/ 51684 w 51684"/>
                      <a:gd name="connsiteY3" fmla="*/ 0 h 1733385"/>
                      <a:gd name="connsiteX4" fmla="*/ 0 w 51684"/>
                      <a:gd name="connsiteY4" fmla="*/ 3976 h 173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4" h="1733385">
                        <a:moveTo>
                          <a:pt x="0" y="3976"/>
                        </a:moveTo>
                        <a:cubicBezTo>
                          <a:pt x="1325" y="577795"/>
                          <a:pt x="2651" y="1151614"/>
                          <a:pt x="3976" y="1725433"/>
                        </a:cubicBezTo>
                        <a:lnTo>
                          <a:pt x="47708" y="1733385"/>
                        </a:lnTo>
                        <a:cubicBezTo>
                          <a:pt x="49033" y="1155590"/>
                          <a:pt x="50359" y="577795"/>
                          <a:pt x="51684" y="0"/>
                        </a:cubicBezTo>
                        <a:lnTo>
                          <a:pt x="0" y="3976"/>
                        </a:lnTo>
                        <a:close/>
                      </a:path>
                    </a:pathLst>
                  </a:custGeom>
                  <a:blipFill>
                    <a:blip r:embed="rId2" cstate="print">
                      <a:duotone>
                        <a:prstClr val="black"/>
                        <a:srgbClr val="996633">
                          <a:tint val="45000"/>
                          <a:satMod val="400000"/>
                        </a:srgbClr>
                      </a:duotone>
                    </a:blip>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0" name="Freeform 37">
                    <a:extLst>
                      <a:ext uri="{FF2B5EF4-FFF2-40B4-BE49-F238E27FC236}">
                        <a16:creationId xmlns:a16="http://schemas.microsoft.com/office/drawing/2014/main" id="{07AD02C1-7C58-E448-6919-28C1FC6B336B}"/>
                      </a:ext>
                    </a:extLst>
                  </p:cNvPr>
                  <p:cNvSpPr/>
                  <p:nvPr/>
                </p:nvSpPr>
                <p:spPr>
                  <a:xfrm>
                    <a:off x="10929830" y="4257312"/>
                    <a:ext cx="282272" cy="143123"/>
                  </a:xfrm>
                  <a:custGeom>
                    <a:avLst/>
                    <a:gdLst>
                      <a:gd name="connsiteX0" fmla="*/ 0 w 282272"/>
                      <a:gd name="connsiteY0" fmla="*/ 0 h 143123"/>
                      <a:gd name="connsiteX1" fmla="*/ 282272 w 282272"/>
                      <a:gd name="connsiteY1" fmla="*/ 11927 h 143123"/>
                      <a:gd name="connsiteX2" fmla="*/ 278296 w 282272"/>
                      <a:gd name="connsiteY2" fmla="*/ 143123 h 143123"/>
                      <a:gd name="connsiteX3" fmla="*/ 15903 w 282272"/>
                      <a:gd name="connsiteY3" fmla="*/ 135172 h 143123"/>
                      <a:gd name="connsiteX4" fmla="*/ 0 w 282272"/>
                      <a:gd name="connsiteY4" fmla="*/ 0 h 143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72" h="143123">
                        <a:moveTo>
                          <a:pt x="0" y="0"/>
                        </a:moveTo>
                        <a:lnTo>
                          <a:pt x="282272" y="11927"/>
                        </a:lnTo>
                        <a:lnTo>
                          <a:pt x="278296" y="143123"/>
                        </a:lnTo>
                        <a:lnTo>
                          <a:pt x="15903" y="135172"/>
                        </a:lnTo>
                        <a:lnTo>
                          <a:pt x="0" y="0"/>
                        </a:lnTo>
                        <a:close/>
                      </a:path>
                    </a:pathLst>
                  </a:cu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1" name="Freeform 44">
                    <a:extLst>
                      <a:ext uri="{FF2B5EF4-FFF2-40B4-BE49-F238E27FC236}">
                        <a16:creationId xmlns:a16="http://schemas.microsoft.com/office/drawing/2014/main" id="{A071E433-B4D5-F60F-B944-4B44675E5C35}"/>
                      </a:ext>
                    </a:extLst>
                  </p:cNvPr>
                  <p:cNvSpPr/>
                  <p:nvPr/>
                </p:nvSpPr>
                <p:spPr>
                  <a:xfrm>
                    <a:off x="10993441" y="4905343"/>
                    <a:ext cx="123245" cy="500932"/>
                  </a:xfrm>
                  <a:custGeom>
                    <a:avLst/>
                    <a:gdLst>
                      <a:gd name="connsiteX0" fmla="*/ 7951 w 123245"/>
                      <a:gd name="connsiteY0" fmla="*/ 0 h 500932"/>
                      <a:gd name="connsiteX1" fmla="*/ 123245 w 123245"/>
                      <a:gd name="connsiteY1" fmla="*/ 7951 h 500932"/>
                      <a:gd name="connsiteX2" fmla="*/ 115294 w 123245"/>
                      <a:gd name="connsiteY2" fmla="*/ 294198 h 500932"/>
                      <a:gd name="connsiteX3" fmla="*/ 59635 w 123245"/>
                      <a:gd name="connsiteY3" fmla="*/ 500932 h 500932"/>
                      <a:gd name="connsiteX4" fmla="*/ 0 w 123245"/>
                      <a:gd name="connsiteY4" fmla="*/ 238539 h 500932"/>
                      <a:gd name="connsiteX5" fmla="*/ 7951 w 123245"/>
                      <a:gd name="connsiteY5" fmla="*/ 0 h 5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45" h="500932">
                        <a:moveTo>
                          <a:pt x="7951" y="0"/>
                        </a:moveTo>
                        <a:lnTo>
                          <a:pt x="123245" y="7951"/>
                        </a:lnTo>
                        <a:lnTo>
                          <a:pt x="115294" y="294198"/>
                        </a:lnTo>
                        <a:lnTo>
                          <a:pt x="59635" y="500932"/>
                        </a:lnTo>
                        <a:lnTo>
                          <a:pt x="0" y="238539"/>
                        </a:lnTo>
                        <a:lnTo>
                          <a:pt x="7951" y="0"/>
                        </a:lnTo>
                        <a:close/>
                      </a:path>
                    </a:pathLst>
                  </a:cu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12" name="Straight Connector 111">
                    <a:extLst>
                      <a:ext uri="{FF2B5EF4-FFF2-40B4-BE49-F238E27FC236}">
                        <a16:creationId xmlns:a16="http://schemas.microsoft.com/office/drawing/2014/main" id="{F8559A7C-544C-3148-1A09-E7512B0F619D}"/>
                      </a:ext>
                    </a:extLst>
                  </p:cNvPr>
                  <p:cNvCxnSpPr/>
                  <p:nvPr/>
                </p:nvCxnSpPr>
                <p:spPr>
                  <a:xfrm>
                    <a:off x="10997416" y="5032564"/>
                    <a:ext cx="119270" cy="79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Freeform 47">
                    <a:extLst>
                      <a:ext uri="{FF2B5EF4-FFF2-40B4-BE49-F238E27FC236}">
                        <a16:creationId xmlns:a16="http://schemas.microsoft.com/office/drawing/2014/main" id="{980F1612-C374-BD0A-3CB4-8D798933B07C}"/>
                      </a:ext>
                    </a:extLst>
                  </p:cNvPr>
                  <p:cNvSpPr/>
                  <p:nvPr/>
                </p:nvSpPr>
                <p:spPr>
                  <a:xfrm>
                    <a:off x="10957660" y="2388755"/>
                    <a:ext cx="254442" cy="147099"/>
                  </a:xfrm>
                  <a:custGeom>
                    <a:avLst/>
                    <a:gdLst>
                      <a:gd name="connsiteX0" fmla="*/ 254442 w 254442"/>
                      <a:gd name="connsiteY0" fmla="*/ 147099 h 147099"/>
                      <a:gd name="connsiteX1" fmla="*/ 0 w 254442"/>
                      <a:gd name="connsiteY1" fmla="*/ 147099 h 147099"/>
                      <a:gd name="connsiteX2" fmla="*/ 0 w 254442"/>
                      <a:gd name="connsiteY2" fmla="*/ 51684 h 147099"/>
                      <a:gd name="connsiteX3" fmla="*/ 35781 w 254442"/>
                      <a:gd name="connsiteY3" fmla="*/ 47708 h 147099"/>
                      <a:gd name="connsiteX4" fmla="*/ 51683 w 254442"/>
                      <a:gd name="connsiteY4" fmla="*/ 3976 h 147099"/>
                      <a:gd name="connsiteX5" fmla="*/ 234563 w 254442"/>
                      <a:gd name="connsiteY5" fmla="*/ 0 h 147099"/>
                      <a:gd name="connsiteX6" fmla="*/ 218661 w 254442"/>
                      <a:gd name="connsiteY6" fmla="*/ 47708 h 147099"/>
                      <a:gd name="connsiteX7" fmla="*/ 238539 w 254442"/>
                      <a:gd name="connsiteY7" fmla="*/ 67586 h 147099"/>
                      <a:gd name="connsiteX8" fmla="*/ 254442 w 254442"/>
                      <a:gd name="connsiteY8" fmla="*/ 147099 h 1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42" h="147099">
                        <a:moveTo>
                          <a:pt x="254442" y="147099"/>
                        </a:moveTo>
                        <a:lnTo>
                          <a:pt x="0" y="147099"/>
                        </a:lnTo>
                        <a:lnTo>
                          <a:pt x="0" y="51684"/>
                        </a:lnTo>
                        <a:lnTo>
                          <a:pt x="35781" y="47708"/>
                        </a:lnTo>
                        <a:lnTo>
                          <a:pt x="51683" y="3976"/>
                        </a:lnTo>
                        <a:lnTo>
                          <a:pt x="234563" y="0"/>
                        </a:lnTo>
                        <a:lnTo>
                          <a:pt x="218661" y="47708"/>
                        </a:lnTo>
                        <a:lnTo>
                          <a:pt x="238539" y="67586"/>
                        </a:lnTo>
                        <a:lnTo>
                          <a:pt x="254442" y="147099"/>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14" name="Straight Connector 113">
                    <a:extLst>
                      <a:ext uri="{FF2B5EF4-FFF2-40B4-BE49-F238E27FC236}">
                        <a16:creationId xmlns:a16="http://schemas.microsoft.com/office/drawing/2014/main" id="{0E74E52F-F195-75AF-A5C6-07548DD14285}"/>
                      </a:ext>
                    </a:extLst>
                  </p:cNvPr>
                  <p:cNvCxnSpPr/>
                  <p:nvPr/>
                </p:nvCxnSpPr>
                <p:spPr>
                  <a:xfrm>
                    <a:off x="11005747" y="5034164"/>
                    <a:ext cx="54321" cy="144856"/>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9CDE02C-B22E-7EA3-A8C9-9E718D30E51B}"/>
                      </a:ext>
                    </a:extLst>
                  </p:cNvPr>
                  <p:cNvCxnSpPr/>
                  <p:nvPr/>
                </p:nvCxnSpPr>
                <p:spPr>
                  <a:xfrm flipV="1">
                    <a:off x="11060067" y="5034167"/>
                    <a:ext cx="42250" cy="144854"/>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6" name="Freeform 50">
                  <a:extLst>
                    <a:ext uri="{FF2B5EF4-FFF2-40B4-BE49-F238E27FC236}">
                      <a16:creationId xmlns:a16="http://schemas.microsoft.com/office/drawing/2014/main" id="{864A007A-A705-0163-A744-AAEFD98BA639}"/>
                    </a:ext>
                  </a:extLst>
                </p:cNvPr>
                <p:cNvSpPr/>
                <p:nvPr/>
              </p:nvSpPr>
              <p:spPr>
                <a:xfrm>
                  <a:off x="10937420" y="2382130"/>
                  <a:ext cx="328612" cy="83343"/>
                </a:xfrm>
                <a:custGeom>
                  <a:avLst/>
                  <a:gdLst>
                    <a:gd name="connsiteX0" fmla="*/ 0 w 328612"/>
                    <a:gd name="connsiteY0" fmla="*/ 83343 h 83343"/>
                    <a:gd name="connsiteX1" fmla="*/ 4762 w 328612"/>
                    <a:gd name="connsiteY1" fmla="*/ 11906 h 83343"/>
                    <a:gd name="connsiteX2" fmla="*/ 35718 w 328612"/>
                    <a:gd name="connsiteY2" fmla="*/ 0 h 83343"/>
                    <a:gd name="connsiteX3" fmla="*/ 311943 w 328612"/>
                    <a:gd name="connsiteY3" fmla="*/ 4762 h 83343"/>
                    <a:gd name="connsiteX4" fmla="*/ 328612 w 328612"/>
                    <a:gd name="connsiteY4" fmla="*/ 14287 h 83343"/>
                    <a:gd name="connsiteX5" fmla="*/ 326231 w 328612"/>
                    <a:gd name="connsiteY5" fmla="*/ 83343 h 83343"/>
                    <a:gd name="connsiteX6" fmla="*/ 264318 w 328612"/>
                    <a:gd name="connsiteY6" fmla="*/ 76200 h 83343"/>
                    <a:gd name="connsiteX7" fmla="*/ 69056 w 328612"/>
                    <a:gd name="connsiteY7" fmla="*/ 73818 h 83343"/>
                    <a:gd name="connsiteX8" fmla="*/ 0 w 328612"/>
                    <a:gd name="connsiteY8" fmla="*/ 8334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612" h="83343">
                      <a:moveTo>
                        <a:pt x="0" y="83343"/>
                      </a:moveTo>
                      <a:lnTo>
                        <a:pt x="4762" y="11906"/>
                      </a:lnTo>
                      <a:lnTo>
                        <a:pt x="35718" y="0"/>
                      </a:lnTo>
                      <a:lnTo>
                        <a:pt x="311943" y="4762"/>
                      </a:lnTo>
                      <a:lnTo>
                        <a:pt x="328612" y="14287"/>
                      </a:lnTo>
                      <a:cubicBezTo>
                        <a:pt x="327818" y="37306"/>
                        <a:pt x="327025" y="60324"/>
                        <a:pt x="326231" y="83343"/>
                      </a:cubicBezTo>
                      <a:lnTo>
                        <a:pt x="264318" y="76200"/>
                      </a:lnTo>
                      <a:lnTo>
                        <a:pt x="69056" y="73818"/>
                      </a:lnTo>
                      <a:lnTo>
                        <a:pt x="0" y="83343"/>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8" name="Rectangle 97">
                <a:extLst>
                  <a:ext uri="{FF2B5EF4-FFF2-40B4-BE49-F238E27FC236}">
                    <a16:creationId xmlns:a16="http://schemas.microsoft.com/office/drawing/2014/main" id="{AC064ECC-AE5D-10B3-05A8-C8FED7F6F0E2}"/>
                  </a:ext>
                </a:extLst>
              </p:cNvPr>
              <p:cNvSpPr/>
              <p:nvPr/>
            </p:nvSpPr>
            <p:spPr>
              <a:xfrm>
                <a:off x="4429583" y="4947718"/>
                <a:ext cx="84563" cy="3903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198">
                <a:extLst>
                  <a:ext uri="{FF2B5EF4-FFF2-40B4-BE49-F238E27FC236}">
                    <a16:creationId xmlns:a16="http://schemas.microsoft.com/office/drawing/2014/main" id="{3D2C2EBB-C6D1-8B0B-997D-AF9FB58A22A6}"/>
                  </a:ext>
                </a:extLst>
              </p:cNvPr>
              <p:cNvGrpSpPr/>
              <p:nvPr/>
            </p:nvGrpSpPr>
            <p:grpSpPr>
              <a:xfrm>
                <a:off x="4334713" y="4829809"/>
                <a:ext cx="272303" cy="107576"/>
                <a:chOff x="2860862" y="4750174"/>
                <a:chExt cx="272303" cy="107576"/>
              </a:xfrm>
            </p:grpSpPr>
            <p:sp>
              <p:nvSpPr>
                <p:cNvPr id="101" name="Rounded Rectangle 196">
                  <a:extLst>
                    <a:ext uri="{FF2B5EF4-FFF2-40B4-BE49-F238E27FC236}">
                      <a16:creationId xmlns:a16="http://schemas.microsoft.com/office/drawing/2014/main" id="{392B3D84-AFC5-73F8-C554-CBB5923394E3}"/>
                    </a:ext>
                  </a:extLst>
                </p:cNvPr>
                <p:cNvSpPr/>
                <p:nvPr/>
              </p:nvSpPr>
              <p:spPr bwMode="auto">
                <a:xfrm>
                  <a:off x="2860862" y="4750174"/>
                  <a:ext cx="272303" cy="107576"/>
                </a:xfrm>
                <a:prstGeom prst="round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Comic Sans MS" pitchFamily="66" charset="0"/>
                  </a:endParaRPr>
                </a:p>
              </p:txBody>
            </p:sp>
            <p:sp>
              <p:nvSpPr>
                <p:cNvPr id="102" name="Rounded Rectangle 197">
                  <a:extLst>
                    <a:ext uri="{FF2B5EF4-FFF2-40B4-BE49-F238E27FC236}">
                      <a16:creationId xmlns:a16="http://schemas.microsoft.com/office/drawing/2014/main" id="{73D01513-A8B2-5332-F437-8BD4CB24EFA0}"/>
                    </a:ext>
                  </a:extLst>
                </p:cNvPr>
                <p:cNvSpPr/>
                <p:nvPr/>
              </p:nvSpPr>
              <p:spPr bwMode="auto">
                <a:xfrm>
                  <a:off x="2901203" y="4770344"/>
                  <a:ext cx="161365" cy="45719"/>
                </a:xfrm>
                <a:prstGeom prst="roundRect">
                  <a:avLst/>
                </a:prstGeom>
                <a:solidFill>
                  <a:schemeClr val="accent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Comic Sans MS" pitchFamily="66" charset="0"/>
                  </a:endParaRPr>
                </a:p>
              </p:txBody>
            </p:sp>
          </p:grpSp>
          <p:cxnSp>
            <p:nvCxnSpPr>
              <p:cNvPr id="100" name="Straight Connector 99">
                <a:extLst>
                  <a:ext uri="{FF2B5EF4-FFF2-40B4-BE49-F238E27FC236}">
                    <a16:creationId xmlns:a16="http://schemas.microsoft.com/office/drawing/2014/main" id="{3D22B40D-91FD-7825-3D84-94C512AA6B33}"/>
                  </a:ext>
                </a:extLst>
              </p:cNvPr>
              <p:cNvCxnSpPr>
                <a:stCxn id="101" idx="1"/>
              </p:cNvCxnSpPr>
              <p:nvPr/>
            </p:nvCxnSpPr>
            <p:spPr bwMode="auto">
              <a:xfrm flipH="1" flipV="1">
                <a:off x="4327990" y="4308735"/>
                <a:ext cx="6723" cy="574862"/>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 name="Group 43">
              <a:extLst>
                <a:ext uri="{FF2B5EF4-FFF2-40B4-BE49-F238E27FC236}">
                  <a16:creationId xmlns:a16="http://schemas.microsoft.com/office/drawing/2014/main" id="{033A244E-7AA1-D883-DFAE-85A6282CA4E6}"/>
                </a:ext>
              </a:extLst>
            </p:cNvPr>
            <p:cNvGrpSpPr>
              <a:grpSpLocks noChangeAspect="1"/>
            </p:cNvGrpSpPr>
            <p:nvPr/>
          </p:nvGrpSpPr>
          <p:grpSpPr>
            <a:xfrm>
              <a:off x="10640663" y="2104486"/>
              <a:ext cx="248261" cy="1207008"/>
              <a:chOff x="10589146" y="1949938"/>
              <a:chExt cx="387209" cy="1882554"/>
            </a:xfrm>
          </p:grpSpPr>
          <p:sp>
            <p:nvSpPr>
              <p:cNvPr id="77" name="Rectangle 76">
                <a:extLst>
                  <a:ext uri="{FF2B5EF4-FFF2-40B4-BE49-F238E27FC236}">
                    <a16:creationId xmlns:a16="http://schemas.microsoft.com/office/drawing/2014/main" id="{D8688226-D9EC-6413-7914-35A56EF4ED40}"/>
                  </a:ext>
                </a:extLst>
              </p:cNvPr>
              <p:cNvSpPr/>
              <p:nvPr/>
            </p:nvSpPr>
            <p:spPr>
              <a:xfrm>
                <a:off x="10801230" y="2142143"/>
                <a:ext cx="25603" cy="1200150"/>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8">
                <a:extLst>
                  <a:ext uri="{FF2B5EF4-FFF2-40B4-BE49-F238E27FC236}">
                    <a16:creationId xmlns:a16="http://schemas.microsoft.com/office/drawing/2014/main" id="{1FF6FAFF-90E8-ABB9-74CB-DA329D34C53F}"/>
                  </a:ext>
                </a:extLst>
              </p:cNvPr>
              <p:cNvSpPr/>
              <p:nvPr/>
            </p:nvSpPr>
            <p:spPr>
              <a:xfrm rot="10800000">
                <a:off x="10801230" y="3343335"/>
                <a:ext cx="25603" cy="112014"/>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176">
                <a:extLst>
                  <a:ext uri="{FF2B5EF4-FFF2-40B4-BE49-F238E27FC236}">
                    <a16:creationId xmlns:a16="http://schemas.microsoft.com/office/drawing/2014/main" id="{8759E5F6-2C34-8FD4-94EC-85E67DC469BB}"/>
                  </a:ext>
                </a:extLst>
              </p:cNvPr>
              <p:cNvGrpSpPr/>
              <p:nvPr/>
            </p:nvGrpSpPr>
            <p:grpSpPr>
              <a:xfrm>
                <a:off x="10773404" y="2696105"/>
                <a:ext cx="145460" cy="172149"/>
                <a:chOff x="6535882" y="1506249"/>
                <a:chExt cx="415599" cy="491855"/>
              </a:xfrm>
            </p:grpSpPr>
            <p:sp>
              <p:nvSpPr>
                <p:cNvPr id="87" name="Cube 80">
                  <a:extLst>
                    <a:ext uri="{FF2B5EF4-FFF2-40B4-BE49-F238E27FC236}">
                      <a16:creationId xmlns:a16="http://schemas.microsoft.com/office/drawing/2014/main" id="{48A75956-14F8-9867-37B6-ABE55A59FDD5}"/>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81211B5E-9C61-2E97-359C-EA14DBC79D8B}"/>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Parallelogram 88">
                  <a:extLst>
                    <a:ext uri="{FF2B5EF4-FFF2-40B4-BE49-F238E27FC236}">
                      <a16:creationId xmlns:a16="http://schemas.microsoft.com/office/drawing/2014/main" id="{F0593597-F063-1407-2043-55D0E553AD6F}"/>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arallelogram 89">
                  <a:extLst>
                    <a:ext uri="{FF2B5EF4-FFF2-40B4-BE49-F238E27FC236}">
                      <a16:creationId xmlns:a16="http://schemas.microsoft.com/office/drawing/2014/main" id="{4416D674-F95D-EA8C-8753-247DF34B148D}"/>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Freeform 186">
                <a:extLst>
                  <a:ext uri="{FF2B5EF4-FFF2-40B4-BE49-F238E27FC236}">
                    <a16:creationId xmlns:a16="http://schemas.microsoft.com/office/drawing/2014/main" id="{FCA52640-1E8C-A69A-DD0C-B707B869FE68}"/>
                  </a:ext>
                </a:extLst>
              </p:cNvPr>
              <p:cNvSpPr/>
              <p:nvPr/>
            </p:nvSpPr>
            <p:spPr bwMode="auto">
              <a:xfrm>
                <a:off x="10589146" y="3483285"/>
                <a:ext cx="387209" cy="31609"/>
              </a:xfrm>
              <a:custGeom>
                <a:avLst/>
                <a:gdLst>
                  <a:gd name="connsiteX0" fmla="*/ 0 w 1106311"/>
                  <a:gd name="connsiteY0" fmla="*/ 90311 h 90311"/>
                  <a:gd name="connsiteX1" fmla="*/ 0 w 1106311"/>
                  <a:gd name="connsiteY1" fmla="*/ 90311 h 90311"/>
                  <a:gd name="connsiteX2" fmla="*/ 395111 w 1106311"/>
                  <a:gd name="connsiteY2" fmla="*/ 11289 h 90311"/>
                  <a:gd name="connsiteX3" fmla="*/ 519289 w 1106311"/>
                  <a:gd name="connsiteY3" fmla="*/ 11289 h 90311"/>
                  <a:gd name="connsiteX4" fmla="*/ 846666 w 1106311"/>
                  <a:gd name="connsiteY4" fmla="*/ 11289 h 90311"/>
                  <a:gd name="connsiteX5" fmla="*/ 948266 w 1106311"/>
                  <a:gd name="connsiteY5" fmla="*/ 11289 h 90311"/>
                  <a:gd name="connsiteX6" fmla="*/ 1106311 w 1106311"/>
                  <a:gd name="connsiteY6" fmla="*/ 0 h 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311" h="90311">
                    <a:moveTo>
                      <a:pt x="0" y="90311"/>
                    </a:moveTo>
                    <a:lnTo>
                      <a:pt x="0" y="90311"/>
                    </a:lnTo>
                    <a:lnTo>
                      <a:pt x="395111" y="11289"/>
                    </a:lnTo>
                    <a:lnTo>
                      <a:pt x="519289" y="11289"/>
                    </a:lnTo>
                    <a:lnTo>
                      <a:pt x="846666" y="11289"/>
                    </a:lnTo>
                    <a:lnTo>
                      <a:pt x="948266" y="11289"/>
                    </a:lnTo>
                    <a:lnTo>
                      <a:pt x="1106311" y="0"/>
                    </a:lnTo>
                  </a:path>
                </a:pathLst>
              </a:custGeom>
              <a:solidFill>
                <a:schemeClr val="accent1"/>
              </a:solidFill>
              <a:ln w="952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Comic Sans MS" pitchFamily="66" charset="0"/>
                </a:endParaRPr>
              </a:p>
            </p:txBody>
          </p:sp>
          <p:sp>
            <p:nvSpPr>
              <p:cNvPr id="81" name="Cube 80">
                <a:extLst>
                  <a:ext uri="{FF2B5EF4-FFF2-40B4-BE49-F238E27FC236}">
                    <a16:creationId xmlns:a16="http://schemas.microsoft.com/office/drawing/2014/main" id="{AC66BA2D-6135-4786-7CA8-AD0A39FF731C}"/>
                  </a:ext>
                </a:extLst>
              </p:cNvPr>
              <p:cNvSpPr/>
              <p:nvPr/>
            </p:nvSpPr>
            <p:spPr>
              <a:xfrm>
                <a:off x="10764352" y="3448598"/>
                <a:ext cx="79069" cy="116909"/>
              </a:xfrm>
              <a:prstGeom prst="cube">
                <a:avLst/>
              </a:prstGeom>
              <a:blipFill>
                <a:blip r:embed="rId3" cstate="print"/>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C926B5C9-B55C-CF24-A217-4DFAEF42DF30}"/>
                  </a:ext>
                </a:extLst>
              </p:cNvPr>
              <p:cNvCxnSpPr/>
              <p:nvPr/>
            </p:nvCxnSpPr>
            <p:spPr bwMode="auto">
              <a:xfrm>
                <a:off x="10766918" y="2150343"/>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Box 82">
                <a:extLst>
                  <a:ext uri="{FF2B5EF4-FFF2-40B4-BE49-F238E27FC236}">
                    <a16:creationId xmlns:a16="http://schemas.microsoft.com/office/drawing/2014/main" id="{8B2378C7-9974-A360-4C47-9CF06881315C}"/>
                  </a:ext>
                </a:extLst>
              </p:cNvPr>
              <p:cNvSpPr txBox="1"/>
              <p:nvPr/>
            </p:nvSpPr>
            <p:spPr>
              <a:xfrm>
                <a:off x="10671893" y="3493938"/>
                <a:ext cx="296876" cy="338554"/>
              </a:xfrm>
              <a:prstGeom prst="rect">
                <a:avLst/>
              </a:prstGeom>
              <a:noFill/>
            </p:spPr>
            <p:txBody>
              <a:bodyPr wrap="none" rtlCol="0">
                <a:spAutoFit/>
              </a:bodyPr>
              <a:lstStyle/>
              <a:p>
                <a:pPr algn="ctr"/>
                <a:r>
                  <a:rPr lang="en-US" sz="1600" dirty="0"/>
                  <a:t>B</a:t>
                </a:r>
              </a:p>
            </p:txBody>
          </p:sp>
          <p:grpSp>
            <p:nvGrpSpPr>
              <p:cNvPr id="84" name="Group 83">
                <a:extLst>
                  <a:ext uri="{FF2B5EF4-FFF2-40B4-BE49-F238E27FC236}">
                    <a16:creationId xmlns:a16="http://schemas.microsoft.com/office/drawing/2014/main" id="{EEF67766-3D14-E123-71B4-F54AA8884897}"/>
                  </a:ext>
                </a:extLst>
              </p:cNvPr>
              <p:cNvGrpSpPr/>
              <p:nvPr/>
            </p:nvGrpSpPr>
            <p:grpSpPr>
              <a:xfrm>
                <a:off x="10730542" y="1949938"/>
                <a:ext cx="171939" cy="192280"/>
                <a:chOff x="10711002" y="1949938"/>
                <a:chExt cx="171939" cy="192280"/>
              </a:xfrm>
            </p:grpSpPr>
            <p:sp>
              <p:nvSpPr>
                <p:cNvPr id="85" name="Rectangle: Rounded Corners 84">
                  <a:extLst>
                    <a:ext uri="{FF2B5EF4-FFF2-40B4-BE49-F238E27FC236}">
                      <a16:creationId xmlns:a16="http://schemas.microsoft.com/office/drawing/2014/main" id="{D3FD1E73-20D5-71A7-2987-E1477AF85581}"/>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6" name="Rectangle: Rounded Corners 85">
                  <a:extLst>
                    <a:ext uri="{FF2B5EF4-FFF2-40B4-BE49-F238E27FC236}">
                      <a16:creationId xmlns:a16="http://schemas.microsoft.com/office/drawing/2014/main" id="{48884796-45B1-5EF0-9C0E-B7B3B7B8BCF3}"/>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45" name="Group 44">
              <a:extLst>
                <a:ext uri="{FF2B5EF4-FFF2-40B4-BE49-F238E27FC236}">
                  <a16:creationId xmlns:a16="http://schemas.microsoft.com/office/drawing/2014/main" id="{ED00B2C9-5AC3-39A9-D44A-AE53E9D62994}"/>
                </a:ext>
              </a:extLst>
            </p:cNvPr>
            <p:cNvGrpSpPr>
              <a:grpSpLocks noChangeAspect="1"/>
            </p:cNvGrpSpPr>
            <p:nvPr/>
          </p:nvGrpSpPr>
          <p:grpSpPr>
            <a:xfrm>
              <a:off x="9015778" y="1290970"/>
              <a:ext cx="225691" cy="1097280"/>
              <a:chOff x="9015777" y="1187938"/>
              <a:chExt cx="387209" cy="1882554"/>
            </a:xfrm>
          </p:grpSpPr>
          <p:sp>
            <p:nvSpPr>
              <p:cNvPr id="63" name="Rectangle 76">
                <a:extLst>
                  <a:ext uri="{FF2B5EF4-FFF2-40B4-BE49-F238E27FC236}">
                    <a16:creationId xmlns:a16="http://schemas.microsoft.com/office/drawing/2014/main" id="{2BB90BA3-C4AC-7F22-296E-0D828EAAAA44}"/>
                  </a:ext>
                </a:extLst>
              </p:cNvPr>
              <p:cNvSpPr/>
              <p:nvPr/>
            </p:nvSpPr>
            <p:spPr>
              <a:xfrm>
                <a:off x="9227861" y="1380143"/>
                <a:ext cx="25603" cy="1200150"/>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78">
                <a:extLst>
                  <a:ext uri="{FF2B5EF4-FFF2-40B4-BE49-F238E27FC236}">
                    <a16:creationId xmlns:a16="http://schemas.microsoft.com/office/drawing/2014/main" id="{A22B2D6A-E183-CAB0-5339-34C71E0C8AB1}"/>
                  </a:ext>
                </a:extLst>
              </p:cNvPr>
              <p:cNvSpPr/>
              <p:nvPr/>
            </p:nvSpPr>
            <p:spPr>
              <a:xfrm rot="10800000">
                <a:off x="9227861" y="2581335"/>
                <a:ext cx="25603" cy="112014"/>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176">
                <a:extLst>
                  <a:ext uri="{FF2B5EF4-FFF2-40B4-BE49-F238E27FC236}">
                    <a16:creationId xmlns:a16="http://schemas.microsoft.com/office/drawing/2014/main" id="{5BD38C9D-8457-D7D8-570D-FC3000FFCB1D}"/>
                  </a:ext>
                </a:extLst>
              </p:cNvPr>
              <p:cNvGrpSpPr/>
              <p:nvPr/>
            </p:nvGrpSpPr>
            <p:grpSpPr>
              <a:xfrm>
                <a:off x="9200035" y="1934105"/>
                <a:ext cx="145460" cy="172149"/>
                <a:chOff x="6535882" y="1506249"/>
                <a:chExt cx="415599" cy="491855"/>
              </a:xfrm>
            </p:grpSpPr>
            <p:sp>
              <p:nvSpPr>
                <p:cNvPr id="73" name="Cube 80">
                  <a:extLst>
                    <a:ext uri="{FF2B5EF4-FFF2-40B4-BE49-F238E27FC236}">
                      <a16:creationId xmlns:a16="http://schemas.microsoft.com/office/drawing/2014/main" id="{B93947F3-9B96-27D6-1E21-FC7527C63CAD}"/>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DE46AB95-027B-6323-97EE-725796604865}"/>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arallelogram 74">
                  <a:extLst>
                    <a:ext uri="{FF2B5EF4-FFF2-40B4-BE49-F238E27FC236}">
                      <a16:creationId xmlns:a16="http://schemas.microsoft.com/office/drawing/2014/main" id="{F4F65738-21FD-70AF-2D30-959FDD57BBF7}"/>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arallelogram 75">
                  <a:extLst>
                    <a:ext uri="{FF2B5EF4-FFF2-40B4-BE49-F238E27FC236}">
                      <a16:creationId xmlns:a16="http://schemas.microsoft.com/office/drawing/2014/main" id="{CEC77B42-CDE6-BD63-25BD-735731709A55}"/>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186">
                <a:extLst>
                  <a:ext uri="{FF2B5EF4-FFF2-40B4-BE49-F238E27FC236}">
                    <a16:creationId xmlns:a16="http://schemas.microsoft.com/office/drawing/2014/main" id="{F13AC011-8217-E922-5402-446817BA2FCC}"/>
                  </a:ext>
                </a:extLst>
              </p:cNvPr>
              <p:cNvSpPr/>
              <p:nvPr/>
            </p:nvSpPr>
            <p:spPr bwMode="auto">
              <a:xfrm>
                <a:off x="9015777" y="2721285"/>
                <a:ext cx="387209" cy="31609"/>
              </a:xfrm>
              <a:custGeom>
                <a:avLst/>
                <a:gdLst>
                  <a:gd name="connsiteX0" fmla="*/ 0 w 1106311"/>
                  <a:gd name="connsiteY0" fmla="*/ 90311 h 90311"/>
                  <a:gd name="connsiteX1" fmla="*/ 0 w 1106311"/>
                  <a:gd name="connsiteY1" fmla="*/ 90311 h 90311"/>
                  <a:gd name="connsiteX2" fmla="*/ 395111 w 1106311"/>
                  <a:gd name="connsiteY2" fmla="*/ 11289 h 90311"/>
                  <a:gd name="connsiteX3" fmla="*/ 519289 w 1106311"/>
                  <a:gd name="connsiteY3" fmla="*/ 11289 h 90311"/>
                  <a:gd name="connsiteX4" fmla="*/ 846666 w 1106311"/>
                  <a:gd name="connsiteY4" fmla="*/ 11289 h 90311"/>
                  <a:gd name="connsiteX5" fmla="*/ 948266 w 1106311"/>
                  <a:gd name="connsiteY5" fmla="*/ 11289 h 90311"/>
                  <a:gd name="connsiteX6" fmla="*/ 1106311 w 1106311"/>
                  <a:gd name="connsiteY6" fmla="*/ 0 h 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311" h="90311">
                    <a:moveTo>
                      <a:pt x="0" y="90311"/>
                    </a:moveTo>
                    <a:lnTo>
                      <a:pt x="0" y="90311"/>
                    </a:lnTo>
                    <a:lnTo>
                      <a:pt x="395111" y="11289"/>
                    </a:lnTo>
                    <a:lnTo>
                      <a:pt x="519289" y="11289"/>
                    </a:lnTo>
                    <a:lnTo>
                      <a:pt x="846666" y="11289"/>
                    </a:lnTo>
                    <a:lnTo>
                      <a:pt x="948266" y="11289"/>
                    </a:lnTo>
                    <a:lnTo>
                      <a:pt x="1106311" y="0"/>
                    </a:lnTo>
                  </a:path>
                </a:pathLst>
              </a:custGeom>
              <a:solidFill>
                <a:schemeClr val="accent1"/>
              </a:solidFill>
              <a:ln w="952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Comic Sans MS" pitchFamily="66" charset="0"/>
                </a:endParaRPr>
              </a:p>
            </p:txBody>
          </p:sp>
          <p:sp>
            <p:nvSpPr>
              <p:cNvPr id="67" name="Cube 66">
                <a:extLst>
                  <a:ext uri="{FF2B5EF4-FFF2-40B4-BE49-F238E27FC236}">
                    <a16:creationId xmlns:a16="http://schemas.microsoft.com/office/drawing/2014/main" id="{4470392C-9237-A033-B702-E619D00FAED8}"/>
                  </a:ext>
                </a:extLst>
              </p:cNvPr>
              <p:cNvSpPr/>
              <p:nvPr/>
            </p:nvSpPr>
            <p:spPr>
              <a:xfrm>
                <a:off x="9190983" y="2686598"/>
                <a:ext cx="79069" cy="116909"/>
              </a:xfrm>
              <a:prstGeom prst="cube">
                <a:avLst/>
              </a:prstGeom>
              <a:blipFill>
                <a:blip r:embed="rId3" cstate="print"/>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4C21943A-38A7-304F-B63E-67FD22565D4C}"/>
                  </a:ext>
                </a:extLst>
              </p:cNvPr>
              <p:cNvCxnSpPr/>
              <p:nvPr/>
            </p:nvCxnSpPr>
            <p:spPr bwMode="auto">
              <a:xfrm>
                <a:off x="9193549" y="1388343"/>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a:extLst>
                  <a:ext uri="{FF2B5EF4-FFF2-40B4-BE49-F238E27FC236}">
                    <a16:creationId xmlns:a16="http://schemas.microsoft.com/office/drawing/2014/main" id="{AFF7B622-356E-7570-FF8A-31AB047E30CB}"/>
                  </a:ext>
                </a:extLst>
              </p:cNvPr>
              <p:cNvSpPr txBox="1"/>
              <p:nvPr/>
            </p:nvSpPr>
            <p:spPr>
              <a:xfrm>
                <a:off x="9100127" y="2731938"/>
                <a:ext cx="293670" cy="338554"/>
              </a:xfrm>
              <a:prstGeom prst="rect">
                <a:avLst/>
              </a:prstGeom>
              <a:noFill/>
            </p:spPr>
            <p:txBody>
              <a:bodyPr wrap="none" rtlCol="0">
                <a:spAutoFit/>
              </a:bodyPr>
              <a:lstStyle/>
              <a:p>
                <a:pPr algn="ctr"/>
                <a:r>
                  <a:rPr lang="en-US" sz="1600" dirty="0"/>
                  <a:t>C</a:t>
                </a:r>
              </a:p>
            </p:txBody>
          </p:sp>
          <p:grpSp>
            <p:nvGrpSpPr>
              <p:cNvPr id="70" name="Group 69">
                <a:extLst>
                  <a:ext uri="{FF2B5EF4-FFF2-40B4-BE49-F238E27FC236}">
                    <a16:creationId xmlns:a16="http://schemas.microsoft.com/office/drawing/2014/main" id="{EDE8205F-260F-AA3A-F191-8D2E1E9FE564}"/>
                  </a:ext>
                </a:extLst>
              </p:cNvPr>
              <p:cNvGrpSpPr/>
              <p:nvPr/>
            </p:nvGrpSpPr>
            <p:grpSpPr>
              <a:xfrm>
                <a:off x="9157173" y="1187938"/>
                <a:ext cx="171939" cy="192280"/>
                <a:chOff x="10711002" y="1949938"/>
                <a:chExt cx="171939" cy="192280"/>
              </a:xfrm>
            </p:grpSpPr>
            <p:sp>
              <p:nvSpPr>
                <p:cNvPr id="71" name="Rectangle: Rounded Corners 70">
                  <a:extLst>
                    <a:ext uri="{FF2B5EF4-FFF2-40B4-BE49-F238E27FC236}">
                      <a16:creationId xmlns:a16="http://schemas.microsoft.com/office/drawing/2014/main" id="{0FCF8E8E-8F7E-5468-778F-44175440643D}"/>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Rectangle: Rounded Corners 71">
                  <a:extLst>
                    <a:ext uri="{FF2B5EF4-FFF2-40B4-BE49-F238E27FC236}">
                      <a16:creationId xmlns:a16="http://schemas.microsoft.com/office/drawing/2014/main" id="{D8BD0D8A-A7B4-02C7-2F52-2A2E04F80FBC}"/>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grpSp>
          <p:nvGrpSpPr>
            <p:cNvPr id="46" name="Group 45">
              <a:extLst>
                <a:ext uri="{FF2B5EF4-FFF2-40B4-BE49-F238E27FC236}">
                  <a16:creationId xmlns:a16="http://schemas.microsoft.com/office/drawing/2014/main" id="{C5B86FAC-34E5-5168-6929-387A6F94911D}"/>
                </a:ext>
              </a:extLst>
            </p:cNvPr>
            <p:cNvGrpSpPr>
              <a:grpSpLocks noChangeAspect="1"/>
            </p:cNvGrpSpPr>
            <p:nvPr/>
          </p:nvGrpSpPr>
          <p:grpSpPr>
            <a:xfrm>
              <a:off x="9891540" y="3737955"/>
              <a:ext cx="282115" cy="1371600"/>
              <a:chOff x="9891540" y="3737955"/>
              <a:chExt cx="387209" cy="1882554"/>
            </a:xfrm>
          </p:grpSpPr>
          <p:sp>
            <p:nvSpPr>
              <p:cNvPr id="49" name="Rectangle 76">
                <a:extLst>
                  <a:ext uri="{FF2B5EF4-FFF2-40B4-BE49-F238E27FC236}">
                    <a16:creationId xmlns:a16="http://schemas.microsoft.com/office/drawing/2014/main" id="{3C52A30E-598A-AAC0-DE3C-CD8C0BACF56B}"/>
                  </a:ext>
                </a:extLst>
              </p:cNvPr>
              <p:cNvSpPr/>
              <p:nvPr/>
            </p:nvSpPr>
            <p:spPr>
              <a:xfrm>
                <a:off x="10103624" y="3930160"/>
                <a:ext cx="25603" cy="1200150"/>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78">
                <a:extLst>
                  <a:ext uri="{FF2B5EF4-FFF2-40B4-BE49-F238E27FC236}">
                    <a16:creationId xmlns:a16="http://schemas.microsoft.com/office/drawing/2014/main" id="{1E39934D-A02A-241C-F050-B0FDD6335D6C}"/>
                  </a:ext>
                </a:extLst>
              </p:cNvPr>
              <p:cNvSpPr/>
              <p:nvPr/>
            </p:nvSpPr>
            <p:spPr>
              <a:xfrm rot="10800000">
                <a:off x="10103624" y="5131352"/>
                <a:ext cx="25603" cy="112014"/>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176">
                <a:extLst>
                  <a:ext uri="{FF2B5EF4-FFF2-40B4-BE49-F238E27FC236}">
                    <a16:creationId xmlns:a16="http://schemas.microsoft.com/office/drawing/2014/main" id="{2BD9FC72-F988-E7A3-8B68-7C14B10F1B34}"/>
                  </a:ext>
                </a:extLst>
              </p:cNvPr>
              <p:cNvGrpSpPr/>
              <p:nvPr/>
            </p:nvGrpSpPr>
            <p:grpSpPr>
              <a:xfrm>
                <a:off x="10075798" y="4484122"/>
                <a:ext cx="145460" cy="172149"/>
                <a:chOff x="6535882" y="1506249"/>
                <a:chExt cx="415599" cy="491855"/>
              </a:xfrm>
            </p:grpSpPr>
            <p:sp>
              <p:nvSpPr>
                <p:cNvPr id="59" name="Cube 80">
                  <a:extLst>
                    <a:ext uri="{FF2B5EF4-FFF2-40B4-BE49-F238E27FC236}">
                      <a16:creationId xmlns:a16="http://schemas.microsoft.com/office/drawing/2014/main" id="{A89FB9F9-A7B9-B4E7-D3B1-740240FEEE70}"/>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DF8099D8-D27C-A7F1-702C-4ABE29891100}"/>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arallelogram 60">
                  <a:extLst>
                    <a:ext uri="{FF2B5EF4-FFF2-40B4-BE49-F238E27FC236}">
                      <a16:creationId xmlns:a16="http://schemas.microsoft.com/office/drawing/2014/main" id="{C46587F6-91C9-D22F-E339-E1305CDF528B}"/>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arallelogram 61">
                  <a:extLst>
                    <a:ext uri="{FF2B5EF4-FFF2-40B4-BE49-F238E27FC236}">
                      <a16:creationId xmlns:a16="http://schemas.microsoft.com/office/drawing/2014/main" id="{9E63B717-9F5E-8556-A503-E6FF033819A6}"/>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186">
                <a:extLst>
                  <a:ext uri="{FF2B5EF4-FFF2-40B4-BE49-F238E27FC236}">
                    <a16:creationId xmlns:a16="http://schemas.microsoft.com/office/drawing/2014/main" id="{D6FAD11F-F179-5AFC-AB7E-252AF639B7DE}"/>
                  </a:ext>
                </a:extLst>
              </p:cNvPr>
              <p:cNvSpPr/>
              <p:nvPr/>
            </p:nvSpPr>
            <p:spPr bwMode="auto">
              <a:xfrm>
                <a:off x="9891540" y="5271302"/>
                <a:ext cx="387209" cy="31609"/>
              </a:xfrm>
              <a:custGeom>
                <a:avLst/>
                <a:gdLst>
                  <a:gd name="connsiteX0" fmla="*/ 0 w 1106311"/>
                  <a:gd name="connsiteY0" fmla="*/ 90311 h 90311"/>
                  <a:gd name="connsiteX1" fmla="*/ 0 w 1106311"/>
                  <a:gd name="connsiteY1" fmla="*/ 90311 h 90311"/>
                  <a:gd name="connsiteX2" fmla="*/ 395111 w 1106311"/>
                  <a:gd name="connsiteY2" fmla="*/ 11289 h 90311"/>
                  <a:gd name="connsiteX3" fmla="*/ 519289 w 1106311"/>
                  <a:gd name="connsiteY3" fmla="*/ 11289 h 90311"/>
                  <a:gd name="connsiteX4" fmla="*/ 846666 w 1106311"/>
                  <a:gd name="connsiteY4" fmla="*/ 11289 h 90311"/>
                  <a:gd name="connsiteX5" fmla="*/ 948266 w 1106311"/>
                  <a:gd name="connsiteY5" fmla="*/ 11289 h 90311"/>
                  <a:gd name="connsiteX6" fmla="*/ 1106311 w 1106311"/>
                  <a:gd name="connsiteY6" fmla="*/ 0 h 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311" h="90311">
                    <a:moveTo>
                      <a:pt x="0" y="90311"/>
                    </a:moveTo>
                    <a:lnTo>
                      <a:pt x="0" y="90311"/>
                    </a:lnTo>
                    <a:lnTo>
                      <a:pt x="395111" y="11289"/>
                    </a:lnTo>
                    <a:lnTo>
                      <a:pt x="519289" y="11289"/>
                    </a:lnTo>
                    <a:lnTo>
                      <a:pt x="846666" y="11289"/>
                    </a:lnTo>
                    <a:lnTo>
                      <a:pt x="948266" y="11289"/>
                    </a:lnTo>
                    <a:lnTo>
                      <a:pt x="1106311" y="0"/>
                    </a:lnTo>
                  </a:path>
                </a:pathLst>
              </a:custGeom>
              <a:solidFill>
                <a:schemeClr val="accent1"/>
              </a:solidFill>
              <a:ln w="952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Comic Sans MS" pitchFamily="66" charset="0"/>
                </a:endParaRPr>
              </a:p>
            </p:txBody>
          </p:sp>
          <p:sp>
            <p:nvSpPr>
              <p:cNvPr id="53" name="Cube 52">
                <a:extLst>
                  <a:ext uri="{FF2B5EF4-FFF2-40B4-BE49-F238E27FC236}">
                    <a16:creationId xmlns:a16="http://schemas.microsoft.com/office/drawing/2014/main" id="{94985F84-30B0-7EE9-440A-7283EE5359CA}"/>
                  </a:ext>
                </a:extLst>
              </p:cNvPr>
              <p:cNvSpPr/>
              <p:nvPr/>
            </p:nvSpPr>
            <p:spPr>
              <a:xfrm>
                <a:off x="10066746" y="5236615"/>
                <a:ext cx="79069" cy="116909"/>
              </a:xfrm>
              <a:prstGeom prst="cube">
                <a:avLst/>
              </a:prstGeom>
              <a:blipFill>
                <a:blip r:embed="rId3" cstate="print"/>
                <a:tile tx="0" ty="0" sx="100000" sy="100000" flip="none" algn="tl"/>
              </a:bli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F66CB57-79D5-75FF-B0DE-CC0D99084C69}"/>
                  </a:ext>
                </a:extLst>
              </p:cNvPr>
              <p:cNvCxnSpPr/>
              <p:nvPr/>
            </p:nvCxnSpPr>
            <p:spPr bwMode="auto">
              <a:xfrm>
                <a:off x="10069312" y="3938360"/>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Box 54">
                <a:extLst>
                  <a:ext uri="{FF2B5EF4-FFF2-40B4-BE49-F238E27FC236}">
                    <a16:creationId xmlns:a16="http://schemas.microsoft.com/office/drawing/2014/main" id="{C8EB5C08-0C02-1E6E-E00B-8710F85C11E7}"/>
                  </a:ext>
                </a:extLst>
              </p:cNvPr>
              <p:cNvSpPr txBox="1"/>
              <p:nvPr/>
            </p:nvSpPr>
            <p:spPr>
              <a:xfrm>
                <a:off x="9971081" y="5281955"/>
                <a:ext cx="303288" cy="338554"/>
              </a:xfrm>
              <a:prstGeom prst="rect">
                <a:avLst/>
              </a:prstGeom>
              <a:noFill/>
            </p:spPr>
            <p:txBody>
              <a:bodyPr wrap="none" rtlCol="0">
                <a:spAutoFit/>
              </a:bodyPr>
              <a:lstStyle/>
              <a:p>
                <a:pPr algn="ctr"/>
                <a:r>
                  <a:rPr lang="en-US" sz="1600" dirty="0"/>
                  <a:t>A</a:t>
                </a:r>
              </a:p>
            </p:txBody>
          </p:sp>
          <p:grpSp>
            <p:nvGrpSpPr>
              <p:cNvPr id="56" name="Group 55">
                <a:extLst>
                  <a:ext uri="{FF2B5EF4-FFF2-40B4-BE49-F238E27FC236}">
                    <a16:creationId xmlns:a16="http://schemas.microsoft.com/office/drawing/2014/main" id="{D7731B39-9D58-47E3-B4C3-B688DE0BFB2E}"/>
                  </a:ext>
                </a:extLst>
              </p:cNvPr>
              <p:cNvGrpSpPr/>
              <p:nvPr/>
            </p:nvGrpSpPr>
            <p:grpSpPr>
              <a:xfrm>
                <a:off x="10032936" y="3737955"/>
                <a:ext cx="171939" cy="192280"/>
                <a:chOff x="10711002" y="1949938"/>
                <a:chExt cx="171939" cy="192280"/>
              </a:xfrm>
            </p:grpSpPr>
            <p:sp>
              <p:nvSpPr>
                <p:cNvPr id="57" name="Rectangle: Rounded Corners 56">
                  <a:extLst>
                    <a:ext uri="{FF2B5EF4-FFF2-40B4-BE49-F238E27FC236}">
                      <a16:creationId xmlns:a16="http://schemas.microsoft.com/office/drawing/2014/main" id="{CBC6C85A-B890-07BC-C953-7ED0C04237EC}"/>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Rectangle: Rounded Corners 57">
                  <a:extLst>
                    <a:ext uri="{FF2B5EF4-FFF2-40B4-BE49-F238E27FC236}">
                      <a16:creationId xmlns:a16="http://schemas.microsoft.com/office/drawing/2014/main" id="{8D3DD74A-D23D-5505-FBB0-7968CC02BBDD}"/>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cxnSp>
          <p:nvCxnSpPr>
            <p:cNvPr id="47" name="Straight Arrow Connector 46">
              <a:extLst>
                <a:ext uri="{FF2B5EF4-FFF2-40B4-BE49-F238E27FC236}">
                  <a16:creationId xmlns:a16="http://schemas.microsoft.com/office/drawing/2014/main" id="{AA06F857-6DB1-DC98-DA81-2DA3D5543997}"/>
                </a:ext>
              </a:extLst>
            </p:cNvPr>
            <p:cNvCxnSpPr>
              <a:cxnSpLocks/>
            </p:cNvCxnSpPr>
            <p:nvPr/>
          </p:nvCxnSpPr>
          <p:spPr bwMode="auto">
            <a:xfrm>
              <a:off x="6779439" y="2588654"/>
              <a:ext cx="3240324" cy="1519707"/>
            </a:xfrm>
            <a:prstGeom prst="straightConnector1">
              <a:avLst/>
            </a:prstGeom>
            <a:ln w="952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95D86AFD-58FB-3018-5054-2FD52E7923AD}"/>
                </a:ext>
              </a:extLst>
            </p:cNvPr>
            <p:cNvCxnSpPr>
              <a:cxnSpLocks/>
            </p:cNvCxnSpPr>
            <p:nvPr/>
          </p:nvCxnSpPr>
          <p:spPr bwMode="auto">
            <a:xfrm flipV="1">
              <a:off x="6782015" y="1468192"/>
              <a:ext cx="2310470" cy="1117886"/>
            </a:xfrm>
            <a:prstGeom prst="straightConnector1">
              <a:avLst/>
            </a:prstGeom>
            <a:ln w="952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71" name="TextBox 170">
            <a:extLst>
              <a:ext uri="{FF2B5EF4-FFF2-40B4-BE49-F238E27FC236}">
                <a16:creationId xmlns:a16="http://schemas.microsoft.com/office/drawing/2014/main" id="{28EBD3C9-8939-79ED-7268-43F83FFC0141}"/>
              </a:ext>
            </a:extLst>
          </p:cNvPr>
          <p:cNvSpPr txBox="1"/>
          <p:nvPr/>
        </p:nvSpPr>
        <p:spPr>
          <a:xfrm>
            <a:off x="6987654" y="2606722"/>
            <a:ext cx="4503761" cy="3170099"/>
          </a:xfrm>
          <a:prstGeom prst="rect">
            <a:avLst/>
          </a:prstGeom>
          <a:noFill/>
        </p:spPr>
        <p:txBody>
          <a:bodyPr wrap="square" rtlCol="0">
            <a:spAutoFit/>
          </a:bodyPr>
          <a:lstStyle/>
          <a:p>
            <a:r>
              <a:rPr lang="en-US" sz="2000" dirty="0"/>
              <a:t>Well...</a:t>
            </a:r>
          </a:p>
          <a:p>
            <a:pPr lvl="1"/>
            <a:r>
              <a:rPr lang="en-US" sz="2000" dirty="0"/>
              <a:t>Centering: Base/Rover</a:t>
            </a:r>
          </a:p>
          <a:p>
            <a:pPr lvl="1"/>
            <a:r>
              <a:rPr lang="en-US" sz="2000" dirty="0"/>
              <a:t>Baseline MSA</a:t>
            </a:r>
          </a:p>
          <a:p>
            <a:pPr lvl="1"/>
            <a:r>
              <a:rPr lang="en-US" sz="2000" dirty="0"/>
              <a:t>Observation quality</a:t>
            </a:r>
          </a:p>
          <a:p>
            <a:pPr lvl="1"/>
            <a:r>
              <a:rPr lang="en-US" sz="2000" dirty="0"/>
              <a:t>PDOP</a:t>
            </a:r>
          </a:p>
          <a:p>
            <a:pPr lvl="1"/>
            <a:r>
              <a:rPr lang="en-US" sz="2000" dirty="0"/>
              <a:t>Atmos modeling</a:t>
            </a:r>
          </a:p>
          <a:p>
            <a:pPr lvl="1"/>
            <a:r>
              <a:rPr lang="en-US" sz="2000" dirty="0"/>
              <a:t>S/N ratio - multipath</a:t>
            </a:r>
          </a:p>
          <a:p>
            <a:pPr lvl="1"/>
            <a:r>
              <a:rPr lang="en-US" sz="2000" dirty="0"/>
              <a:t>Cycle slip</a:t>
            </a:r>
          </a:p>
          <a:p>
            <a:pPr lvl="1"/>
            <a:r>
              <a:rPr lang="en-US" sz="2000" dirty="0"/>
              <a:t>Site calibration control</a:t>
            </a:r>
          </a:p>
          <a:p>
            <a:pPr lvl="1"/>
            <a:r>
              <a:rPr lang="en-US" sz="2000" dirty="0"/>
              <a:t>. . .</a:t>
            </a:r>
          </a:p>
        </p:txBody>
      </p:sp>
    </p:spTree>
    <p:extLst>
      <p:ext uri="{BB962C8B-B14F-4D97-AF65-F5344CB8AC3E}">
        <p14:creationId xmlns:p14="http://schemas.microsoft.com/office/powerpoint/2010/main" val="315569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An error ellipse is a graphic representation of two-dimensional uncertainty based on random error accumulation. </a:t>
            </a:r>
          </a:p>
          <a:p>
            <a:pPr lvl="2"/>
            <a:r>
              <a:rPr lang="en-US" dirty="0"/>
              <a:t>Except for fixed points, each point will have its own </a:t>
            </a:r>
            <a:r>
              <a:rPr lang="en-US" b="1" i="1" dirty="0"/>
              <a:t>network</a:t>
            </a:r>
            <a:r>
              <a:rPr lang="en-US" dirty="0"/>
              <a:t> error ellipse which is an estimate of that point’s </a:t>
            </a:r>
            <a:r>
              <a:rPr lang="en-US" b="1" i="1" dirty="0"/>
              <a:t>absolute</a:t>
            </a:r>
            <a:r>
              <a:rPr lang="en-US" dirty="0"/>
              <a:t> position uncertainty.</a:t>
            </a:r>
          </a:p>
          <a:p>
            <a:pPr lvl="3"/>
            <a:endParaRPr lang="en-US" dirty="0"/>
          </a:p>
          <a:p>
            <a:pPr lvl="2"/>
            <a:endParaRPr lang="en-US" dirty="0"/>
          </a:p>
          <a:p>
            <a:pPr lvl="1"/>
            <a:endParaRPr lang="en-US" dirty="0"/>
          </a:p>
          <a:p>
            <a:endParaRPr lang="en-US" dirty="0"/>
          </a:p>
        </p:txBody>
      </p:sp>
      <p:grpSp>
        <p:nvGrpSpPr>
          <p:cNvPr id="7" name="Group 6">
            <a:extLst>
              <a:ext uri="{FF2B5EF4-FFF2-40B4-BE49-F238E27FC236}">
                <a16:creationId xmlns:a16="http://schemas.microsoft.com/office/drawing/2014/main" id="{8BFCADF2-1B62-72EA-8099-A028937C944C}"/>
              </a:ext>
            </a:extLst>
          </p:cNvPr>
          <p:cNvGrpSpPr/>
          <p:nvPr/>
        </p:nvGrpSpPr>
        <p:grpSpPr>
          <a:xfrm>
            <a:off x="1730883" y="3485184"/>
            <a:ext cx="9505801" cy="2919189"/>
            <a:chOff x="1730883" y="3485184"/>
            <a:chExt cx="9505801" cy="2919189"/>
          </a:xfrm>
        </p:grpSpPr>
        <p:grpSp>
          <p:nvGrpSpPr>
            <p:cNvPr id="5" name="Group 4">
              <a:extLst>
                <a:ext uri="{FF2B5EF4-FFF2-40B4-BE49-F238E27FC236}">
                  <a16:creationId xmlns:a16="http://schemas.microsoft.com/office/drawing/2014/main" id="{C48B49E9-ACA9-2B47-3E4E-A48CB53F2997}"/>
                </a:ext>
              </a:extLst>
            </p:cNvPr>
            <p:cNvGrpSpPr/>
            <p:nvPr/>
          </p:nvGrpSpPr>
          <p:grpSpPr>
            <a:xfrm>
              <a:off x="1730883" y="3657601"/>
              <a:ext cx="9505801" cy="2746772"/>
              <a:chOff x="1730883" y="3657601"/>
              <a:chExt cx="9505801" cy="2746772"/>
            </a:xfrm>
          </p:grpSpPr>
          <p:grpSp>
            <p:nvGrpSpPr>
              <p:cNvPr id="8" name="Group 7">
                <a:extLst>
                  <a:ext uri="{FF2B5EF4-FFF2-40B4-BE49-F238E27FC236}">
                    <a16:creationId xmlns:a16="http://schemas.microsoft.com/office/drawing/2014/main" id="{063041DD-F166-65A3-FFC6-E3CB4CD49D8A}"/>
                  </a:ext>
                </a:extLst>
              </p:cNvPr>
              <p:cNvGrpSpPr>
                <a:grpSpLocks noChangeAspect="1"/>
              </p:cNvGrpSpPr>
              <p:nvPr/>
            </p:nvGrpSpPr>
            <p:grpSpPr>
              <a:xfrm>
                <a:off x="1730883" y="3853613"/>
                <a:ext cx="1960267" cy="2432898"/>
                <a:chOff x="8458200" y="3217495"/>
                <a:chExt cx="2608752" cy="3237735"/>
              </a:xfrm>
            </p:grpSpPr>
            <p:grpSp>
              <p:nvGrpSpPr>
                <p:cNvPr id="10" name="Group 9">
                  <a:extLst>
                    <a:ext uri="{FF2B5EF4-FFF2-40B4-BE49-F238E27FC236}">
                      <a16:creationId xmlns:a16="http://schemas.microsoft.com/office/drawing/2014/main" id="{0EEC5BDA-636D-04FB-C8D4-913B77A2F986}"/>
                    </a:ext>
                  </a:extLst>
                </p:cNvPr>
                <p:cNvGrpSpPr/>
                <p:nvPr/>
              </p:nvGrpSpPr>
              <p:grpSpPr>
                <a:xfrm>
                  <a:off x="8458200" y="3217495"/>
                  <a:ext cx="2534375" cy="2691815"/>
                  <a:chOff x="8458200" y="3217495"/>
                  <a:chExt cx="2534375" cy="2691815"/>
                </a:xfrm>
              </p:grpSpPr>
              <p:sp>
                <p:nvSpPr>
                  <p:cNvPr id="14" name="Freeform 10">
                    <a:extLst>
                      <a:ext uri="{FF2B5EF4-FFF2-40B4-BE49-F238E27FC236}">
                        <a16:creationId xmlns:a16="http://schemas.microsoft.com/office/drawing/2014/main" id="{BE3B9BF8-17C6-45B2-0259-7B97B1BDA390}"/>
                      </a:ext>
                    </a:extLst>
                  </p:cNvPr>
                  <p:cNvSpPr>
                    <a:spLocks/>
                  </p:cNvSpPr>
                  <p:nvPr/>
                </p:nvSpPr>
                <p:spPr bwMode="auto">
                  <a:xfrm>
                    <a:off x="8855615" y="3801318"/>
                    <a:ext cx="1499976" cy="1863142"/>
                  </a:xfrm>
                  <a:custGeom>
                    <a:avLst/>
                    <a:gdLst>
                      <a:gd name="T0" fmla="*/ 4610 w 5548"/>
                      <a:gd name="T1" fmla="*/ 120 h 6894"/>
                      <a:gd name="T2" fmla="*/ 4221 w 5548"/>
                      <a:gd name="T3" fmla="*/ 14 h 6894"/>
                      <a:gd name="T4" fmla="*/ 3788 w 5548"/>
                      <a:gd name="T5" fmla="*/ 12 h 6894"/>
                      <a:gd name="T6" fmla="*/ 3324 w 5548"/>
                      <a:gd name="T7" fmla="*/ 115 h 6894"/>
                      <a:gd name="T8" fmla="*/ 2843 w 5548"/>
                      <a:gd name="T9" fmla="*/ 319 h 6894"/>
                      <a:gd name="T10" fmla="*/ 2361 w 5548"/>
                      <a:gd name="T11" fmla="*/ 618 h 6894"/>
                      <a:gd name="T12" fmla="*/ 1891 w 5548"/>
                      <a:gd name="T13" fmla="*/ 1003 h 6894"/>
                      <a:gd name="T14" fmla="*/ 1447 w 5548"/>
                      <a:gd name="T15" fmla="*/ 1462 h 6894"/>
                      <a:gd name="T16" fmla="*/ 1044 w 5548"/>
                      <a:gd name="T17" fmla="*/ 1981 h 6894"/>
                      <a:gd name="T18" fmla="*/ 694 w 5548"/>
                      <a:gd name="T19" fmla="*/ 2545 h 6894"/>
                      <a:gd name="T20" fmla="*/ 407 w 5548"/>
                      <a:gd name="T21" fmla="*/ 3137 h 6894"/>
                      <a:gd name="T22" fmla="*/ 191 w 5548"/>
                      <a:gd name="T23" fmla="*/ 3738 h 6894"/>
                      <a:gd name="T24" fmla="*/ 54 w 5548"/>
                      <a:gd name="T25" fmla="*/ 4330 h 6894"/>
                      <a:gd name="T26" fmla="*/ 0 w 5548"/>
                      <a:gd name="T27" fmla="*/ 4895 h 6894"/>
                      <a:gd name="T28" fmla="*/ 30 w 5548"/>
                      <a:gd name="T29" fmla="*/ 5416 h 6894"/>
                      <a:gd name="T30" fmla="*/ 144 w 5548"/>
                      <a:gd name="T31" fmla="*/ 5878 h 6894"/>
                      <a:gd name="T32" fmla="*/ 337 w 5548"/>
                      <a:gd name="T33" fmla="*/ 6265 h 6894"/>
                      <a:gd name="T34" fmla="*/ 605 w 5548"/>
                      <a:gd name="T35" fmla="*/ 6567 h 6894"/>
                      <a:gd name="T36" fmla="*/ 938 w 5548"/>
                      <a:gd name="T37" fmla="*/ 6774 h 6894"/>
                      <a:gd name="T38" fmla="*/ 1327 w 5548"/>
                      <a:gd name="T39" fmla="*/ 6880 h 6894"/>
                      <a:gd name="T40" fmla="*/ 1760 w 5548"/>
                      <a:gd name="T41" fmla="*/ 6882 h 6894"/>
                      <a:gd name="T42" fmla="*/ 2224 w 5548"/>
                      <a:gd name="T43" fmla="*/ 6779 h 6894"/>
                      <a:gd name="T44" fmla="*/ 2705 w 5548"/>
                      <a:gd name="T45" fmla="*/ 6575 h 6894"/>
                      <a:gd name="T46" fmla="*/ 3188 w 5548"/>
                      <a:gd name="T47" fmla="*/ 6276 h 6894"/>
                      <a:gd name="T48" fmla="*/ 3658 w 5548"/>
                      <a:gd name="T49" fmla="*/ 5891 h 6894"/>
                      <a:gd name="T50" fmla="*/ 4101 w 5548"/>
                      <a:gd name="T51" fmla="*/ 5432 h 6894"/>
                      <a:gd name="T52" fmla="*/ 4504 w 5548"/>
                      <a:gd name="T53" fmla="*/ 4913 h 6894"/>
                      <a:gd name="T54" fmla="*/ 4855 w 5548"/>
                      <a:gd name="T55" fmla="*/ 4349 h 6894"/>
                      <a:gd name="T56" fmla="*/ 5142 w 5548"/>
                      <a:gd name="T57" fmla="*/ 3757 h 6894"/>
                      <a:gd name="T58" fmla="*/ 5357 w 5548"/>
                      <a:gd name="T59" fmla="*/ 3156 h 6894"/>
                      <a:gd name="T60" fmla="*/ 5494 w 5548"/>
                      <a:gd name="T61" fmla="*/ 2564 h 6894"/>
                      <a:gd name="T62" fmla="*/ 5548 w 5548"/>
                      <a:gd name="T63" fmla="*/ 1999 h 6894"/>
                      <a:gd name="T64" fmla="*/ 5518 w 5548"/>
                      <a:gd name="T65" fmla="*/ 1478 h 6894"/>
                      <a:gd name="T66" fmla="*/ 5405 w 5548"/>
                      <a:gd name="T67" fmla="*/ 1016 h 6894"/>
                      <a:gd name="T68" fmla="*/ 5211 w 5548"/>
                      <a:gd name="T69" fmla="*/ 629 h 6894"/>
                      <a:gd name="T70" fmla="*/ 4944 w 5548"/>
                      <a:gd name="T71" fmla="*/ 327 h 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8" h="6894">
                        <a:moveTo>
                          <a:pt x="4785" y="211"/>
                        </a:moveTo>
                        <a:lnTo>
                          <a:pt x="4610" y="120"/>
                        </a:lnTo>
                        <a:lnTo>
                          <a:pt x="4422" y="54"/>
                        </a:lnTo>
                        <a:lnTo>
                          <a:pt x="4221" y="14"/>
                        </a:lnTo>
                        <a:lnTo>
                          <a:pt x="4009" y="0"/>
                        </a:lnTo>
                        <a:lnTo>
                          <a:pt x="3788" y="12"/>
                        </a:lnTo>
                        <a:lnTo>
                          <a:pt x="3559" y="50"/>
                        </a:lnTo>
                        <a:lnTo>
                          <a:pt x="3324" y="115"/>
                        </a:lnTo>
                        <a:lnTo>
                          <a:pt x="3085" y="204"/>
                        </a:lnTo>
                        <a:lnTo>
                          <a:pt x="2843" y="319"/>
                        </a:lnTo>
                        <a:lnTo>
                          <a:pt x="2601" y="457"/>
                        </a:lnTo>
                        <a:lnTo>
                          <a:pt x="2361" y="618"/>
                        </a:lnTo>
                        <a:lnTo>
                          <a:pt x="2123" y="800"/>
                        </a:lnTo>
                        <a:lnTo>
                          <a:pt x="1891" y="1003"/>
                        </a:lnTo>
                        <a:lnTo>
                          <a:pt x="1665" y="1224"/>
                        </a:lnTo>
                        <a:lnTo>
                          <a:pt x="1447" y="1462"/>
                        </a:lnTo>
                        <a:lnTo>
                          <a:pt x="1240" y="1715"/>
                        </a:lnTo>
                        <a:lnTo>
                          <a:pt x="1044" y="1981"/>
                        </a:lnTo>
                        <a:lnTo>
                          <a:pt x="862" y="2259"/>
                        </a:lnTo>
                        <a:lnTo>
                          <a:pt x="694" y="2545"/>
                        </a:lnTo>
                        <a:lnTo>
                          <a:pt x="542" y="2839"/>
                        </a:lnTo>
                        <a:lnTo>
                          <a:pt x="407" y="3137"/>
                        </a:lnTo>
                        <a:lnTo>
                          <a:pt x="289" y="3437"/>
                        </a:lnTo>
                        <a:lnTo>
                          <a:pt x="191" y="3738"/>
                        </a:lnTo>
                        <a:lnTo>
                          <a:pt x="113" y="4036"/>
                        </a:lnTo>
                        <a:lnTo>
                          <a:pt x="54" y="4330"/>
                        </a:lnTo>
                        <a:lnTo>
                          <a:pt x="17" y="4617"/>
                        </a:lnTo>
                        <a:lnTo>
                          <a:pt x="0" y="4895"/>
                        </a:lnTo>
                        <a:lnTo>
                          <a:pt x="5" y="5162"/>
                        </a:lnTo>
                        <a:lnTo>
                          <a:pt x="30" y="5416"/>
                        </a:lnTo>
                        <a:lnTo>
                          <a:pt x="77" y="5655"/>
                        </a:lnTo>
                        <a:lnTo>
                          <a:pt x="144" y="5878"/>
                        </a:lnTo>
                        <a:lnTo>
                          <a:pt x="231" y="6082"/>
                        </a:lnTo>
                        <a:lnTo>
                          <a:pt x="337" y="6265"/>
                        </a:lnTo>
                        <a:lnTo>
                          <a:pt x="462" y="6428"/>
                        </a:lnTo>
                        <a:lnTo>
                          <a:pt x="605" y="6567"/>
                        </a:lnTo>
                        <a:lnTo>
                          <a:pt x="764" y="6683"/>
                        </a:lnTo>
                        <a:lnTo>
                          <a:pt x="938" y="6774"/>
                        </a:lnTo>
                        <a:lnTo>
                          <a:pt x="1126" y="6840"/>
                        </a:lnTo>
                        <a:lnTo>
                          <a:pt x="1327" y="6880"/>
                        </a:lnTo>
                        <a:lnTo>
                          <a:pt x="1539" y="6894"/>
                        </a:lnTo>
                        <a:lnTo>
                          <a:pt x="1760" y="6882"/>
                        </a:lnTo>
                        <a:lnTo>
                          <a:pt x="1989" y="6844"/>
                        </a:lnTo>
                        <a:lnTo>
                          <a:pt x="2224" y="6779"/>
                        </a:lnTo>
                        <a:lnTo>
                          <a:pt x="2463" y="6690"/>
                        </a:lnTo>
                        <a:lnTo>
                          <a:pt x="2705" y="6575"/>
                        </a:lnTo>
                        <a:lnTo>
                          <a:pt x="2947" y="6437"/>
                        </a:lnTo>
                        <a:lnTo>
                          <a:pt x="3188" y="6276"/>
                        </a:lnTo>
                        <a:lnTo>
                          <a:pt x="3425" y="6094"/>
                        </a:lnTo>
                        <a:lnTo>
                          <a:pt x="3658" y="5891"/>
                        </a:lnTo>
                        <a:lnTo>
                          <a:pt x="3884" y="5670"/>
                        </a:lnTo>
                        <a:lnTo>
                          <a:pt x="4101" y="5432"/>
                        </a:lnTo>
                        <a:lnTo>
                          <a:pt x="4308" y="5179"/>
                        </a:lnTo>
                        <a:lnTo>
                          <a:pt x="4504" y="4913"/>
                        </a:lnTo>
                        <a:lnTo>
                          <a:pt x="4687" y="4635"/>
                        </a:lnTo>
                        <a:lnTo>
                          <a:pt x="4855" y="4349"/>
                        </a:lnTo>
                        <a:lnTo>
                          <a:pt x="5007" y="4055"/>
                        </a:lnTo>
                        <a:lnTo>
                          <a:pt x="5142" y="3757"/>
                        </a:lnTo>
                        <a:lnTo>
                          <a:pt x="5259" y="3457"/>
                        </a:lnTo>
                        <a:lnTo>
                          <a:pt x="5357" y="3156"/>
                        </a:lnTo>
                        <a:lnTo>
                          <a:pt x="5436" y="2858"/>
                        </a:lnTo>
                        <a:lnTo>
                          <a:pt x="5494" y="2564"/>
                        </a:lnTo>
                        <a:lnTo>
                          <a:pt x="5532" y="2277"/>
                        </a:lnTo>
                        <a:lnTo>
                          <a:pt x="5548" y="1999"/>
                        </a:lnTo>
                        <a:lnTo>
                          <a:pt x="5544" y="1732"/>
                        </a:lnTo>
                        <a:lnTo>
                          <a:pt x="5518" y="1478"/>
                        </a:lnTo>
                        <a:lnTo>
                          <a:pt x="5472" y="1239"/>
                        </a:lnTo>
                        <a:lnTo>
                          <a:pt x="5405" y="1016"/>
                        </a:lnTo>
                        <a:lnTo>
                          <a:pt x="5318" y="812"/>
                        </a:lnTo>
                        <a:lnTo>
                          <a:pt x="5211" y="629"/>
                        </a:lnTo>
                        <a:lnTo>
                          <a:pt x="5086" y="466"/>
                        </a:lnTo>
                        <a:lnTo>
                          <a:pt x="4944" y="327"/>
                        </a:lnTo>
                        <a:lnTo>
                          <a:pt x="4785" y="211"/>
                        </a:lnTo>
                      </a:path>
                    </a:pathLst>
                  </a:custGeom>
                  <a:noFill/>
                  <a:ln w="47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5" name="Line 5">
                    <a:extLst>
                      <a:ext uri="{FF2B5EF4-FFF2-40B4-BE49-F238E27FC236}">
                        <a16:creationId xmlns:a16="http://schemas.microsoft.com/office/drawing/2014/main" id="{9D74C90E-1864-5FFF-8262-27B10E2FEA0F}"/>
                      </a:ext>
                    </a:extLst>
                  </p:cNvPr>
                  <p:cNvSpPr>
                    <a:spLocks noChangeShapeType="1"/>
                  </p:cNvSpPr>
                  <p:nvPr/>
                </p:nvSpPr>
                <p:spPr bwMode="auto">
                  <a:xfrm flipV="1">
                    <a:off x="9605600" y="3520465"/>
                    <a:ext cx="0" cy="2388845"/>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 name="Line 6">
                    <a:extLst>
                      <a:ext uri="{FF2B5EF4-FFF2-40B4-BE49-F238E27FC236}">
                        <a16:creationId xmlns:a16="http://schemas.microsoft.com/office/drawing/2014/main" id="{00BAD67B-F529-1288-9730-F1D75F9571AC}"/>
                      </a:ext>
                    </a:extLst>
                  </p:cNvPr>
                  <p:cNvSpPr>
                    <a:spLocks noChangeShapeType="1"/>
                  </p:cNvSpPr>
                  <p:nvPr/>
                </p:nvSpPr>
                <p:spPr bwMode="auto">
                  <a:xfrm>
                    <a:off x="8458200" y="4733735"/>
                    <a:ext cx="2269225" cy="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 name="Line 14">
                    <a:extLst>
                      <a:ext uri="{FF2B5EF4-FFF2-40B4-BE49-F238E27FC236}">
                        <a16:creationId xmlns:a16="http://schemas.microsoft.com/office/drawing/2014/main" id="{622867C7-821B-0954-D8BC-695DA469DB1D}"/>
                      </a:ext>
                    </a:extLst>
                  </p:cNvPr>
                  <p:cNvSpPr>
                    <a:spLocks noChangeShapeType="1"/>
                  </p:cNvSpPr>
                  <p:nvPr/>
                </p:nvSpPr>
                <p:spPr bwMode="auto">
                  <a:xfrm flipV="1">
                    <a:off x="10659071" y="4733735"/>
                    <a:ext cx="91213" cy="45608"/>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 name="Line 15">
                    <a:extLst>
                      <a:ext uri="{FF2B5EF4-FFF2-40B4-BE49-F238E27FC236}">
                        <a16:creationId xmlns:a16="http://schemas.microsoft.com/office/drawing/2014/main" id="{21754BD6-BE8C-841A-2250-3496919953C6}"/>
                      </a:ext>
                    </a:extLst>
                  </p:cNvPr>
                  <p:cNvSpPr>
                    <a:spLocks noChangeShapeType="1"/>
                  </p:cNvSpPr>
                  <p:nvPr/>
                </p:nvSpPr>
                <p:spPr bwMode="auto">
                  <a:xfrm>
                    <a:off x="10659071" y="4686438"/>
                    <a:ext cx="91213" cy="47297"/>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 name="Line 16">
                    <a:extLst>
                      <a:ext uri="{FF2B5EF4-FFF2-40B4-BE49-F238E27FC236}">
                        <a16:creationId xmlns:a16="http://schemas.microsoft.com/office/drawing/2014/main" id="{6CEAB91F-9F4A-8C56-BC3F-4235E0C8166B}"/>
                      </a:ext>
                    </a:extLst>
                  </p:cNvPr>
                  <p:cNvSpPr>
                    <a:spLocks noChangeShapeType="1"/>
                  </p:cNvSpPr>
                  <p:nvPr/>
                </p:nvSpPr>
                <p:spPr bwMode="auto">
                  <a:xfrm flipH="1" flipV="1">
                    <a:off x="9605600"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 name="Line 17">
                    <a:extLst>
                      <a:ext uri="{FF2B5EF4-FFF2-40B4-BE49-F238E27FC236}">
                        <a16:creationId xmlns:a16="http://schemas.microsoft.com/office/drawing/2014/main" id="{748F94B7-DDE7-0409-AD71-4DAE95F4625E}"/>
                      </a:ext>
                    </a:extLst>
                  </p:cNvPr>
                  <p:cNvSpPr>
                    <a:spLocks noChangeShapeType="1"/>
                  </p:cNvSpPr>
                  <p:nvPr/>
                </p:nvSpPr>
                <p:spPr bwMode="auto">
                  <a:xfrm flipV="1">
                    <a:off x="9559993"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 name="Rectangle 20">
                    <a:extLst>
                      <a:ext uri="{FF2B5EF4-FFF2-40B4-BE49-F238E27FC236}">
                        <a16:creationId xmlns:a16="http://schemas.microsoft.com/office/drawing/2014/main" id="{9545BFBC-26CA-43BD-6397-350ADE7CC19D}"/>
                      </a:ext>
                    </a:extLst>
                  </p:cNvPr>
                  <p:cNvSpPr>
                    <a:spLocks noChangeArrowheads="1"/>
                  </p:cNvSpPr>
                  <p:nvPr/>
                </p:nvSpPr>
                <p:spPr bwMode="auto">
                  <a:xfrm>
                    <a:off x="9510024" y="3217495"/>
                    <a:ext cx="202664"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N</a:t>
                    </a:r>
                  </a:p>
                </p:txBody>
              </p:sp>
              <p:sp>
                <p:nvSpPr>
                  <p:cNvPr id="22" name="Rectangle 21">
                    <a:extLst>
                      <a:ext uri="{FF2B5EF4-FFF2-40B4-BE49-F238E27FC236}">
                        <a16:creationId xmlns:a16="http://schemas.microsoft.com/office/drawing/2014/main" id="{C1725BFE-FD31-A642-1581-D6C85D677D9A}"/>
                      </a:ext>
                    </a:extLst>
                  </p:cNvPr>
                  <p:cNvSpPr>
                    <a:spLocks noChangeArrowheads="1"/>
                  </p:cNvSpPr>
                  <p:nvPr/>
                </p:nvSpPr>
                <p:spPr bwMode="auto">
                  <a:xfrm>
                    <a:off x="10824043" y="4625467"/>
                    <a:ext cx="168532"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mj-lt"/>
                      </a:rPr>
                      <a:t>E</a:t>
                    </a:r>
                  </a:p>
                </p:txBody>
              </p:sp>
              <p:sp>
                <p:nvSpPr>
                  <p:cNvPr id="53" name="Oval 52">
                    <a:extLst>
                      <a:ext uri="{FF2B5EF4-FFF2-40B4-BE49-F238E27FC236}">
                        <a16:creationId xmlns:a16="http://schemas.microsoft.com/office/drawing/2014/main" id="{0D7C3A01-41A8-E27C-C13B-F70CC4D8CBB7}"/>
                      </a:ext>
                    </a:extLst>
                  </p:cNvPr>
                  <p:cNvSpPr>
                    <a:spLocks noChangeAspect="1"/>
                  </p:cNvSpPr>
                  <p:nvPr/>
                </p:nvSpPr>
                <p:spPr>
                  <a:xfrm>
                    <a:off x="9577914" y="4712639"/>
                    <a:ext cx="50540" cy="50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4" name="Group 23">
                    <a:extLst>
                      <a:ext uri="{FF2B5EF4-FFF2-40B4-BE49-F238E27FC236}">
                        <a16:creationId xmlns:a16="http://schemas.microsoft.com/office/drawing/2014/main" id="{EE4B441E-1982-E61D-172C-51BA75D5E1FA}"/>
                      </a:ext>
                    </a:extLst>
                  </p:cNvPr>
                  <p:cNvGrpSpPr/>
                  <p:nvPr/>
                </p:nvGrpSpPr>
                <p:grpSpPr>
                  <a:xfrm>
                    <a:off x="9058782" y="3857303"/>
                    <a:ext cx="1096516" cy="1757989"/>
                    <a:chOff x="4301965" y="3037995"/>
                    <a:chExt cx="595169" cy="954204"/>
                  </a:xfrm>
                </p:grpSpPr>
                <p:sp>
                  <p:nvSpPr>
                    <p:cNvPr id="25" name="Line 8">
                      <a:extLst>
                        <a:ext uri="{FF2B5EF4-FFF2-40B4-BE49-F238E27FC236}">
                          <a16:creationId xmlns:a16="http://schemas.microsoft.com/office/drawing/2014/main" id="{109D4015-365F-1E89-B6B2-41F5C936708B}"/>
                        </a:ext>
                      </a:extLst>
                    </p:cNvPr>
                    <p:cNvSpPr>
                      <a:spLocks noChangeShapeType="1"/>
                    </p:cNvSpPr>
                    <p:nvPr/>
                  </p:nvSpPr>
                  <p:spPr bwMode="auto">
                    <a:xfrm flipV="1">
                      <a:off x="4301965" y="3516711"/>
                      <a:ext cx="295529" cy="475488"/>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6" name="Line 9">
                      <a:extLst>
                        <a:ext uri="{FF2B5EF4-FFF2-40B4-BE49-F238E27FC236}">
                          <a16:creationId xmlns:a16="http://schemas.microsoft.com/office/drawing/2014/main" id="{5401BBE0-BDCC-B0E5-F220-2A1EFF274114}"/>
                        </a:ext>
                      </a:extLst>
                    </p:cNvPr>
                    <p:cNvSpPr>
                      <a:spLocks noChangeShapeType="1"/>
                    </p:cNvSpPr>
                    <p:nvPr/>
                  </p:nvSpPr>
                  <p:spPr bwMode="auto">
                    <a:xfrm>
                      <a:off x="4602901" y="3523030"/>
                      <a:ext cx="277565" cy="172330"/>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7" name="Line 8">
                      <a:extLst>
                        <a:ext uri="{FF2B5EF4-FFF2-40B4-BE49-F238E27FC236}">
                          <a16:creationId xmlns:a16="http://schemas.microsoft.com/office/drawing/2014/main" id="{C184D4C8-F2BE-61C5-10B4-9F10FA63F8A1}"/>
                        </a:ext>
                      </a:extLst>
                    </p:cNvPr>
                    <p:cNvSpPr>
                      <a:spLocks noChangeShapeType="1"/>
                    </p:cNvSpPr>
                    <p:nvPr/>
                  </p:nvSpPr>
                  <p:spPr bwMode="auto">
                    <a:xfrm flipV="1">
                      <a:off x="4596605" y="3046811"/>
                      <a:ext cx="295529" cy="475488"/>
                    </a:xfrm>
                    <a:prstGeom prst="line">
                      <a:avLst/>
                    </a:prstGeom>
                    <a:noFill/>
                    <a:ln w="3175">
                      <a:solidFill>
                        <a:srgbClr val="FF0000"/>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Line 9">
                      <a:extLst>
                        <a:ext uri="{FF2B5EF4-FFF2-40B4-BE49-F238E27FC236}">
                          <a16:creationId xmlns:a16="http://schemas.microsoft.com/office/drawing/2014/main" id="{484ACD4F-AC09-C3B2-A071-95076B8EEB36}"/>
                        </a:ext>
                      </a:extLst>
                    </p:cNvPr>
                    <p:cNvSpPr>
                      <a:spLocks noChangeShapeType="1"/>
                    </p:cNvSpPr>
                    <p:nvPr/>
                  </p:nvSpPr>
                  <p:spPr bwMode="auto">
                    <a:xfrm>
                      <a:off x="4320961" y="3342690"/>
                      <a:ext cx="277565" cy="172330"/>
                    </a:xfrm>
                    <a:prstGeom prst="line">
                      <a:avLst/>
                    </a:prstGeom>
                    <a:noFill/>
                    <a:ln w="3175">
                      <a:solidFill>
                        <a:srgbClr val="FF0000"/>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9" name="Rectangle 26">
                      <a:extLst>
                        <a:ext uri="{FF2B5EF4-FFF2-40B4-BE49-F238E27FC236}">
                          <a16:creationId xmlns:a16="http://schemas.microsoft.com/office/drawing/2014/main" id="{B1BF0F12-BDB9-9605-D8DA-D5816E20B558}"/>
                        </a:ext>
                      </a:extLst>
                    </p:cNvPr>
                    <p:cNvSpPr>
                      <a:spLocks noChangeArrowheads="1"/>
                    </p:cNvSpPr>
                    <p:nvPr/>
                  </p:nvSpPr>
                  <p:spPr bwMode="auto">
                    <a:xfrm>
                      <a:off x="4668591" y="3091698"/>
                      <a:ext cx="88001"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a</a:t>
                      </a:r>
                      <a:endParaRPr kumimoji="0" lang="en-US" altLang="en-US" b="0" i="0" u="none" strike="noStrike" cap="none" normalizeH="0" baseline="-25000" dirty="0">
                        <a:ln>
                          <a:noFill/>
                        </a:ln>
                        <a:solidFill>
                          <a:srgbClr val="FF0000"/>
                        </a:solidFill>
                        <a:effectLst/>
                        <a:latin typeface="+mj-lt"/>
                      </a:endParaRPr>
                    </a:p>
                  </p:txBody>
                </p:sp>
                <p:grpSp>
                  <p:nvGrpSpPr>
                    <p:cNvPr id="30" name="Group 29">
                      <a:extLst>
                        <a:ext uri="{FF2B5EF4-FFF2-40B4-BE49-F238E27FC236}">
                          <a16:creationId xmlns:a16="http://schemas.microsoft.com/office/drawing/2014/main" id="{6C69DF1C-8F21-736B-C0CA-72AE8F96A63D}"/>
                        </a:ext>
                      </a:extLst>
                    </p:cNvPr>
                    <p:cNvGrpSpPr/>
                    <p:nvPr/>
                  </p:nvGrpSpPr>
                  <p:grpSpPr>
                    <a:xfrm rot="1828281">
                      <a:off x="4861376" y="3037995"/>
                      <a:ext cx="35758" cy="54094"/>
                      <a:chOff x="5173796" y="3012595"/>
                      <a:chExt cx="35758" cy="54094"/>
                    </a:xfrm>
                  </p:grpSpPr>
                  <p:sp>
                    <p:nvSpPr>
                      <p:cNvPr id="51" name="Line 30">
                        <a:extLst>
                          <a:ext uri="{FF2B5EF4-FFF2-40B4-BE49-F238E27FC236}">
                            <a16:creationId xmlns:a16="http://schemas.microsoft.com/office/drawing/2014/main" id="{2055983E-74A7-83CD-A983-5174DDAEE7F0}"/>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2" name="Line 31">
                        <a:extLst>
                          <a:ext uri="{FF2B5EF4-FFF2-40B4-BE49-F238E27FC236}">
                            <a16:creationId xmlns:a16="http://schemas.microsoft.com/office/drawing/2014/main" id="{F178AB89-C147-D49A-1B03-3C957001487B}"/>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1" name="Group 30">
                      <a:extLst>
                        <a:ext uri="{FF2B5EF4-FFF2-40B4-BE49-F238E27FC236}">
                          <a16:creationId xmlns:a16="http://schemas.microsoft.com/office/drawing/2014/main" id="{97F9D44E-2080-D29C-1D9F-A435E5697C48}"/>
                        </a:ext>
                      </a:extLst>
                    </p:cNvPr>
                    <p:cNvGrpSpPr/>
                    <p:nvPr/>
                  </p:nvGrpSpPr>
                  <p:grpSpPr>
                    <a:xfrm rot="12600000">
                      <a:off x="4602296" y="3457095"/>
                      <a:ext cx="35758" cy="54094"/>
                      <a:chOff x="5173796" y="3012595"/>
                      <a:chExt cx="35758" cy="54094"/>
                    </a:xfrm>
                  </p:grpSpPr>
                  <p:sp>
                    <p:nvSpPr>
                      <p:cNvPr id="49" name="Line 30">
                        <a:extLst>
                          <a:ext uri="{FF2B5EF4-FFF2-40B4-BE49-F238E27FC236}">
                            <a16:creationId xmlns:a16="http://schemas.microsoft.com/office/drawing/2014/main" id="{A615AC0B-5D6B-5C52-1308-26D20983AE02}"/>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0" name="Line 31">
                        <a:extLst>
                          <a:ext uri="{FF2B5EF4-FFF2-40B4-BE49-F238E27FC236}">
                            <a16:creationId xmlns:a16="http://schemas.microsoft.com/office/drawing/2014/main" id="{BB704805-6DA6-61D5-D421-B647BB3711A9}"/>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2" name="Group 31">
                      <a:extLst>
                        <a:ext uri="{FF2B5EF4-FFF2-40B4-BE49-F238E27FC236}">
                          <a16:creationId xmlns:a16="http://schemas.microsoft.com/office/drawing/2014/main" id="{4D43070A-7509-7386-1226-E0255AF4CD48}"/>
                        </a:ext>
                      </a:extLst>
                    </p:cNvPr>
                    <p:cNvGrpSpPr/>
                    <p:nvPr/>
                  </p:nvGrpSpPr>
                  <p:grpSpPr>
                    <a:xfrm rot="7200000">
                      <a:off x="4548956" y="3469796"/>
                      <a:ext cx="35758" cy="54094"/>
                      <a:chOff x="5173796" y="3012595"/>
                      <a:chExt cx="35758" cy="54094"/>
                    </a:xfrm>
                  </p:grpSpPr>
                  <p:sp>
                    <p:nvSpPr>
                      <p:cNvPr id="47" name="Line 30">
                        <a:extLst>
                          <a:ext uri="{FF2B5EF4-FFF2-40B4-BE49-F238E27FC236}">
                            <a16:creationId xmlns:a16="http://schemas.microsoft.com/office/drawing/2014/main" id="{3ADB5914-D514-7940-BF7E-6C7F6E0215A3}"/>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8" name="Line 31">
                        <a:extLst>
                          <a:ext uri="{FF2B5EF4-FFF2-40B4-BE49-F238E27FC236}">
                            <a16:creationId xmlns:a16="http://schemas.microsoft.com/office/drawing/2014/main" id="{0383BBA1-2576-A59B-E997-63E56BE9D04E}"/>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3" name="Group 32">
                      <a:extLst>
                        <a:ext uri="{FF2B5EF4-FFF2-40B4-BE49-F238E27FC236}">
                          <a16:creationId xmlns:a16="http://schemas.microsoft.com/office/drawing/2014/main" id="{BD06351E-9508-DE9F-E46A-09B0D4D93215}"/>
                        </a:ext>
                      </a:extLst>
                    </p:cNvPr>
                    <p:cNvGrpSpPr/>
                    <p:nvPr/>
                  </p:nvGrpSpPr>
                  <p:grpSpPr>
                    <a:xfrm rot="18000000">
                      <a:off x="4322897" y="3327555"/>
                      <a:ext cx="35758" cy="54094"/>
                      <a:chOff x="5173796" y="3012595"/>
                      <a:chExt cx="35758" cy="54094"/>
                    </a:xfrm>
                  </p:grpSpPr>
                  <p:sp>
                    <p:nvSpPr>
                      <p:cNvPr id="35" name="Line 30">
                        <a:extLst>
                          <a:ext uri="{FF2B5EF4-FFF2-40B4-BE49-F238E27FC236}">
                            <a16:creationId xmlns:a16="http://schemas.microsoft.com/office/drawing/2014/main" id="{CB1C7E32-FB57-4B51-37B4-1EBB57789D78}"/>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 name="Line 31">
                        <a:extLst>
                          <a:ext uri="{FF2B5EF4-FFF2-40B4-BE49-F238E27FC236}">
                            <a16:creationId xmlns:a16="http://schemas.microsoft.com/office/drawing/2014/main" id="{AAE92298-FAED-D473-30A5-3CBC5E70EDAD}"/>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34" name="Rectangle 26">
                      <a:extLst>
                        <a:ext uri="{FF2B5EF4-FFF2-40B4-BE49-F238E27FC236}">
                          <a16:creationId xmlns:a16="http://schemas.microsoft.com/office/drawing/2014/main" id="{5BB2D7D8-9386-3AB1-D39F-E8FA52CEE634}"/>
                        </a:ext>
                      </a:extLst>
                    </p:cNvPr>
                    <p:cNvSpPr>
                      <a:spLocks noChangeArrowheads="1"/>
                    </p:cNvSpPr>
                    <p:nvPr/>
                  </p:nvSpPr>
                  <p:spPr bwMode="auto">
                    <a:xfrm>
                      <a:off x="4430167" y="3243222"/>
                      <a:ext cx="89160"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b</a:t>
                      </a:r>
                      <a:endParaRPr kumimoji="0" lang="en-US" altLang="en-US" b="0" i="0" u="none" strike="noStrike" cap="none" normalizeH="0" baseline="-25000" dirty="0">
                        <a:ln>
                          <a:noFill/>
                        </a:ln>
                        <a:solidFill>
                          <a:srgbClr val="FF0000"/>
                        </a:solidFill>
                        <a:effectLst/>
                        <a:latin typeface="+mj-lt"/>
                      </a:endParaRPr>
                    </a:p>
                  </p:txBody>
                </p:sp>
              </p:grpSp>
            </p:grpSp>
            <p:sp>
              <p:nvSpPr>
                <p:cNvPr id="11" name="TextBox 10">
                  <a:extLst>
                    <a:ext uri="{FF2B5EF4-FFF2-40B4-BE49-F238E27FC236}">
                      <a16:creationId xmlns:a16="http://schemas.microsoft.com/office/drawing/2014/main" id="{BB00EB1C-A4E8-1D89-08B7-52DAE7825C67}"/>
                    </a:ext>
                  </a:extLst>
                </p:cNvPr>
                <p:cNvSpPr txBox="1"/>
                <p:nvPr/>
              </p:nvSpPr>
              <p:spPr>
                <a:xfrm>
                  <a:off x="8480965" y="5963718"/>
                  <a:ext cx="2585987" cy="491512"/>
                </a:xfrm>
                <a:prstGeom prst="rect">
                  <a:avLst/>
                </a:prstGeom>
                <a:noFill/>
              </p:spPr>
              <p:txBody>
                <a:bodyPr wrap="none" rtlCol="0">
                  <a:spAutoFit/>
                </a:bodyPr>
                <a:lstStyle/>
                <a:p>
                  <a:r>
                    <a:rPr lang="en-US" dirty="0">
                      <a:solidFill>
                        <a:srgbClr val="C00000"/>
                      </a:solidFill>
                      <a:latin typeface="+mj-lt"/>
                    </a:rPr>
                    <a:t>a: semi-major axis</a:t>
                  </a:r>
                </a:p>
              </p:txBody>
            </p:sp>
          </p:grpSp>
          <p:grpSp>
            <p:nvGrpSpPr>
              <p:cNvPr id="177" name="Group 176">
                <a:extLst>
                  <a:ext uri="{FF2B5EF4-FFF2-40B4-BE49-F238E27FC236}">
                    <a16:creationId xmlns:a16="http://schemas.microsoft.com/office/drawing/2014/main" id="{A9D9B201-1326-6895-136F-412CE9DE84A5}"/>
                  </a:ext>
                </a:extLst>
              </p:cNvPr>
              <p:cNvGrpSpPr>
                <a:grpSpLocks noChangeAspect="1"/>
              </p:cNvGrpSpPr>
              <p:nvPr/>
            </p:nvGrpSpPr>
            <p:grpSpPr>
              <a:xfrm>
                <a:off x="7833273" y="3657601"/>
                <a:ext cx="3403411" cy="2746772"/>
                <a:chOff x="6922690" y="4768380"/>
                <a:chExt cx="2829338" cy="2283458"/>
              </a:xfrm>
            </p:grpSpPr>
            <p:grpSp>
              <p:nvGrpSpPr>
                <p:cNvPr id="178" name="Group 177">
                  <a:extLst>
                    <a:ext uri="{FF2B5EF4-FFF2-40B4-BE49-F238E27FC236}">
                      <a16:creationId xmlns:a16="http://schemas.microsoft.com/office/drawing/2014/main" id="{B065C0D6-99CC-E67E-303D-C5F171B66A94}"/>
                    </a:ext>
                  </a:extLst>
                </p:cNvPr>
                <p:cNvGrpSpPr>
                  <a:grpSpLocks noChangeAspect="1"/>
                </p:cNvGrpSpPr>
                <p:nvPr/>
              </p:nvGrpSpPr>
              <p:grpSpPr>
                <a:xfrm>
                  <a:off x="6922690" y="4800600"/>
                  <a:ext cx="2829338" cy="2251238"/>
                  <a:chOff x="6762665" y="4422922"/>
                  <a:chExt cx="3536524" cy="2813930"/>
                </a:xfrm>
              </p:grpSpPr>
              <p:grpSp>
                <p:nvGrpSpPr>
                  <p:cNvPr id="183" name="Group 182">
                    <a:extLst>
                      <a:ext uri="{FF2B5EF4-FFF2-40B4-BE49-F238E27FC236}">
                        <a16:creationId xmlns:a16="http://schemas.microsoft.com/office/drawing/2014/main" id="{6849FA79-6C13-1EEA-10A3-39F2ADBD9A2F}"/>
                      </a:ext>
                    </a:extLst>
                  </p:cNvPr>
                  <p:cNvGrpSpPr/>
                  <p:nvPr/>
                </p:nvGrpSpPr>
                <p:grpSpPr>
                  <a:xfrm>
                    <a:off x="6762665" y="4422922"/>
                    <a:ext cx="3536524" cy="2285904"/>
                    <a:chOff x="4297680" y="3749040"/>
                    <a:chExt cx="3536524" cy="2285904"/>
                  </a:xfrm>
                </p:grpSpPr>
                <p:sp>
                  <p:nvSpPr>
                    <p:cNvPr id="189" name="Freeform: Shape 188">
                      <a:extLst>
                        <a:ext uri="{FF2B5EF4-FFF2-40B4-BE49-F238E27FC236}">
                          <a16:creationId xmlns:a16="http://schemas.microsoft.com/office/drawing/2014/main" id="{5FE6042B-2A33-D94C-2B50-8595CC9401D6}"/>
                        </a:ext>
                      </a:extLst>
                    </p:cNvPr>
                    <p:cNvSpPr/>
                    <p:nvPr/>
                  </p:nvSpPr>
                  <p:spPr>
                    <a:xfrm>
                      <a:off x="4366260" y="3749040"/>
                      <a:ext cx="3337560" cy="2160270"/>
                    </a:xfrm>
                    <a:custGeom>
                      <a:avLst/>
                      <a:gdLst>
                        <a:gd name="connsiteX0" fmla="*/ 720090 w 3337560"/>
                        <a:gd name="connsiteY0" fmla="*/ 2160270 h 2160270"/>
                        <a:gd name="connsiteX1" fmla="*/ 0 w 3337560"/>
                        <a:gd name="connsiteY1" fmla="*/ 1005840 h 2160270"/>
                        <a:gd name="connsiteX2" fmla="*/ 1691640 w 3337560"/>
                        <a:gd name="connsiteY2" fmla="*/ 0 h 2160270"/>
                        <a:gd name="connsiteX3" fmla="*/ 3337560 w 3337560"/>
                        <a:gd name="connsiteY3" fmla="*/ 1348740 h 2160270"/>
                        <a:gd name="connsiteX4" fmla="*/ 720090 w 3337560"/>
                        <a:gd name="connsiteY4" fmla="*/ 2160270 h 216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160270">
                          <a:moveTo>
                            <a:pt x="720090" y="2160270"/>
                          </a:moveTo>
                          <a:lnTo>
                            <a:pt x="0" y="1005840"/>
                          </a:lnTo>
                          <a:lnTo>
                            <a:pt x="1691640" y="0"/>
                          </a:lnTo>
                          <a:lnTo>
                            <a:pt x="3337560" y="1348740"/>
                          </a:lnTo>
                          <a:lnTo>
                            <a:pt x="720090" y="2160270"/>
                          </a:ln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86" name="Oval 185">
                      <a:extLst>
                        <a:ext uri="{FF2B5EF4-FFF2-40B4-BE49-F238E27FC236}">
                          <a16:creationId xmlns:a16="http://schemas.microsoft.com/office/drawing/2014/main" id="{FEA38583-B8CA-7B54-E0EB-49FA3CADF6E3}"/>
                        </a:ext>
                      </a:extLst>
                    </p:cNvPr>
                    <p:cNvSpPr/>
                    <p:nvPr/>
                  </p:nvSpPr>
                  <p:spPr>
                    <a:xfrm rot="3956939">
                      <a:off x="4263390" y="4697730"/>
                      <a:ext cx="205740" cy="137160"/>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7" name="Oval 186">
                      <a:extLst>
                        <a:ext uri="{FF2B5EF4-FFF2-40B4-BE49-F238E27FC236}">
                          <a16:creationId xmlns:a16="http://schemas.microsoft.com/office/drawing/2014/main" id="{F29502F1-0140-BE9D-B891-ECC6250D1B93}"/>
                        </a:ext>
                      </a:extLst>
                    </p:cNvPr>
                    <p:cNvSpPr/>
                    <p:nvPr/>
                  </p:nvSpPr>
                  <p:spPr>
                    <a:xfrm rot="1702878">
                      <a:off x="4867844" y="5790076"/>
                      <a:ext cx="427708" cy="244868"/>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8" name="Oval 187">
                      <a:extLst>
                        <a:ext uri="{FF2B5EF4-FFF2-40B4-BE49-F238E27FC236}">
                          <a16:creationId xmlns:a16="http://schemas.microsoft.com/office/drawing/2014/main" id="{E1B0C06B-F4F7-3DC9-B651-2A01998E7E84}"/>
                        </a:ext>
                      </a:extLst>
                    </p:cNvPr>
                    <p:cNvSpPr/>
                    <p:nvPr/>
                  </p:nvSpPr>
                  <p:spPr>
                    <a:xfrm rot="18736107">
                      <a:off x="7539539" y="4965973"/>
                      <a:ext cx="308829" cy="280501"/>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184" name="TextBox 183">
                    <a:extLst>
                      <a:ext uri="{FF2B5EF4-FFF2-40B4-BE49-F238E27FC236}">
                        <a16:creationId xmlns:a16="http://schemas.microsoft.com/office/drawing/2014/main" id="{190BA143-A98D-0C53-A044-1D0667CD55D0}"/>
                      </a:ext>
                    </a:extLst>
                  </p:cNvPr>
                  <p:cNvSpPr txBox="1"/>
                  <p:nvPr/>
                </p:nvSpPr>
                <p:spPr>
                  <a:xfrm>
                    <a:off x="7737352" y="6853075"/>
                    <a:ext cx="2297747" cy="383777"/>
                  </a:xfrm>
                  <a:prstGeom prst="rect">
                    <a:avLst/>
                  </a:prstGeom>
                  <a:noFill/>
                </p:spPr>
                <p:txBody>
                  <a:bodyPr wrap="square" rtlCol="0">
                    <a:spAutoFit/>
                  </a:bodyPr>
                  <a:lstStyle/>
                  <a:p>
                    <a:r>
                      <a:rPr lang="en-US" dirty="0">
                        <a:solidFill>
                          <a:srgbClr val="FF0000"/>
                        </a:solidFill>
                        <a:latin typeface="+mj-lt"/>
                      </a:rPr>
                      <a:t>Absolute: Network</a:t>
                    </a:r>
                  </a:p>
                </p:txBody>
              </p:sp>
            </p:grpSp>
            <p:sp>
              <p:nvSpPr>
                <p:cNvPr id="179" name="Oval 178">
                  <a:extLst>
                    <a:ext uri="{FF2B5EF4-FFF2-40B4-BE49-F238E27FC236}">
                      <a16:creationId xmlns:a16="http://schemas.microsoft.com/office/drawing/2014/main" id="{D50CF04F-2D50-ED1A-AA4C-BA597735E284}"/>
                    </a:ext>
                  </a:extLst>
                </p:cNvPr>
                <p:cNvSpPr/>
                <p:nvPr/>
              </p:nvSpPr>
              <p:spPr>
                <a:xfrm>
                  <a:off x="8279486" y="4768380"/>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0" name="Oval 179">
                  <a:extLst>
                    <a:ext uri="{FF2B5EF4-FFF2-40B4-BE49-F238E27FC236}">
                      <a16:creationId xmlns:a16="http://schemas.microsoft.com/office/drawing/2014/main" id="{08504744-18F7-8116-4F0C-FAE3D9109337}"/>
                    </a:ext>
                  </a:extLst>
                </p:cNvPr>
                <p:cNvSpPr/>
                <p:nvPr/>
              </p:nvSpPr>
              <p:spPr>
                <a:xfrm>
                  <a:off x="7524161" y="6492614"/>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1" name="Oval 180">
                  <a:extLst>
                    <a:ext uri="{FF2B5EF4-FFF2-40B4-BE49-F238E27FC236}">
                      <a16:creationId xmlns:a16="http://schemas.microsoft.com/office/drawing/2014/main" id="{66741CDD-3550-8D42-306B-DA5D3DEA39EC}"/>
                    </a:ext>
                  </a:extLst>
                </p:cNvPr>
                <p:cNvSpPr/>
                <p:nvPr/>
              </p:nvSpPr>
              <p:spPr>
                <a:xfrm>
                  <a:off x="9595466" y="5834069"/>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2" name="Oval 181">
                  <a:extLst>
                    <a:ext uri="{FF2B5EF4-FFF2-40B4-BE49-F238E27FC236}">
                      <a16:creationId xmlns:a16="http://schemas.microsoft.com/office/drawing/2014/main" id="{8906FE6A-3B01-ACD5-4015-79E153C48639}"/>
                    </a:ext>
                  </a:extLst>
                </p:cNvPr>
                <p:cNvSpPr/>
                <p:nvPr/>
              </p:nvSpPr>
              <p:spPr>
                <a:xfrm>
                  <a:off x="6944596" y="5572653"/>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sp>
          <p:nvSpPr>
            <p:cNvPr id="6" name="TextBox 5">
              <a:extLst>
                <a:ext uri="{FF2B5EF4-FFF2-40B4-BE49-F238E27FC236}">
                  <a16:creationId xmlns:a16="http://schemas.microsoft.com/office/drawing/2014/main" id="{3A021712-1CB4-2C26-E42E-AC19D5C0D574}"/>
                </a:ext>
              </a:extLst>
            </p:cNvPr>
            <p:cNvSpPr txBox="1"/>
            <p:nvPr/>
          </p:nvSpPr>
          <p:spPr>
            <a:xfrm>
              <a:off x="9606061" y="3485184"/>
              <a:ext cx="697999" cy="369332"/>
            </a:xfrm>
            <a:prstGeom prst="rect">
              <a:avLst/>
            </a:prstGeom>
            <a:noFill/>
          </p:spPr>
          <p:txBody>
            <a:bodyPr wrap="square" rtlCol="0">
              <a:spAutoFit/>
            </a:bodyPr>
            <a:lstStyle/>
            <a:p>
              <a:r>
                <a:rPr lang="en-US" dirty="0">
                  <a:latin typeface="+mj-lt"/>
                </a:rPr>
                <a:t>Fixed</a:t>
              </a:r>
            </a:p>
          </p:txBody>
        </p:sp>
      </p:grpSp>
    </p:spTree>
    <p:extLst>
      <p:ext uri="{BB962C8B-B14F-4D97-AF65-F5344CB8AC3E}">
        <p14:creationId xmlns:p14="http://schemas.microsoft.com/office/powerpoint/2010/main" val="213275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908F-33A2-F676-9874-D7528B2CD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CC6FB7-157B-7C14-8DE1-60D3E9C67262}"/>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D0E9C26A-3066-D71B-F688-F977FB28B611}"/>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A </a:t>
            </a:r>
            <a:r>
              <a:rPr lang="en-US" b="1" i="1" dirty="0"/>
              <a:t>relative</a:t>
            </a:r>
            <a:r>
              <a:rPr lang="en-US" dirty="0"/>
              <a:t> error ellipse is the uncertainty </a:t>
            </a:r>
            <a:r>
              <a:rPr lang="en-US" i="1" dirty="0"/>
              <a:t>between</a:t>
            </a:r>
            <a:r>
              <a:rPr lang="en-US" dirty="0"/>
              <a:t> points. This is a </a:t>
            </a:r>
            <a:r>
              <a:rPr lang="en-US" b="1" i="1" dirty="0"/>
              <a:t>local</a:t>
            </a:r>
            <a:r>
              <a:rPr lang="en-US" b="1" dirty="0"/>
              <a:t> </a:t>
            </a:r>
            <a:r>
              <a:rPr lang="en-US" dirty="0"/>
              <a:t>uncertainty. </a:t>
            </a:r>
          </a:p>
          <a:p>
            <a:pPr lvl="3"/>
            <a:endParaRPr lang="en-US" dirty="0">
              <a:solidFill>
                <a:srgbClr val="0033CC"/>
              </a:solidFill>
            </a:endParaRPr>
          </a:p>
          <a:p>
            <a:pPr lvl="2"/>
            <a:endParaRPr lang="en-US" dirty="0">
              <a:solidFill>
                <a:srgbClr val="0033CC"/>
              </a:solidFill>
            </a:endParaRPr>
          </a:p>
          <a:p>
            <a:pPr lvl="1"/>
            <a:endParaRPr lang="en-US" dirty="0">
              <a:solidFill>
                <a:srgbClr val="0033CC"/>
              </a:solidFill>
            </a:endParaRPr>
          </a:p>
          <a:p>
            <a:endParaRPr lang="en-US" dirty="0">
              <a:solidFill>
                <a:srgbClr val="0033CC"/>
              </a:solidFill>
            </a:endParaRPr>
          </a:p>
        </p:txBody>
      </p:sp>
      <p:grpSp>
        <p:nvGrpSpPr>
          <p:cNvPr id="7" name="Group 6">
            <a:extLst>
              <a:ext uri="{FF2B5EF4-FFF2-40B4-BE49-F238E27FC236}">
                <a16:creationId xmlns:a16="http://schemas.microsoft.com/office/drawing/2014/main" id="{3C0D6F13-9943-65F3-D903-3A4D596AFC5C}"/>
              </a:ext>
            </a:extLst>
          </p:cNvPr>
          <p:cNvGrpSpPr/>
          <p:nvPr/>
        </p:nvGrpSpPr>
        <p:grpSpPr>
          <a:xfrm>
            <a:off x="1730883" y="3090672"/>
            <a:ext cx="9505800" cy="3590698"/>
            <a:chOff x="1730883" y="3090672"/>
            <a:chExt cx="9505800" cy="3590698"/>
          </a:xfrm>
        </p:grpSpPr>
        <p:grpSp>
          <p:nvGrpSpPr>
            <p:cNvPr id="5" name="Group 4">
              <a:extLst>
                <a:ext uri="{FF2B5EF4-FFF2-40B4-BE49-F238E27FC236}">
                  <a16:creationId xmlns:a16="http://schemas.microsoft.com/office/drawing/2014/main" id="{BAD9FFE6-3548-D40B-5FC0-97D1E70A0EF8}"/>
                </a:ext>
              </a:extLst>
            </p:cNvPr>
            <p:cNvGrpSpPr/>
            <p:nvPr/>
          </p:nvGrpSpPr>
          <p:grpSpPr>
            <a:xfrm>
              <a:off x="1730883" y="3090672"/>
              <a:ext cx="9505800" cy="3590698"/>
              <a:chOff x="1730883" y="2866031"/>
              <a:chExt cx="9505800" cy="3590698"/>
            </a:xfrm>
          </p:grpSpPr>
          <p:sp>
            <p:nvSpPr>
              <p:cNvPr id="142" name="TextBox 141">
                <a:extLst>
                  <a:ext uri="{FF2B5EF4-FFF2-40B4-BE49-F238E27FC236}">
                    <a16:creationId xmlns:a16="http://schemas.microsoft.com/office/drawing/2014/main" id="{06C08F2B-422A-F9E7-CF2A-301F0E5246D9}"/>
                  </a:ext>
                </a:extLst>
              </p:cNvPr>
              <p:cNvSpPr txBox="1"/>
              <p:nvPr/>
            </p:nvSpPr>
            <p:spPr>
              <a:xfrm>
                <a:off x="5743951" y="5343099"/>
                <a:ext cx="1077026" cy="923330"/>
              </a:xfrm>
              <a:prstGeom prst="rect">
                <a:avLst/>
              </a:prstGeom>
              <a:noFill/>
            </p:spPr>
            <p:txBody>
              <a:bodyPr wrap="none" rtlCol="0">
                <a:spAutoFit/>
              </a:bodyPr>
              <a:lstStyle/>
              <a:p>
                <a:r>
                  <a:rPr lang="en-US" dirty="0">
                    <a:solidFill>
                      <a:srgbClr val="0000FF"/>
                    </a:solidFill>
                    <a:latin typeface="+mj-lt"/>
                  </a:rPr>
                  <a:t>Standard</a:t>
                </a:r>
              </a:p>
              <a:p>
                <a:r>
                  <a:rPr lang="en-US" dirty="0">
                    <a:solidFill>
                      <a:srgbClr val="0000FF"/>
                    </a:solidFill>
                    <a:latin typeface="+mj-lt"/>
                  </a:rPr>
                  <a:t>Relative </a:t>
                </a:r>
              </a:p>
              <a:p>
                <a:r>
                  <a:rPr lang="en-US" dirty="0">
                    <a:solidFill>
                      <a:srgbClr val="0000FF"/>
                    </a:solidFill>
                    <a:latin typeface="+mj-lt"/>
                  </a:rPr>
                  <a:t>Ellipse</a:t>
                </a:r>
              </a:p>
            </p:txBody>
          </p:sp>
          <p:grpSp>
            <p:nvGrpSpPr>
              <p:cNvPr id="6" name="Group 5">
                <a:extLst>
                  <a:ext uri="{FF2B5EF4-FFF2-40B4-BE49-F238E27FC236}">
                    <a16:creationId xmlns:a16="http://schemas.microsoft.com/office/drawing/2014/main" id="{1D4A1390-6B58-EC82-B3A7-22FF34F56DB9}"/>
                  </a:ext>
                </a:extLst>
              </p:cNvPr>
              <p:cNvGrpSpPr/>
              <p:nvPr/>
            </p:nvGrpSpPr>
            <p:grpSpPr>
              <a:xfrm>
                <a:off x="4791104" y="2866031"/>
                <a:ext cx="2009792" cy="3098306"/>
                <a:chOff x="4791104" y="2866031"/>
                <a:chExt cx="2009792" cy="3098306"/>
              </a:xfrm>
            </p:grpSpPr>
            <p:grpSp>
              <p:nvGrpSpPr>
                <p:cNvPr id="129" name="Group 128">
                  <a:extLst>
                    <a:ext uri="{FF2B5EF4-FFF2-40B4-BE49-F238E27FC236}">
                      <a16:creationId xmlns:a16="http://schemas.microsoft.com/office/drawing/2014/main" id="{7F440547-2AC4-4F64-E87F-8D3474591F0E}"/>
                    </a:ext>
                  </a:extLst>
                </p:cNvPr>
                <p:cNvGrpSpPr/>
                <p:nvPr/>
              </p:nvGrpSpPr>
              <p:grpSpPr>
                <a:xfrm>
                  <a:off x="5429606" y="2866031"/>
                  <a:ext cx="152286" cy="3098306"/>
                  <a:chOff x="3425250" y="3777986"/>
                  <a:chExt cx="150835" cy="2085834"/>
                </a:xfrm>
              </p:grpSpPr>
              <p:grpSp>
                <p:nvGrpSpPr>
                  <p:cNvPr id="158" name="Group 157">
                    <a:extLst>
                      <a:ext uri="{FF2B5EF4-FFF2-40B4-BE49-F238E27FC236}">
                        <a16:creationId xmlns:a16="http://schemas.microsoft.com/office/drawing/2014/main" id="{A2514E88-4E2E-569A-9DB8-378A561FA60E}"/>
                      </a:ext>
                    </a:extLst>
                  </p:cNvPr>
                  <p:cNvGrpSpPr/>
                  <p:nvPr/>
                </p:nvGrpSpPr>
                <p:grpSpPr>
                  <a:xfrm>
                    <a:off x="3462798" y="3951260"/>
                    <a:ext cx="68539" cy="1912560"/>
                    <a:chOff x="3462798" y="3951260"/>
                    <a:chExt cx="68539" cy="1912560"/>
                  </a:xfrm>
                </p:grpSpPr>
                <p:sp>
                  <p:nvSpPr>
                    <p:cNvPr id="160" name="Line 5">
                      <a:extLst>
                        <a:ext uri="{FF2B5EF4-FFF2-40B4-BE49-F238E27FC236}">
                          <a16:creationId xmlns:a16="http://schemas.microsoft.com/office/drawing/2014/main" id="{CEC8C092-1050-0D61-A15C-EFD91C51C1A1}"/>
                        </a:ext>
                      </a:extLst>
                    </p:cNvPr>
                    <p:cNvSpPr>
                      <a:spLocks noChangeShapeType="1"/>
                    </p:cNvSpPr>
                    <p:nvPr/>
                  </p:nvSpPr>
                  <p:spPr bwMode="auto">
                    <a:xfrm flipV="1">
                      <a:off x="3497068" y="3951260"/>
                      <a:ext cx="0" cy="191256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1" name="Line 16">
                      <a:extLst>
                        <a:ext uri="{FF2B5EF4-FFF2-40B4-BE49-F238E27FC236}">
                          <a16:creationId xmlns:a16="http://schemas.microsoft.com/office/drawing/2014/main" id="{0E31EAE1-7C05-1F78-030F-9E1E6ECA6DDE}"/>
                        </a:ext>
                      </a:extLst>
                    </p:cNvPr>
                    <p:cNvSpPr>
                      <a:spLocks noChangeShapeType="1"/>
                    </p:cNvSpPr>
                    <p:nvPr/>
                  </p:nvSpPr>
                  <p:spPr bwMode="auto">
                    <a:xfrm flipH="1" flipV="1">
                      <a:off x="3497068" y="3951262"/>
                      <a:ext cx="34269" cy="6854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2" name="Line 17">
                      <a:extLst>
                        <a:ext uri="{FF2B5EF4-FFF2-40B4-BE49-F238E27FC236}">
                          <a16:creationId xmlns:a16="http://schemas.microsoft.com/office/drawing/2014/main" id="{9A8AFA23-D885-7E04-6758-CB8D0BED99B9}"/>
                        </a:ext>
                      </a:extLst>
                    </p:cNvPr>
                    <p:cNvSpPr>
                      <a:spLocks noChangeShapeType="1"/>
                    </p:cNvSpPr>
                    <p:nvPr/>
                  </p:nvSpPr>
                  <p:spPr bwMode="auto">
                    <a:xfrm flipV="1">
                      <a:off x="3462798" y="3951262"/>
                      <a:ext cx="34269" cy="6854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59" name="Rectangle 20">
                    <a:extLst>
                      <a:ext uri="{FF2B5EF4-FFF2-40B4-BE49-F238E27FC236}">
                        <a16:creationId xmlns:a16="http://schemas.microsoft.com/office/drawing/2014/main" id="{906388D5-4D25-F6B6-E829-DE0579B0C51B}"/>
                      </a:ext>
                    </a:extLst>
                  </p:cNvPr>
                  <p:cNvSpPr>
                    <a:spLocks noChangeArrowheads="1"/>
                  </p:cNvSpPr>
                  <p:nvPr/>
                </p:nvSpPr>
                <p:spPr bwMode="auto">
                  <a:xfrm>
                    <a:off x="3425250" y="3777986"/>
                    <a:ext cx="150835" cy="18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N</a:t>
                    </a:r>
                  </a:p>
                </p:txBody>
              </p:sp>
            </p:grpSp>
            <p:sp>
              <p:nvSpPr>
                <p:cNvPr id="133" name="Rectangle 26">
                  <a:extLst>
                    <a:ext uri="{FF2B5EF4-FFF2-40B4-BE49-F238E27FC236}">
                      <a16:creationId xmlns:a16="http://schemas.microsoft.com/office/drawing/2014/main" id="{3FBE21C4-EF6E-D6A7-3713-BA832E7E40DB}"/>
                    </a:ext>
                  </a:extLst>
                </p:cNvPr>
                <p:cNvSpPr>
                  <a:spLocks noChangeArrowheads="1"/>
                </p:cNvSpPr>
                <p:nvPr/>
              </p:nvSpPr>
              <p:spPr bwMode="auto">
                <a:xfrm>
                  <a:off x="5162578" y="4170131"/>
                  <a:ext cx="12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33CC"/>
                      </a:solidFill>
                      <a:effectLst/>
                      <a:latin typeface="+mj-lt"/>
                    </a:rPr>
                    <a:t>a</a:t>
                  </a:r>
                  <a:endParaRPr kumimoji="0" lang="en-US" altLang="en-US" b="0" i="0" u="none" strike="noStrike" cap="none" normalizeH="0" baseline="-25000" dirty="0">
                    <a:ln>
                      <a:noFill/>
                    </a:ln>
                    <a:solidFill>
                      <a:srgbClr val="0033CC"/>
                    </a:solidFill>
                    <a:effectLst/>
                    <a:latin typeface="+mj-lt"/>
                  </a:endParaRPr>
                </a:p>
              </p:txBody>
            </p:sp>
            <p:sp>
              <p:nvSpPr>
                <p:cNvPr id="128" name="Freeform 10">
                  <a:extLst>
                    <a:ext uri="{FF2B5EF4-FFF2-40B4-BE49-F238E27FC236}">
                      <a16:creationId xmlns:a16="http://schemas.microsoft.com/office/drawing/2014/main" id="{DB263C2C-F381-7D83-B8BC-D2AA117B5288}"/>
                    </a:ext>
                  </a:extLst>
                </p:cNvPr>
                <p:cNvSpPr>
                  <a:spLocks/>
                </p:cNvSpPr>
                <p:nvPr/>
              </p:nvSpPr>
              <p:spPr bwMode="auto">
                <a:xfrm rot="18000000">
                  <a:off x="4928861" y="3921090"/>
                  <a:ext cx="1137955" cy="1413470"/>
                </a:xfrm>
                <a:custGeom>
                  <a:avLst/>
                  <a:gdLst>
                    <a:gd name="T0" fmla="*/ 4610 w 5548"/>
                    <a:gd name="T1" fmla="*/ 120 h 6894"/>
                    <a:gd name="T2" fmla="*/ 4221 w 5548"/>
                    <a:gd name="T3" fmla="*/ 14 h 6894"/>
                    <a:gd name="T4" fmla="*/ 3788 w 5548"/>
                    <a:gd name="T5" fmla="*/ 12 h 6894"/>
                    <a:gd name="T6" fmla="*/ 3324 w 5548"/>
                    <a:gd name="T7" fmla="*/ 115 h 6894"/>
                    <a:gd name="T8" fmla="*/ 2843 w 5548"/>
                    <a:gd name="T9" fmla="*/ 319 h 6894"/>
                    <a:gd name="T10" fmla="*/ 2361 w 5548"/>
                    <a:gd name="T11" fmla="*/ 618 h 6894"/>
                    <a:gd name="T12" fmla="*/ 1891 w 5548"/>
                    <a:gd name="T13" fmla="*/ 1003 h 6894"/>
                    <a:gd name="T14" fmla="*/ 1447 w 5548"/>
                    <a:gd name="T15" fmla="*/ 1462 h 6894"/>
                    <a:gd name="T16" fmla="*/ 1044 w 5548"/>
                    <a:gd name="T17" fmla="*/ 1981 h 6894"/>
                    <a:gd name="T18" fmla="*/ 694 w 5548"/>
                    <a:gd name="T19" fmla="*/ 2545 h 6894"/>
                    <a:gd name="T20" fmla="*/ 407 w 5548"/>
                    <a:gd name="T21" fmla="*/ 3137 h 6894"/>
                    <a:gd name="T22" fmla="*/ 191 w 5548"/>
                    <a:gd name="T23" fmla="*/ 3738 h 6894"/>
                    <a:gd name="T24" fmla="*/ 54 w 5548"/>
                    <a:gd name="T25" fmla="*/ 4330 h 6894"/>
                    <a:gd name="T26" fmla="*/ 0 w 5548"/>
                    <a:gd name="T27" fmla="*/ 4895 h 6894"/>
                    <a:gd name="T28" fmla="*/ 30 w 5548"/>
                    <a:gd name="T29" fmla="*/ 5416 h 6894"/>
                    <a:gd name="T30" fmla="*/ 144 w 5548"/>
                    <a:gd name="T31" fmla="*/ 5878 h 6894"/>
                    <a:gd name="T32" fmla="*/ 337 w 5548"/>
                    <a:gd name="T33" fmla="*/ 6265 h 6894"/>
                    <a:gd name="T34" fmla="*/ 605 w 5548"/>
                    <a:gd name="T35" fmla="*/ 6567 h 6894"/>
                    <a:gd name="T36" fmla="*/ 938 w 5548"/>
                    <a:gd name="T37" fmla="*/ 6774 h 6894"/>
                    <a:gd name="T38" fmla="*/ 1327 w 5548"/>
                    <a:gd name="T39" fmla="*/ 6880 h 6894"/>
                    <a:gd name="T40" fmla="*/ 1760 w 5548"/>
                    <a:gd name="T41" fmla="*/ 6882 h 6894"/>
                    <a:gd name="T42" fmla="*/ 2224 w 5548"/>
                    <a:gd name="T43" fmla="*/ 6779 h 6894"/>
                    <a:gd name="T44" fmla="*/ 2705 w 5548"/>
                    <a:gd name="T45" fmla="*/ 6575 h 6894"/>
                    <a:gd name="T46" fmla="*/ 3188 w 5548"/>
                    <a:gd name="T47" fmla="*/ 6276 h 6894"/>
                    <a:gd name="T48" fmla="*/ 3658 w 5548"/>
                    <a:gd name="T49" fmla="*/ 5891 h 6894"/>
                    <a:gd name="T50" fmla="*/ 4101 w 5548"/>
                    <a:gd name="T51" fmla="*/ 5432 h 6894"/>
                    <a:gd name="T52" fmla="*/ 4504 w 5548"/>
                    <a:gd name="T53" fmla="*/ 4913 h 6894"/>
                    <a:gd name="T54" fmla="*/ 4855 w 5548"/>
                    <a:gd name="T55" fmla="*/ 4349 h 6894"/>
                    <a:gd name="T56" fmla="*/ 5142 w 5548"/>
                    <a:gd name="T57" fmla="*/ 3757 h 6894"/>
                    <a:gd name="T58" fmla="*/ 5357 w 5548"/>
                    <a:gd name="T59" fmla="*/ 3156 h 6894"/>
                    <a:gd name="T60" fmla="*/ 5494 w 5548"/>
                    <a:gd name="T61" fmla="*/ 2564 h 6894"/>
                    <a:gd name="T62" fmla="*/ 5548 w 5548"/>
                    <a:gd name="T63" fmla="*/ 1999 h 6894"/>
                    <a:gd name="T64" fmla="*/ 5518 w 5548"/>
                    <a:gd name="T65" fmla="*/ 1478 h 6894"/>
                    <a:gd name="T66" fmla="*/ 5405 w 5548"/>
                    <a:gd name="T67" fmla="*/ 1016 h 6894"/>
                    <a:gd name="T68" fmla="*/ 5211 w 5548"/>
                    <a:gd name="T69" fmla="*/ 629 h 6894"/>
                    <a:gd name="T70" fmla="*/ 4944 w 5548"/>
                    <a:gd name="T71" fmla="*/ 327 h 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8" h="6894">
                      <a:moveTo>
                        <a:pt x="4785" y="211"/>
                      </a:moveTo>
                      <a:lnTo>
                        <a:pt x="4610" y="120"/>
                      </a:lnTo>
                      <a:lnTo>
                        <a:pt x="4422" y="54"/>
                      </a:lnTo>
                      <a:lnTo>
                        <a:pt x="4221" y="14"/>
                      </a:lnTo>
                      <a:lnTo>
                        <a:pt x="4009" y="0"/>
                      </a:lnTo>
                      <a:lnTo>
                        <a:pt x="3788" y="12"/>
                      </a:lnTo>
                      <a:lnTo>
                        <a:pt x="3559" y="50"/>
                      </a:lnTo>
                      <a:lnTo>
                        <a:pt x="3324" y="115"/>
                      </a:lnTo>
                      <a:lnTo>
                        <a:pt x="3085" y="204"/>
                      </a:lnTo>
                      <a:lnTo>
                        <a:pt x="2843" y="319"/>
                      </a:lnTo>
                      <a:lnTo>
                        <a:pt x="2601" y="457"/>
                      </a:lnTo>
                      <a:lnTo>
                        <a:pt x="2361" y="618"/>
                      </a:lnTo>
                      <a:lnTo>
                        <a:pt x="2123" y="800"/>
                      </a:lnTo>
                      <a:lnTo>
                        <a:pt x="1891" y="1003"/>
                      </a:lnTo>
                      <a:lnTo>
                        <a:pt x="1665" y="1224"/>
                      </a:lnTo>
                      <a:lnTo>
                        <a:pt x="1447" y="1462"/>
                      </a:lnTo>
                      <a:lnTo>
                        <a:pt x="1240" y="1715"/>
                      </a:lnTo>
                      <a:lnTo>
                        <a:pt x="1044" y="1981"/>
                      </a:lnTo>
                      <a:lnTo>
                        <a:pt x="862" y="2259"/>
                      </a:lnTo>
                      <a:lnTo>
                        <a:pt x="694" y="2545"/>
                      </a:lnTo>
                      <a:lnTo>
                        <a:pt x="542" y="2839"/>
                      </a:lnTo>
                      <a:lnTo>
                        <a:pt x="407" y="3137"/>
                      </a:lnTo>
                      <a:lnTo>
                        <a:pt x="289" y="3437"/>
                      </a:lnTo>
                      <a:lnTo>
                        <a:pt x="191" y="3738"/>
                      </a:lnTo>
                      <a:lnTo>
                        <a:pt x="113" y="4036"/>
                      </a:lnTo>
                      <a:lnTo>
                        <a:pt x="54" y="4330"/>
                      </a:lnTo>
                      <a:lnTo>
                        <a:pt x="17" y="4617"/>
                      </a:lnTo>
                      <a:lnTo>
                        <a:pt x="0" y="4895"/>
                      </a:lnTo>
                      <a:lnTo>
                        <a:pt x="5" y="5162"/>
                      </a:lnTo>
                      <a:lnTo>
                        <a:pt x="30" y="5416"/>
                      </a:lnTo>
                      <a:lnTo>
                        <a:pt x="77" y="5655"/>
                      </a:lnTo>
                      <a:lnTo>
                        <a:pt x="144" y="5878"/>
                      </a:lnTo>
                      <a:lnTo>
                        <a:pt x="231" y="6082"/>
                      </a:lnTo>
                      <a:lnTo>
                        <a:pt x="337" y="6265"/>
                      </a:lnTo>
                      <a:lnTo>
                        <a:pt x="462" y="6428"/>
                      </a:lnTo>
                      <a:lnTo>
                        <a:pt x="605" y="6567"/>
                      </a:lnTo>
                      <a:lnTo>
                        <a:pt x="764" y="6683"/>
                      </a:lnTo>
                      <a:lnTo>
                        <a:pt x="938" y="6774"/>
                      </a:lnTo>
                      <a:lnTo>
                        <a:pt x="1126" y="6840"/>
                      </a:lnTo>
                      <a:lnTo>
                        <a:pt x="1327" y="6880"/>
                      </a:lnTo>
                      <a:lnTo>
                        <a:pt x="1539" y="6894"/>
                      </a:lnTo>
                      <a:lnTo>
                        <a:pt x="1760" y="6882"/>
                      </a:lnTo>
                      <a:lnTo>
                        <a:pt x="1989" y="6844"/>
                      </a:lnTo>
                      <a:lnTo>
                        <a:pt x="2224" y="6779"/>
                      </a:lnTo>
                      <a:lnTo>
                        <a:pt x="2463" y="6690"/>
                      </a:lnTo>
                      <a:lnTo>
                        <a:pt x="2705" y="6575"/>
                      </a:lnTo>
                      <a:lnTo>
                        <a:pt x="2947" y="6437"/>
                      </a:lnTo>
                      <a:lnTo>
                        <a:pt x="3188" y="6276"/>
                      </a:lnTo>
                      <a:lnTo>
                        <a:pt x="3425" y="6094"/>
                      </a:lnTo>
                      <a:lnTo>
                        <a:pt x="3658" y="5891"/>
                      </a:lnTo>
                      <a:lnTo>
                        <a:pt x="3884" y="5670"/>
                      </a:lnTo>
                      <a:lnTo>
                        <a:pt x="4101" y="5432"/>
                      </a:lnTo>
                      <a:lnTo>
                        <a:pt x="4308" y="5179"/>
                      </a:lnTo>
                      <a:lnTo>
                        <a:pt x="4504" y="4913"/>
                      </a:lnTo>
                      <a:lnTo>
                        <a:pt x="4687" y="4635"/>
                      </a:lnTo>
                      <a:lnTo>
                        <a:pt x="4855" y="4349"/>
                      </a:lnTo>
                      <a:lnTo>
                        <a:pt x="5007" y="4055"/>
                      </a:lnTo>
                      <a:lnTo>
                        <a:pt x="5142" y="3757"/>
                      </a:lnTo>
                      <a:lnTo>
                        <a:pt x="5259" y="3457"/>
                      </a:lnTo>
                      <a:lnTo>
                        <a:pt x="5357" y="3156"/>
                      </a:lnTo>
                      <a:lnTo>
                        <a:pt x="5436" y="2858"/>
                      </a:lnTo>
                      <a:lnTo>
                        <a:pt x="5494" y="2564"/>
                      </a:lnTo>
                      <a:lnTo>
                        <a:pt x="5532" y="2277"/>
                      </a:lnTo>
                      <a:lnTo>
                        <a:pt x="5548" y="1999"/>
                      </a:lnTo>
                      <a:lnTo>
                        <a:pt x="5544" y="1732"/>
                      </a:lnTo>
                      <a:lnTo>
                        <a:pt x="5518" y="1478"/>
                      </a:lnTo>
                      <a:lnTo>
                        <a:pt x="5472" y="1239"/>
                      </a:lnTo>
                      <a:lnTo>
                        <a:pt x="5405" y="1016"/>
                      </a:lnTo>
                      <a:lnTo>
                        <a:pt x="5318" y="812"/>
                      </a:lnTo>
                      <a:lnTo>
                        <a:pt x="5211" y="629"/>
                      </a:lnTo>
                      <a:lnTo>
                        <a:pt x="5086" y="466"/>
                      </a:lnTo>
                      <a:lnTo>
                        <a:pt x="4944" y="327"/>
                      </a:lnTo>
                      <a:lnTo>
                        <a:pt x="4785" y="211"/>
                      </a:lnTo>
                    </a:path>
                  </a:pathLst>
                </a:custGeom>
                <a:noFill/>
                <a:ln w="4763">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0" name="Oval 129">
                  <a:extLst>
                    <a:ext uri="{FF2B5EF4-FFF2-40B4-BE49-F238E27FC236}">
                      <a16:creationId xmlns:a16="http://schemas.microsoft.com/office/drawing/2014/main" id="{79E988B9-8B29-BE28-B024-EA62A69E101D}"/>
                    </a:ext>
                  </a:extLst>
                </p:cNvPr>
                <p:cNvSpPr>
                  <a:spLocks noChangeAspect="1"/>
                </p:cNvSpPr>
                <p:nvPr/>
              </p:nvSpPr>
              <p:spPr>
                <a:xfrm rot="18000000">
                  <a:off x="5481014" y="4612186"/>
                  <a:ext cx="38341" cy="38342"/>
                </a:xfrm>
                <a:prstGeom prst="ellipse">
                  <a:avLst/>
                </a:prstGeom>
                <a:solidFill>
                  <a:srgbClr val="0000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1" name="Line 8">
                  <a:extLst>
                    <a:ext uri="{FF2B5EF4-FFF2-40B4-BE49-F238E27FC236}">
                      <a16:creationId xmlns:a16="http://schemas.microsoft.com/office/drawing/2014/main" id="{DD42773F-4804-FE1C-3466-42A33F0D0C09}"/>
                    </a:ext>
                  </a:extLst>
                </p:cNvPr>
                <p:cNvSpPr>
                  <a:spLocks noChangeShapeType="1"/>
                </p:cNvSpPr>
                <p:nvPr/>
              </p:nvSpPr>
              <p:spPr bwMode="auto">
                <a:xfrm rot="18000000" flipV="1">
                  <a:off x="5114640" y="3956692"/>
                  <a:ext cx="410358" cy="669848"/>
                </a:xfrm>
                <a:prstGeom prst="line">
                  <a:avLst/>
                </a:prstGeom>
                <a:noFill/>
                <a:ln w="0">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33CC"/>
                    </a:solidFill>
                    <a:latin typeface="+mj-lt"/>
                  </a:endParaRPr>
                </a:p>
              </p:txBody>
            </p:sp>
            <p:sp>
              <p:nvSpPr>
                <p:cNvPr id="132" name="Line 9">
                  <a:extLst>
                    <a:ext uri="{FF2B5EF4-FFF2-40B4-BE49-F238E27FC236}">
                      <a16:creationId xmlns:a16="http://schemas.microsoft.com/office/drawing/2014/main" id="{04D7D699-8887-3C5B-8540-C3AC8B4CE8BD}"/>
                    </a:ext>
                  </a:extLst>
                </p:cNvPr>
                <p:cNvSpPr>
                  <a:spLocks noChangeShapeType="1"/>
                </p:cNvSpPr>
                <p:nvPr/>
              </p:nvSpPr>
              <p:spPr bwMode="auto">
                <a:xfrm rot="18000000">
                  <a:off x="5100888" y="4616579"/>
                  <a:ext cx="391550" cy="243098"/>
                </a:xfrm>
                <a:prstGeom prst="line">
                  <a:avLst/>
                </a:prstGeom>
                <a:noFill/>
                <a:ln w="0">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134" name="Group 133">
                  <a:extLst>
                    <a:ext uri="{FF2B5EF4-FFF2-40B4-BE49-F238E27FC236}">
                      <a16:creationId xmlns:a16="http://schemas.microsoft.com/office/drawing/2014/main" id="{29C0808F-FC5F-EE21-454E-01BB41A086FF}"/>
                    </a:ext>
                  </a:extLst>
                </p:cNvPr>
                <p:cNvGrpSpPr/>
                <p:nvPr/>
              </p:nvGrpSpPr>
              <p:grpSpPr>
                <a:xfrm rot="19828281">
                  <a:off x="5118719" y="3933924"/>
                  <a:ext cx="52038" cy="76768"/>
                  <a:chOff x="5175709" y="3019508"/>
                  <a:chExt cx="37231" cy="54925"/>
                </a:xfrm>
              </p:grpSpPr>
              <p:sp>
                <p:nvSpPr>
                  <p:cNvPr id="156" name="Line 30">
                    <a:extLst>
                      <a:ext uri="{FF2B5EF4-FFF2-40B4-BE49-F238E27FC236}">
                        <a16:creationId xmlns:a16="http://schemas.microsoft.com/office/drawing/2014/main" id="{182DC57D-FC25-ABDF-CD22-82B7A62E4412}"/>
                      </a:ext>
                    </a:extLst>
                  </p:cNvPr>
                  <p:cNvSpPr>
                    <a:spLocks noChangeShapeType="1"/>
                  </p:cNvSpPr>
                  <p:nvPr/>
                </p:nvSpPr>
                <p:spPr bwMode="auto">
                  <a:xfrm>
                    <a:off x="5195524" y="3020353"/>
                    <a:ext cx="17416" cy="54080"/>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7" name="Line 31">
                    <a:extLst>
                      <a:ext uri="{FF2B5EF4-FFF2-40B4-BE49-F238E27FC236}">
                        <a16:creationId xmlns:a16="http://schemas.microsoft.com/office/drawing/2014/main" id="{9ACBA48B-EFD8-6483-7FD2-F2FBFBE478C7}"/>
                      </a:ext>
                    </a:extLst>
                  </p:cNvPr>
                  <p:cNvSpPr>
                    <a:spLocks noChangeShapeType="1"/>
                  </p:cNvSpPr>
                  <p:nvPr/>
                </p:nvSpPr>
                <p:spPr bwMode="auto">
                  <a:xfrm flipH="1">
                    <a:off x="5175709" y="3019508"/>
                    <a:ext cx="18337"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135" name="Group 134">
                  <a:extLst>
                    <a:ext uri="{FF2B5EF4-FFF2-40B4-BE49-F238E27FC236}">
                      <a16:creationId xmlns:a16="http://schemas.microsoft.com/office/drawing/2014/main" id="{D71FE596-7F34-66D0-5609-C4714EA39F9D}"/>
                    </a:ext>
                  </a:extLst>
                </p:cNvPr>
                <p:cNvGrpSpPr/>
                <p:nvPr/>
              </p:nvGrpSpPr>
              <p:grpSpPr>
                <a:xfrm rot="9000000">
                  <a:off x="5452579" y="4543769"/>
                  <a:ext cx="49979" cy="75607"/>
                  <a:chOff x="5173796" y="3012595"/>
                  <a:chExt cx="35758" cy="54094"/>
                </a:xfrm>
              </p:grpSpPr>
              <p:sp>
                <p:nvSpPr>
                  <p:cNvPr id="154" name="Line 30">
                    <a:extLst>
                      <a:ext uri="{FF2B5EF4-FFF2-40B4-BE49-F238E27FC236}">
                        <a16:creationId xmlns:a16="http://schemas.microsoft.com/office/drawing/2014/main" id="{3825E649-A66C-EE28-9581-6431D46A4D36}"/>
                      </a:ext>
                    </a:extLst>
                  </p:cNvPr>
                  <p:cNvSpPr>
                    <a:spLocks noChangeShapeType="1"/>
                  </p:cNvSpPr>
                  <p:nvPr/>
                </p:nvSpPr>
                <p:spPr bwMode="auto">
                  <a:xfrm>
                    <a:off x="5192134" y="3012595"/>
                    <a:ext cx="17420"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5" name="Line 31">
                    <a:extLst>
                      <a:ext uri="{FF2B5EF4-FFF2-40B4-BE49-F238E27FC236}">
                        <a16:creationId xmlns:a16="http://schemas.microsoft.com/office/drawing/2014/main" id="{E0498033-1A7A-C946-6B5E-7BECD269EA1A}"/>
                      </a:ext>
                    </a:extLst>
                  </p:cNvPr>
                  <p:cNvSpPr>
                    <a:spLocks noChangeShapeType="1"/>
                  </p:cNvSpPr>
                  <p:nvPr/>
                </p:nvSpPr>
                <p:spPr bwMode="auto">
                  <a:xfrm flipH="1">
                    <a:off x="5173796" y="3012595"/>
                    <a:ext cx="18337"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36" name="Group 135">
                  <a:extLst>
                    <a:ext uri="{FF2B5EF4-FFF2-40B4-BE49-F238E27FC236}">
                      <a16:creationId xmlns:a16="http://schemas.microsoft.com/office/drawing/2014/main" id="{C1F07C1C-4B64-E876-0DAC-741F50D76EE7}"/>
                    </a:ext>
                  </a:extLst>
                </p:cNvPr>
                <p:cNvGrpSpPr/>
                <p:nvPr/>
              </p:nvGrpSpPr>
              <p:grpSpPr>
                <a:xfrm rot="3600000">
                  <a:off x="5430675" y="4617212"/>
                  <a:ext cx="49979" cy="75607"/>
                  <a:chOff x="5173796" y="3012595"/>
                  <a:chExt cx="35758" cy="54094"/>
                </a:xfrm>
              </p:grpSpPr>
              <p:sp>
                <p:nvSpPr>
                  <p:cNvPr id="152" name="Line 30">
                    <a:extLst>
                      <a:ext uri="{FF2B5EF4-FFF2-40B4-BE49-F238E27FC236}">
                        <a16:creationId xmlns:a16="http://schemas.microsoft.com/office/drawing/2014/main" id="{18520EF9-5611-4B37-A637-C7335E34897A}"/>
                      </a:ext>
                    </a:extLst>
                  </p:cNvPr>
                  <p:cNvSpPr>
                    <a:spLocks noChangeShapeType="1"/>
                  </p:cNvSpPr>
                  <p:nvPr/>
                </p:nvSpPr>
                <p:spPr bwMode="auto">
                  <a:xfrm>
                    <a:off x="5192134" y="3012595"/>
                    <a:ext cx="17420"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3" name="Line 31">
                    <a:extLst>
                      <a:ext uri="{FF2B5EF4-FFF2-40B4-BE49-F238E27FC236}">
                        <a16:creationId xmlns:a16="http://schemas.microsoft.com/office/drawing/2014/main" id="{17E37EAA-A66F-53A9-76CD-67D056D9252D}"/>
                      </a:ext>
                    </a:extLst>
                  </p:cNvPr>
                  <p:cNvSpPr>
                    <a:spLocks noChangeShapeType="1"/>
                  </p:cNvSpPr>
                  <p:nvPr/>
                </p:nvSpPr>
                <p:spPr bwMode="auto">
                  <a:xfrm flipH="1">
                    <a:off x="5173796" y="3012595"/>
                    <a:ext cx="18337"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37" name="Group 136">
                  <a:extLst>
                    <a:ext uri="{FF2B5EF4-FFF2-40B4-BE49-F238E27FC236}">
                      <a16:creationId xmlns:a16="http://schemas.microsoft.com/office/drawing/2014/main" id="{558B47AA-6C48-03C4-34AE-F670B86AAF0F}"/>
                    </a:ext>
                  </a:extLst>
                </p:cNvPr>
                <p:cNvGrpSpPr/>
                <p:nvPr/>
              </p:nvGrpSpPr>
              <p:grpSpPr>
                <a:xfrm rot="14400000">
                  <a:off x="5105459" y="4786239"/>
                  <a:ext cx="49979" cy="75607"/>
                  <a:chOff x="5173796" y="3012595"/>
                  <a:chExt cx="35758" cy="54094"/>
                </a:xfrm>
              </p:grpSpPr>
              <p:sp>
                <p:nvSpPr>
                  <p:cNvPr id="150" name="Line 30">
                    <a:extLst>
                      <a:ext uri="{FF2B5EF4-FFF2-40B4-BE49-F238E27FC236}">
                        <a16:creationId xmlns:a16="http://schemas.microsoft.com/office/drawing/2014/main" id="{A53F0C87-2352-636B-06B4-9AB33D7B05A2}"/>
                      </a:ext>
                    </a:extLst>
                  </p:cNvPr>
                  <p:cNvSpPr>
                    <a:spLocks noChangeShapeType="1"/>
                  </p:cNvSpPr>
                  <p:nvPr/>
                </p:nvSpPr>
                <p:spPr bwMode="auto">
                  <a:xfrm>
                    <a:off x="5192134" y="3012595"/>
                    <a:ext cx="17420"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1" name="Line 31">
                    <a:extLst>
                      <a:ext uri="{FF2B5EF4-FFF2-40B4-BE49-F238E27FC236}">
                        <a16:creationId xmlns:a16="http://schemas.microsoft.com/office/drawing/2014/main" id="{0B9CD889-D764-2729-D459-7DCD2870990F}"/>
                      </a:ext>
                    </a:extLst>
                  </p:cNvPr>
                  <p:cNvSpPr>
                    <a:spLocks noChangeShapeType="1"/>
                  </p:cNvSpPr>
                  <p:nvPr/>
                </p:nvSpPr>
                <p:spPr bwMode="auto">
                  <a:xfrm flipH="1">
                    <a:off x="5173796" y="3012595"/>
                    <a:ext cx="18337"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38" name="Rectangle 26">
                  <a:extLst>
                    <a:ext uri="{FF2B5EF4-FFF2-40B4-BE49-F238E27FC236}">
                      <a16:creationId xmlns:a16="http://schemas.microsoft.com/office/drawing/2014/main" id="{BB0DECCA-2517-3EC8-DAEC-49A76599EACC}"/>
                    </a:ext>
                  </a:extLst>
                </p:cNvPr>
                <p:cNvSpPr>
                  <a:spLocks noChangeArrowheads="1"/>
                </p:cNvSpPr>
                <p:nvPr/>
              </p:nvSpPr>
              <p:spPr bwMode="auto">
                <a:xfrm>
                  <a:off x="5332818" y="4729566"/>
                  <a:ext cx="1234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33CC"/>
                      </a:solidFill>
                      <a:effectLst/>
                      <a:latin typeface="+mj-lt"/>
                    </a:rPr>
                    <a:t>b</a:t>
                  </a:r>
                  <a:endParaRPr kumimoji="0" lang="en-US" altLang="en-US" b="0" i="0" u="none" strike="noStrike" cap="none" normalizeH="0" baseline="-25000" dirty="0">
                    <a:ln>
                      <a:noFill/>
                    </a:ln>
                    <a:solidFill>
                      <a:srgbClr val="0033CC"/>
                    </a:solidFill>
                    <a:effectLst/>
                    <a:latin typeface="+mj-lt"/>
                  </a:endParaRPr>
                </a:p>
              </p:txBody>
            </p:sp>
            <p:grpSp>
              <p:nvGrpSpPr>
                <p:cNvPr id="140" name="Group 139">
                  <a:extLst>
                    <a:ext uri="{FF2B5EF4-FFF2-40B4-BE49-F238E27FC236}">
                      <a16:creationId xmlns:a16="http://schemas.microsoft.com/office/drawing/2014/main" id="{2E05CC59-64D7-3CB9-B281-C31705C4D042}"/>
                    </a:ext>
                  </a:extLst>
                </p:cNvPr>
                <p:cNvGrpSpPr/>
                <p:nvPr/>
              </p:nvGrpSpPr>
              <p:grpSpPr>
                <a:xfrm>
                  <a:off x="4879421" y="4546121"/>
                  <a:ext cx="1921475" cy="276999"/>
                  <a:chOff x="2880234" y="4780413"/>
                  <a:chExt cx="1903168" cy="274359"/>
                </a:xfrm>
              </p:grpSpPr>
              <p:sp>
                <p:nvSpPr>
                  <p:cNvPr id="145" name="Rectangle 144">
                    <a:extLst>
                      <a:ext uri="{FF2B5EF4-FFF2-40B4-BE49-F238E27FC236}">
                        <a16:creationId xmlns:a16="http://schemas.microsoft.com/office/drawing/2014/main" id="{3097AD67-0639-E659-38CB-AFABA16DE98E}"/>
                      </a:ext>
                    </a:extLst>
                  </p:cNvPr>
                  <p:cNvSpPr>
                    <a:spLocks noChangeArrowheads="1"/>
                  </p:cNvSpPr>
                  <p:nvPr/>
                </p:nvSpPr>
                <p:spPr bwMode="auto">
                  <a:xfrm>
                    <a:off x="4657971" y="4780413"/>
                    <a:ext cx="125431" cy="27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E</a:t>
                    </a:r>
                  </a:p>
                </p:txBody>
              </p:sp>
              <p:grpSp>
                <p:nvGrpSpPr>
                  <p:cNvPr id="146" name="Group 145">
                    <a:extLst>
                      <a:ext uri="{FF2B5EF4-FFF2-40B4-BE49-F238E27FC236}">
                        <a16:creationId xmlns:a16="http://schemas.microsoft.com/office/drawing/2014/main" id="{429D687E-64F1-1ADB-4775-28983494290A}"/>
                      </a:ext>
                    </a:extLst>
                  </p:cNvPr>
                  <p:cNvGrpSpPr/>
                  <p:nvPr/>
                </p:nvGrpSpPr>
                <p:grpSpPr>
                  <a:xfrm>
                    <a:off x="2880234" y="4826228"/>
                    <a:ext cx="1722313" cy="69811"/>
                    <a:chOff x="2788532" y="4975572"/>
                    <a:chExt cx="1722313" cy="69811"/>
                  </a:xfrm>
                </p:grpSpPr>
                <p:sp>
                  <p:nvSpPr>
                    <p:cNvPr id="147" name="Line 6">
                      <a:extLst>
                        <a:ext uri="{FF2B5EF4-FFF2-40B4-BE49-F238E27FC236}">
                          <a16:creationId xmlns:a16="http://schemas.microsoft.com/office/drawing/2014/main" id="{3D2ED928-D509-E807-EC74-631D20C4A12F}"/>
                        </a:ext>
                      </a:extLst>
                    </p:cNvPr>
                    <p:cNvSpPr>
                      <a:spLocks noChangeShapeType="1"/>
                    </p:cNvSpPr>
                    <p:nvPr/>
                  </p:nvSpPr>
                  <p:spPr bwMode="auto">
                    <a:xfrm>
                      <a:off x="2788532" y="5011112"/>
                      <a:ext cx="1705133" cy="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8" name="Line 14">
                      <a:extLst>
                        <a:ext uri="{FF2B5EF4-FFF2-40B4-BE49-F238E27FC236}">
                          <a16:creationId xmlns:a16="http://schemas.microsoft.com/office/drawing/2014/main" id="{F6677F7A-6489-507D-764B-8449613B9830}"/>
                        </a:ext>
                      </a:extLst>
                    </p:cNvPr>
                    <p:cNvSpPr>
                      <a:spLocks noChangeShapeType="1"/>
                    </p:cNvSpPr>
                    <p:nvPr/>
                  </p:nvSpPr>
                  <p:spPr bwMode="auto">
                    <a:xfrm flipV="1">
                      <a:off x="4442306" y="5011112"/>
                      <a:ext cx="68539" cy="34271"/>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9" name="Line 15">
                      <a:extLst>
                        <a:ext uri="{FF2B5EF4-FFF2-40B4-BE49-F238E27FC236}">
                          <a16:creationId xmlns:a16="http://schemas.microsoft.com/office/drawing/2014/main" id="{4EC656FF-1524-D0BB-3A34-282FE2EE8FE3}"/>
                        </a:ext>
                      </a:extLst>
                    </p:cNvPr>
                    <p:cNvSpPr>
                      <a:spLocks noChangeShapeType="1"/>
                    </p:cNvSpPr>
                    <p:nvPr/>
                  </p:nvSpPr>
                  <p:spPr bwMode="auto">
                    <a:xfrm>
                      <a:off x="4442306" y="4975572"/>
                      <a:ext cx="68539" cy="3554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grpSp>
          <p:grpSp>
            <p:nvGrpSpPr>
              <p:cNvPr id="163" name="Group 162">
                <a:extLst>
                  <a:ext uri="{FF2B5EF4-FFF2-40B4-BE49-F238E27FC236}">
                    <a16:creationId xmlns:a16="http://schemas.microsoft.com/office/drawing/2014/main" id="{03813B7F-323D-53E6-7B83-91FCB8BA793A}"/>
                  </a:ext>
                </a:extLst>
              </p:cNvPr>
              <p:cNvGrpSpPr>
                <a:grpSpLocks noChangeAspect="1"/>
              </p:cNvGrpSpPr>
              <p:nvPr/>
            </p:nvGrpSpPr>
            <p:grpSpPr>
              <a:xfrm>
                <a:off x="1730883" y="3625616"/>
                <a:ext cx="1960267" cy="2432900"/>
                <a:chOff x="8458200" y="3217494"/>
                <a:chExt cx="2608752" cy="3237736"/>
              </a:xfrm>
            </p:grpSpPr>
            <p:grpSp>
              <p:nvGrpSpPr>
                <p:cNvPr id="164" name="Group 163">
                  <a:extLst>
                    <a:ext uri="{FF2B5EF4-FFF2-40B4-BE49-F238E27FC236}">
                      <a16:creationId xmlns:a16="http://schemas.microsoft.com/office/drawing/2014/main" id="{2AF5AA3B-55C6-ABBD-FDE0-AEC162F6F7D4}"/>
                    </a:ext>
                  </a:extLst>
                </p:cNvPr>
                <p:cNvGrpSpPr/>
                <p:nvPr/>
              </p:nvGrpSpPr>
              <p:grpSpPr>
                <a:xfrm>
                  <a:off x="8458200" y="3217494"/>
                  <a:ext cx="2534375" cy="2691814"/>
                  <a:chOff x="8458200" y="3217495"/>
                  <a:chExt cx="2534375" cy="2691815"/>
                </a:xfrm>
              </p:grpSpPr>
              <p:sp>
                <p:nvSpPr>
                  <p:cNvPr id="166" name="Freeform 10">
                    <a:extLst>
                      <a:ext uri="{FF2B5EF4-FFF2-40B4-BE49-F238E27FC236}">
                        <a16:creationId xmlns:a16="http://schemas.microsoft.com/office/drawing/2014/main" id="{497D484D-4628-6AB0-2738-F5468A878A3A}"/>
                      </a:ext>
                    </a:extLst>
                  </p:cNvPr>
                  <p:cNvSpPr>
                    <a:spLocks/>
                  </p:cNvSpPr>
                  <p:nvPr/>
                </p:nvSpPr>
                <p:spPr bwMode="auto">
                  <a:xfrm>
                    <a:off x="8855615" y="3801318"/>
                    <a:ext cx="1499976" cy="1863142"/>
                  </a:xfrm>
                  <a:custGeom>
                    <a:avLst/>
                    <a:gdLst>
                      <a:gd name="T0" fmla="*/ 4610 w 5548"/>
                      <a:gd name="T1" fmla="*/ 120 h 6894"/>
                      <a:gd name="T2" fmla="*/ 4221 w 5548"/>
                      <a:gd name="T3" fmla="*/ 14 h 6894"/>
                      <a:gd name="T4" fmla="*/ 3788 w 5548"/>
                      <a:gd name="T5" fmla="*/ 12 h 6894"/>
                      <a:gd name="T6" fmla="*/ 3324 w 5548"/>
                      <a:gd name="T7" fmla="*/ 115 h 6894"/>
                      <a:gd name="T8" fmla="*/ 2843 w 5548"/>
                      <a:gd name="T9" fmla="*/ 319 h 6894"/>
                      <a:gd name="T10" fmla="*/ 2361 w 5548"/>
                      <a:gd name="T11" fmla="*/ 618 h 6894"/>
                      <a:gd name="T12" fmla="*/ 1891 w 5548"/>
                      <a:gd name="T13" fmla="*/ 1003 h 6894"/>
                      <a:gd name="T14" fmla="*/ 1447 w 5548"/>
                      <a:gd name="T15" fmla="*/ 1462 h 6894"/>
                      <a:gd name="T16" fmla="*/ 1044 w 5548"/>
                      <a:gd name="T17" fmla="*/ 1981 h 6894"/>
                      <a:gd name="T18" fmla="*/ 694 w 5548"/>
                      <a:gd name="T19" fmla="*/ 2545 h 6894"/>
                      <a:gd name="T20" fmla="*/ 407 w 5548"/>
                      <a:gd name="T21" fmla="*/ 3137 h 6894"/>
                      <a:gd name="T22" fmla="*/ 191 w 5548"/>
                      <a:gd name="T23" fmla="*/ 3738 h 6894"/>
                      <a:gd name="T24" fmla="*/ 54 w 5548"/>
                      <a:gd name="T25" fmla="*/ 4330 h 6894"/>
                      <a:gd name="T26" fmla="*/ 0 w 5548"/>
                      <a:gd name="T27" fmla="*/ 4895 h 6894"/>
                      <a:gd name="T28" fmla="*/ 30 w 5548"/>
                      <a:gd name="T29" fmla="*/ 5416 h 6894"/>
                      <a:gd name="T30" fmla="*/ 144 w 5548"/>
                      <a:gd name="T31" fmla="*/ 5878 h 6894"/>
                      <a:gd name="T32" fmla="*/ 337 w 5548"/>
                      <a:gd name="T33" fmla="*/ 6265 h 6894"/>
                      <a:gd name="T34" fmla="*/ 605 w 5548"/>
                      <a:gd name="T35" fmla="*/ 6567 h 6894"/>
                      <a:gd name="T36" fmla="*/ 938 w 5548"/>
                      <a:gd name="T37" fmla="*/ 6774 h 6894"/>
                      <a:gd name="T38" fmla="*/ 1327 w 5548"/>
                      <a:gd name="T39" fmla="*/ 6880 h 6894"/>
                      <a:gd name="T40" fmla="*/ 1760 w 5548"/>
                      <a:gd name="T41" fmla="*/ 6882 h 6894"/>
                      <a:gd name="T42" fmla="*/ 2224 w 5548"/>
                      <a:gd name="T43" fmla="*/ 6779 h 6894"/>
                      <a:gd name="T44" fmla="*/ 2705 w 5548"/>
                      <a:gd name="T45" fmla="*/ 6575 h 6894"/>
                      <a:gd name="T46" fmla="*/ 3188 w 5548"/>
                      <a:gd name="T47" fmla="*/ 6276 h 6894"/>
                      <a:gd name="T48" fmla="*/ 3658 w 5548"/>
                      <a:gd name="T49" fmla="*/ 5891 h 6894"/>
                      <a:gd name="T50" fmla="*/ 4101 w 5548"/>
                      <a:gd name="T51" fmla="*/ 5432 h 6894"/>
                      <a:gd name="T52" fmla="*/ 4504 w 5548"/>
                      <a:gd name="T53" fmla="*/ 4913 h 6894"/>
                      <a:gd name="T54" fmla="*/ 4855 w 5548"/>
                      <a:gd name="T55" fmla="*/ 4349 h 6894"/>
                      <a:gd name="T56" fmla="*/ 5142 w 5548"/>
                      <a:gd name="T57" fmla="*/ 3757 h 6894"/>
                      <a:gd name="T58" fmla="*/ 5357 w 5548"/>
                      <a:gd name="T59" fmla="*/ 3156 h 6894"/>
                      <a:gd name="T60" fmla="*/ 5494 w 5548"/>
                      <a:gd name="T61" fmla="*/ 2564 h 6894"/>
                      <a:gd name="T62" fmla="*/ 5548 w 5548"/>
                      <a:gd name="T63" fmla="*/ 1999 h 6894"/>
                      <a:gd name="T64" fmla="*/ 5518 w 5548"/>
                      <a:gd name="T65" fmla="*/ 1478 h 6894"/>
                      <a:gd name="T66" fmla="*/ 5405 w 5548"/>
                      <a:gd name="T67" fmla="*/ 1016 h 6894"/>
                      <a:gd name="T68" fmla="*/ 5211 w 5548"/>
                      <a:gd name="T69" fmla="*/ 629 h 6894"/>
                      <a:gd name="T70" fmla="*/ 4944 w 5548"/>
                      <a:gd name="T71" fmla="*/ 327 h 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8" h="6894">
                        <a:moveTo>
                          <a:pt x="4785" y="211"/>
                        </a:moveTo>
                        <a:lnTo>
                          <a:pt x="4610" y="120"/>
                        </a:lnTo>
                        <a:lnTo>
                          <a:pt x="4422" y="54"/>
                        </a:lnTo>
                        <a:lnTo>
                          <a:pt x="4221" y="14"/>
                        </a:lnTo>
                        <a:lnTo>
                          <a:pt x="4009" y="0"/>
                        </a:lnTo>
                        <a:lnTo>
                          <a:pt x="3788" y="12"/>
                        </a:lnTo>
                        <a:lnTo>
                          <a:pt x="3559" y="50"/>
                        </a:lnTo>
                        <a:lnTo>
                          <a:pt x="3324" y="115"/>
                        </a:lnTo>
                        <a:lnTo>
                          <a:pt x="3085" y="204"/>
                        </a:lnTo>
                        <a:lnTo>
                          <a:pt x="2843" y="319"/>
                        </a:lnTo>
                        <a:lnTo>
                          <a:pt x="2601" y="457"/>
                        </a:lnTo>
                        <a:lnTo>
                          <a:pt x="2361" y="618"/>
                        </a:lnTo>
                        <a:lnTo>
                          <a:pt x="2123" y="800"/>
                        </a:lnTo>
                        <a:lnTo>
                          <a:pt x="1891" y="1003"/>
                        </a:lnTo>
                        <a:lnTo>
                          <a:pt x="1665" y="1224"/>
                        </a:lnTo>
                        <a:lnTo>
                          <a:pt x="1447" y="1462"/>
                        </a:lnTo>
                        <a:lnTo>
                          <a:pt x="1240" y="1715"/>
                        </a:lnTo>
                        <a:lnTo>
                          <a:pt x="1044" y="1981"/>
                        </a:lnTo>
                        <a:lnTo>
                          <a:pt x="862" y="2259"/>
                        </a:lnTo>
                        <a:lnTo>
                          <a:pt x="694" y="2545"/>
                        </a:lnTo>
                        <a:lnTo>
                          <a:pt x="542" y="2839"/>
                        </a:lnTo>
                        <a:lnTo>
                          <a:pt x="407" y="3137"/>
                        </a:lnTo>
                        <a:lnTo>
                          <a:pt x="289" y="3437"/>
                        </a:lnTo>
                        <a:lnTo>
                          <a:pt x="191" y="3738"/>
                        </a:lnTo>
                        <a:lnTo>
                          <a:pt x="113" y="4036"/>
                        </a:lnTo>
                        <a:lnTo>
                          <a:pt x="54" y="4330"/>
                        </a:lnTo>
                        <a:lnTo>
                          <a:pt x="17" y="4617"/>
                        </a:lnTo>
                        <a:lnTo>
                          <a:pt x="0" y="4895"/>
                        </a:lnTo>
                        <a:lnTo>
                          <a:pt x="5" y="5162"/>
                        </a:lnTo>
                        <a:lnTo>
                          <a:pt x="30" y="5416"/>
                        </a:lnTo>
                        <a:lnTo>
                          <a:pt x="77" y="5655"/>
                        </a:lnTo>
                        <a:lnTo>
                          <a:pt x="144" y="5878"/>
                        </a:lnTo>
                        <a:lnTo>
                          <a:pt x="231" y="6082"/>
                        </a:lnTo>
                        <a:lnTo>
                          <a:pt x="337" y="6265"/>
                        </a:lnTo>
                        <a:lnTo>
                          <a:pt x="462" y="6428"/>
                        </a:lnTo>
                        <a:lnTo>
                          <a:pt x="605" y="6567"/>
                        </a:lnTo>
                        <a:lnTo>
                          <a:pt x="764" y="6683"/>
                        </a:lnTo>
                        <a:lnTo>
                          <a:pt x="938" y="6774"/>
                        </a:lnTo>
                        <a:lnTo>
                          <a:pt x="1126" y="6840"/>
                        </a:lnTo>
                        <a:lnTo>
                          <a:pt x="1327" y="6880"/>
                        </a:lnTo>
                        <a:lnTo>
                          <a:pt x="1539" y="6894"/>
                        </a:lnTo>
                        <a:lnTo>
                          <a:pt x="1760" y="6882"/>
                        </a:lnTo>
                        <a:lnTo>
                          <a:pt x="1989" y="6844"/>
                        </a:lnTo>
                        <a:lnTo>
                          <a:pt x="2224" y="6779"/>
                        </a:lnTo>
                        <a:lnTo>
                          <a:pt x="2463" y="6690"/>
                        </a:lnTo>
                        <a:lnTo>
                          <a:pt x="2705" y="6575"/>
                        </a:lnTo>
                        <a:lnTo>
                          <a:pt x="2947" y="6437"/>
                        </a:lnTo>
                        <a:lnTo>
                          <a:pt x="3188" y="6276"/>
                        </a:lnTo>
                        <a:lnTo>
                          <a:pt x="3425" y="6094"/>
                        </a:lnTo>
                        <a:lnTo>
                          <a:pt x="3658" y="5891"/>
                        </a:lnTo>
                        <a:lnTo>
                          <a:pt x="3884" y="5670"/>
                        </a:lnTo>
                        <a:lnTo>
                          <a:pt x="4101" y="5432"/>
                        </a:lnTo>
                        <a:lnTo>
                          <a:pt x="4308" y="5179"/>
                        </a:lnTo>
                        <a:lnTo>
                          <a:pt x="4504" y="4913"/>
                        </a:lnTo>
                        <a:lnTo>
                          <a:pt x="4687" y="4635"/>
                        </a:lnTo>
                        <a:lnTo>
                          <a:pt x="4855" y="4349"/>
                        </a:lnTo>
                        <a:lnTo>
                          <a:pt x="5007" y="4055"/>
                        </a:lnTo>
                        <a:lnTo>
                          <a:pt x="5142" y="3757"/>
                        </a:lnTo>
                        <a:lnTo>
                          <a:pt x="5259" y="3457"/>
                        </a:lnTo>
                        <a:lnTo>
                          <a:pt x="5357" y="3156"/>
                        </a:lnTo>
                        <a:lnTo>
                          <a:pt x="5436" y="2858"/>
                        </a:lnTo>
                        <a:lnTo>
                          <a:pt x="5494" y="2564"/>
                        </a:lnTo>
                        <a:lnTo>
                          <a:pt x="5532" y="2277"/>
                        </a:lnTo>
                        <a:lnTo>
                          <a:pt x="5548" y="1999"/>
                        </a:lnTo>
                        <a:lnTo>
                          <a:pt x="5544" y="1732"/>
                        </a:lnTo>
                        <a:lnTo>
                          <a:pt x="5518" y="1478"/>
                        </a:lnTo>
                        <a:lnTo>
                          <a:pt x="5472" y="1239"/>
                        </a:lnTo>
                        <a:lnTo>
                          <a:pt x="5405" y="1016"/>
                        </a:lnTo>
                        <a:lnTo>
                          <a:pt x="5318" y="812"/>
                        </a:lnTo>
                        <a:lnTo>
                          <a:pt x="5211" y="629"/>
                        </a:lnTo>
                        <a:lnTo>
                          <a:pt x="5086" y="466"/>
                        </a:lnTo>
                        <a:lnTo>
                          <a:pt x="4944" y="327"/>
                        </a:lnTo>
                        <a:lnTo>
                          <a:pt x="4785" y="211"/>
                        </a:lnTo>
                      </a:path>
                    </a:pathLst>
                  </a:custGeom>
                  <a:noFill/>
                  <a:ln w="47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7" name="Line 5">
                    <a:extLst>
                      <a:ext uri="{FF2B5EF4-FFF2-40B4-BE49-F238E27FC236}">
                        <a16:creationId xmlns:a16="http://schemas.microsoft.com/office/drawing/2014/main" id="{0E1FDC4A-D68F-9D96-F406-B0367BC720FC}"/>
                      </a:ext>
                    </a:extLst>
                  </p:cNvPr>
                  <p:cNvSpPr>
                    <a:spLocks noChangeShapeType="1"/>
                  </p:cNvSpPr>
                  <p:nvPr/>
                </p:nvSpPr>
                <p:spPr bwMode="auto">
                  <a:xfrm flipV="1">
                    <a:off x="9605600" y="3520465"/>
                    <a:ext cx="0" cy="2388845"/>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8" name="Line 6">
                    <a:extLst>
                      <a:ext uri="{FF2B5EF4-FFF2-40B4-BE49-F238E27FC236}">
                        <a16:creationId xmlns:a16="http://schemas.microsoft.com/office/drawing/2014/main" id="{1A1160BB-8DA2-D9B2-E65C-F7A946AA6E9E}"/>
                      </a:ext>
                    </a:extLst>
                  </p:cNvPr>
                  <p:cNvSpPr>
                    <a:spLocks noChangeShapeType="1"/>
                  </p:cNvSpPr>
                  <p:nvPr/>
                </p:nvSpPr>
                <p:spPr bwMode="auto">
                  <a:xfrm>
                    <a:off x="8458200" y="4733735"/>
                    <a:ext cx="2269225" cy="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9" name="Line 14">
                    <a:extLst>
                      <a:ext uri="{FF2B5EF4-FFF2-40B4-BE49-F238E27FC236}">
                        <a16:creationId xmlns:a16="http://schemas.microsoft.com/office/drawing/2014/main" id="{FDCD8CDA-FD6A-3105-B2CA-3138341CFE85}"/>
                      </a:ext>
                    </a:extLst>
                  </p:cNvPr>
                  <p:cNvSpPr>
                    <a:spLocks noChangeShapeType="1"/>
                  </p:cNvSpPr>
                  <p:nvPr/>
                </p:nvSpPr>
                <p:spPr bwMode="auto">
                  <a:xfrm flipV="1">
                    <a:off x="10659071" y="4733735"/>
                    <a:ext cx="91213" cy="45608"/>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0" name="Line 15">
                    <a:extLst>
                      <a:ext uri="{FF2B5EF4-FFF2-40B4-BE49-F238E27FC236}">
                        <a16:creationId xmlns:a16="http://schemas.microsoft.com/office/drawing/2014/main" id="{77A3D7B6-6126-01B0-6D8A-2261DFB79533}"/>
                      </a:ext>
                    </a:extLst>
                  </p:cNvPr>
                  <p:cNvSpPr>
                    <a:spLocks noChangeShapeType="1"/>
                  </p:cNvSpPr>
                  <p:nvPr/>
                </p:nvSpPr>
                <p:spPr bwMode="auto">
                  <a:xfrm>
                    <a:off x="10659071" y="4686438"/>
                    <a:ext cx="91213" cy="47297"/>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1" name="Line 16">
                    <a:extLst>
                      <a:ext uri="{FF2B5EF4-FFF2-40B4-BE49-F238E27FC236}">
                        <a16:creationId xmlns:a16="http://schemas.microsoft.com/office/drawing/2014/main" id="{6CFFB269-9CBD-A69B-B50B-73B6550CBD84}"/>
                      </a:ext>
                    </a:extLst>
                  </p:cNvPr>
                  <p:cNvSpPr>
                    <a:spLocks noChangeShapeType="1"/>
                  </p:cNvSpPr>
                  <p:nvPr/>
                </p:nvSpPr>
                <p:spPr bwMode="auto">
                  <a:xfrm flipH="1" flipV="1">
                    <a:off x="9605600"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2" name="Line 17">
                    <a:extLst>
                      <a:ext uri="{FF2B5EF4-FFF2-40B4-BE49-F238E27FC236}">
                        <a16:creationId xmlns:a16="http://schemas.microsoft.com/office/drawing/2014/main" id="{C0BB6FB0-B3F2-7C3E-A793-20E049AE36B0}"/>
                      </a:ext>
                    </a:extLst>
                  </p:cNvPr>
                  <p:cNvSpPr>
                    <a:spLocks noChangeShapeType="1"/>
                  </p:cNvSpPr>
                  <p:nvPr/>
                </p:nvSpPr>
                <p:spPr bwMode="auto">
                  <a:xfrm flipV="1">
                    <a:off x="9559993"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3" name="Rectangle 172">
                    <a:extLst>
                      <a:ext uri="{FF2B5EF4-FFF2-40B4-BE49-F238E27FC236}">
                        <a16:creationId xmlns:a16="http://schemas.microsoft.com/office/drawing/2014/main" id="{0F1EA87F-5468-4720-8256-2711BD5116F7}"/>
                      </a:ext>
                    </a:extLst>
                  </p:cNvPr>
                  <p:cNvSpPr>
                    <a:spLocks noChangeArrowheads="1"/>
                  </p:cNvSpPr>
                  <p:nvPr/>
                </p:nvSpPr>
                <p:spPr bwMode="auto">
                  <a:xfrm>
                    <a:off x="9510024" y="3217495"/>
                    <a:ext cx="202664"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N</a:t>
                    </a:r>
                  </a:p>
                </p:txBody>
              </p:sp>
              <p:sp>
                <p:nvSpPr>
                  <p:cNvPr id="174" name="Rectangle 173">
                    <a:extLst>
                      <a:ext uri="{FF2B5EF4-FFF2-40B4-BE49-F238E27FC236}">
                        <a16:creationId xmlns:a16="http://schemas.microsoft.com/office/drawing/2014/main" id="{21BEA691-ED01-7EC2-D49C-6A3ED8390279}"/>
                      </a:ext>
                    </a:extLst>
                  </p:cNvPr>
                  <p:cNvSpPr>
                    <a:spLocks noChangeArrowheads="1"/>
                  </p:cNvSpPr>
                  <p:nvPr/>
                </p:nvSpPr>
                <p:spPr bwMode="auto">
                  <a:xfrm>
                    <a:off x="10824043" y="4625467"/>
                    <a:ext cx="168532"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mj-lt"/>
                      </a:rPr>
                      <a:t>E</a:t>
                    </a:r>
                  </a:p>
                </p:txBody>
              </p:sp>
              <p:grpSp>
                <p:nvGrpSpPr>
                  <p:cNvPr id="175" name="Group 174">
                    <a:extLst>
                      <a:ext uri="{FF2B5EF4-FFF2-40B4-BE49-F238E27FC236}">
                        <a16:creationId xmlns:a16="http://schemas.microsoft.com/office/drawing/2014/main" id="{2F962921-0EBC-7D67-7C73-5801FA7AE6F2}"/>
                      </a:ext>
                    </a:extLst>
                  </p:cNvPr>
                  <p:cNvGrpSpPr/>
                  <p:nvPr/>
                </p:nvGrpSpPr>
                <p:grpSpPr>
                  <a:xfrm>
                    <a:off x="9323711" y="4708458"/>
                    <a:ext cx="304682" cy="368633"/>
                    <a:chOff x="3992292" y="1374081"/>
                    <a:chExt cx="165376" cy="200087"/>
                  </a:xfrm>
                </p:grpSpPr>
                <p:sp>
                  <p:nvSpPr>
                    <p:cNvPr id="195" name="Rectangle 21">
                      <a:extLst>
                        <a:ext uri="{FF2B5EF4-FFF2-40B4-BE49-F238E27FC236}">
                          <a16:creationId xmlns:a16="http://schemas.microsoft.com/office/drawing/2014/main" id="{6B9FAD20-CF90-0C03-155B-681EE10574C2}"/>
                        </a:ext>
                      </a:extLst>
                    </p:cNvPr>
                    <p:cNvSpPr>
                      <a:spLocks noChangeArrowheads="1"/>
                    </p:cNvSpPr>
                    <p:nvPr/>
                  </p:nvSpPr>
                  <p:spPr bwMode="auto">
                    <a:xfrm>
                      <a:off x="3992292" y="1374081"/>
                      <a:ext cx="47" cy="2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C00000"/>
                        </a:solidFill>
                        <a:effectLst/>
                        <a:latin typeface="+mj-lt"/>
                      </a:endParaRPr>
                    </a:p>
                  </p:txBody>
                </p:sp>
                <p:sp>
                  <p:nvSpPr>
                    <p:cNvPr id="196" name="Oval 195">
                      <a:extLst>
                        <a:ext uri="{FF2B5EF4-FFF2-40B4-BE49-F238E27FC236}">
                          <a16:creationId xmlns:a16="http://schemas.microsoft.com/office/drawing/2014/main" id="{5C38E489-C766-BB2F-C356-020C32CAA6A8}"/>
                        </a:ext>
                      </a:extLst>
                    </p:cNvPr>
                    <p:cNvSpPr>
                      <a:spLocks noChangeAspect="1"/>
                    </p:cNvSpPr>
                    <p:nvPr/>
                  </p:nvSpPr>
                  <p:spPr>
                    <a:xfrm>
                      <a:off x="4130236" y="1376343"/>
                      <a:ext cx="27432" cy="2743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76" name="Group 175">
                    <a:extLst>
                      <a:ext uri="{FF2B5EF4-FFF2-40B4-BE49-F238E27FC236}">
                        <a16:creationId xmlns:a16="http://schemas.microsoft.com/office/drawing/2014/main" id="{33B397A0-A07C-5541-7E96-23322E3EF0F0}"/>
                      </a:ext>
                    </a:extLst>
                  </p:cNvPr>
                  <p:cNvGrpSpPr/>
                  <p:nvPr/>
                </p:nvGrpSpPr>
                <p:grpSpPr>
                  <a:xfrm>
                    <a:off x="9058782" y="3857303"/>
                    <a:ext cx="1096516" cy="1757989"/>
                    <a:chOff x="4301965" y="3037995"/>
                    <a:chExt cx="595169" cy="954204"/>
                  </a:xfrm>
                </p:grpSpPr>
                <p:sp>
                  <p:nvSpPr>
                    <p:cNvPr id="177" name="Line 8">
                      <a:extLst>
                        <a:ext uri="{FF2B5EF4-FFF2-40B4-BE49-F238E27FC236}">
                          <a16:creationId xmlns:a16="http://schemas.microsoft.com/office/drawing/2014/main" id="{3D9570E5-1EAE-A5BE-1EFD-542BB648EA6C}"/>
                        </a:ext>
                      </a:extLst>
                    </p:cNvPr>
                    <p:cNvSpPr>
                      <a:spLocks noChangeShapeType="1"/>
                    </p:cNvSpPr>
                    <p:nvPr/>
                  </p:nvSpPr>
                  <p:spPr bwMode="auto">
                    <a:xfrm flipV="1">
                      <a:off x="4301965" y="3516711"/>
                      <a:ext cx="295529" cy="475488"/>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8" name="Line 9">
                      <a:extLst>
                        <a:ext uri="{FF2B5EF4-FFF2-40B4-BE49-F238E27FC236}">
                          <a16:creationId xmlns:a16="http://schemas.microsoft.com/office/drawing/2014/main" id="{0B725C83-E3D6-92E9-ADEB-D54556FD2E4D}"/>
                        </a:ext>
                      </a:extLst>
                    </p:cNvPr>
                    <p:cNvSpPr>
                      <a:spLocks noChangeShapeType="1"/>
                    </p:cNvSpPr>
                    <p:nvPr/>
                  </p:nvSpPr>
                  <p:spPr bwMode="auto">
                    <a:xfrm>
                      <a:off x="4602901" y="3523030"/>
                      <a:ext cx="277565" cy="172330"/>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9" name="Line 8">
                      <a:extLst>
                        <a:ext uri="{FF2B5EF4-FFF2-40B4-BE49-F238E27FC236}">
                          <a16:creationId xmlns:a16="http://schemas.microsoft.com/office/drawing/2014/main" id="{6EF70694-AAB8-CF41-B757-F7B6207C4058}"/>
                        </a:ext>
                      </a:extLst>
                    </p:cNvPr>
                    <p:cNvSpPr>
                      <a:spLocks noChangeShapeType="1"/>
                    </p:cNvSpPr>
                    <p:nvPr/>
                  </p:nvSpPr>
                  <p:spPr bwMode="auto">
                    <a:xfrm flipV="1">
                      <a:off x="4596605" y="3046811"/>
                      <a:ext cx="295529" cy="475488"/>
                    </a:xfrm>
                    <a:prstGeom prst="line">
                      <a:avLst/>
                    </a:prstGeom>
                    <a:noFill/>
                    <a:ln w="3175">
                      <a:solidFill>
                        <a:srgbClr val="FF0000"/>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0" name="Line 9">
                      <a:extLst>
                        <a:ext uri="{FF2B5EF4-FFF2-40B4-BE49-F238E27FC236}">
                          <a16:creationId xmlns:a16="http://schemas.microsoft.com/office/drawing/2014/main" id="{8C616714-2730-65CE-BE35-6E2770EAE645}"/>
                        </a:ext>
                      </a:extLst>
                    </p:cNvPr>
                    <p:cNvSpPr>
                      <a:spLocks noChangeShapeType="1"/>
                    </p:cNvSpPr>
                    <p:nvPr/>
                  </p:nvSpPr>
                  <p:spPr bwMode="auto">
                    <a:xfrm>
                      <a:off x="4320961" y="3342690"/>
                      <a:ext cx="277565" cy="172330"/>
                    </a:xfrm>
                    <a:prstGeom prst="line">
                      <a:avLst/>
                    </a:prstGeom>
                    <a:noFill/>
                    <a:ln w="3175">
                      <a:solidFill>
                        <a:srgbClr val="FF0000"/>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1" name="Rectangle 26">
                      <a:extLst>
                        <a:ext uri="{FF2B5EF4-FFF2-40B4-BE49-F238E27FC236}">
                          <a16:creationId xmlns:a16="http://schemas.microsoft.com/office/drawing/2014/main" id="{8F4B702E-0EDC-74CB-D8F5-4AA85202DE17}"/>
                        </a:ext>
                      </a:extLst>
                    </p:cNvPr>
                    <p:cNvSpPr>
                      <a:spLocks noChangeArrowheads="1"/>
                    </p:cNvSpPr>
                    <p:nvPr/>
                  </p:nvSpPr>
                  <p:spPr bwMode="auto">
                    <a:xfrm>
                      <a:off x="4668591" y="3091698"/>
                      <a:ext cx="88001"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a</a:t>
                      </a:r>
                      <a:endParaRPr kumimoji="0" lang="en-US" altLang="en-US" b="0" i="0" u="none" strike="noStrike" cap="none" normalizeH="0" baseline="-25000" dirty="0">
                        <a:ln>
                          <a:noFill/>
                        </a:ln>
                        <a:solidFill>
                          <a:srgbClr val="FF0000"/>
                        </a:solidFill>
                        <a:effectLst/>
                        <a:latin typeface="+mj-lt"/>
                      </a:endParaRPr>
                    </a:p>
                  </p:txBody>
                </p:sp>
                <p:grpSp>
                  <p:nvGrpSpPr>
                    <p:cNvPr id="182" name="Group 181">
                      <a:extLst>
                        <a:ext uri="{FF2B5EF4-FFF2-40B4-BE49-F238E27FC236}">
                          <a16:creationId xmlns:a16="http://schemas.microsoft.com/office/drawing/2014/main" id="{9CF31286-252B-C805-4C74-59F4E219716D}"/>
                        </a:ext>
                      </a:extLst>
                    </p:cNvPr>
                    <p:cNvGrpSpPr/>
                    <p:nvPr/>
                  </p:nvGrpSpPr>
                  <p:grpSpPr>
                    <a:xfrm rot="1828281">
                      <a:off x="4861376" y="3037995"/>
                      <a:ext cx="35758" cy="54094"/>
                      <a:chOff x="5173796" y="3012595"/>
                      <a:chExt cx="35758" cy="54094"/>
                    </a:xfrm>
                  </p:grpSpPr>
                  <p:sp>
                    <p:nvSpPr>
                      <p:cNvPr id="193" name="Line 30">
                        <a:extLst>
                          <a:ext uri="{FF2B5EF4-FFF2-40B4-BE49-F238E27FC236}">
                            <a16:creationId xmlns:a16="http://schemas.microsoft.com/office/drawing/2014/main" id="{97EF434A-1B79-05AA-6D6B-8E719971FDC5}"/>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4" name="Line 31">
                        <a:extLst>
                          <a:ext uri="{FF2B5EF4-FFF2-40B4-BE49-F238E27FC236}">
                            <a16:creationId xmlns:a16="http://schemas.microsoft.com/office/drawing/2014/main" id="{9FB0BB36-8920-A308-05A1-A51E210E3AEA}"/>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83" name="Group 182">
                      <a:extLst>
                        <a:ext uri="{FF2B5EF4-FFF2-40B4-BE49-F238E27FC236}">
                          <a16:creationId xmlns:a16="http://schemas.microsoft.com/office/drawing/2014/main" id="{AB9B0F69-78C4-50C8-428A-8193B65BDC56}"/>
                        </a:ext>
                      </a:extLst>
                    </p:cNvPr>
                    <p:cNvGrpSpPr/>
                    <p:nvPr/>
                  </p:nvGrpSpPr>
                  <p:grpSpPr>
                    <a:xfrm rot="12600000">
                      <a:off x="4602296" y="3457095"/>
                      <a:ext cx="35758" cy="54094"/>
                      <a:chOff x="5173796" y="3012595"/>
                      <a:chExt cx="35758" cy="54094"/>
                    </a:xfrm>
                  </p:grpSpPr>
                  <p:sp>
                    <p:nvSpPr>
                      <p:cNvPr id="191" name="Line 30">
                        <a:extLst>
                          <a:ext uri="{FF2B5EF4-FFF2-40B4-BE49-F238E27FC236}">
                            <a16:creationId xmlns:a16="http://schemas.microsoft.com/office/drawing/2014/main" id="{3BBA6AEB-E65A-6F93-806D-EF59CAA66D8B}"/>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2" name="Line 31">
                        <a:extLst>
                          <a:ext uri="{FF2B5EF4-FFF2-40B4-BE49-F238E27FC236}">
                            <a16:creationId xmlns:a16="http://schemas.microsoft.com/office/drawing/2014/main" id="{01D77D13-E88A-DFE8-2FF9-0E5EB6E906CC}"/>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84" name="Group 183">
                      <a:extLst>
                        <a:ext uri="{FF2B5EF4-FFF2-40B4-BE49-F238E27FC236}">
                          <a16:creationId xmlns:a16="http://schemas.microsoft.com/office/drawing/2014/main" id="{DD78D753-8233-1C9E-35A1-2F5B2CE68A02}"/>
                        </a:ext>
                      </a:extLst>
                    </p:cNvPr>
                    <p:cNvGrpSpPr/>
                    <p:nvPr/>
                  </p:nvGrpSpPr>
                  <p:grpSpPr>
                    <a:xfrm rot="7200000">
                      <a:off x="4548956" y="3469796"/>
                      <a:ext cx="35758" cy="54094"/>
                      <a:chOff x="5173796" y="3012595"/>
                      <a:chExt cx="35758" cy="54094"/>
                    </a:xfrm>
                  </p:grpSpPr>
                  <p:sp>
                    <p:nvSpPr>
                      <p:cNvPr id="189" name="Line 30">
                        <a:extLst>
                          <a:ext uri="{FF2B5EF4-FFF2-40B4-BE49-F238E27FC236}">
                            <a16:creationId xmlns:a16="http://schemas.microsoft.com/office/drawing/2014/main" id="{C526C5FF-9396-9CF1-03F3-26D8FFA6EEC5}"/>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0" name="Line 31">
                        <a:extLst>
                          <a:ext uri="{FF2B5EF4-FFF2-40B4-BE49-F238E27FC236}">
                            <a16:creationId xmlns:a16="http://schemas.microsoft.com/office/drawing/2014/main" id="{25207AE4-9BD0-D45C-809E-4B153A567743}"/>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85" name="Group 184">
                      <a:extLst>
                        <a:ext uri="{FF2B5EF4-FFF2-40B4-BE49-F238E27FC236}">
                          <a16:creationId xmlns:a16="http://schemas.microsoft.com/office/drawing/2014/main" id="{88B323E5-9E23-BEB8-7322-F2AD69612B9C}"/>
                        </a:ext>
                      </a:extLst>
                    </p:cNvPr>
                    <p:cNvGrpSpPr/>
                    <p:nvPr/>
                  </p:nvGrpSpPr>
                  <p:grpSpPr>
                    <a:xfrm rot="18000000">
                      <a:off x="4322897" y="3327555"/>
                      <a:ext cx="35758" cy="54094"/>
                      <a:chOff x="5173796" y="3012595"/>
                      <a:chExt cx="35758" cy="54094"/>
                    </a:xfrm>
                  </p:grpSpPr>
                  <p:sp>
                    <p:nvSpPr>
                      <p:cNvPr id="187" name="Line 30">
                        <a:extLst>
                          <a:ext uri="{FF2B5EF4-FFF2-40B4-BE49-F238E27FC236}">
                            <a16:creationId xmlns:a16="http://schemas.microsoft.com/office/drawing/2014/main" id="{0529846C-9241-9B46-F02C-AF8EA294BA00}"/>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8" name="Line 31">
                        <a:extLst>
                          <a:ext uri="{FF2B5EF4-FFF2-40B4-BE49-F238E27FC236}">
                            <a16:creationId xmlns:a16="http://schemas.microsoft.com/office/drawing/2014/main" id="{F7E18EE5-185A-FDDA-440E-72963EB8B505}"/>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86" name="Rectangle 26">
                      <a:extLst>
                        <a:ext uri="{FF2B5EF4-FFF2-40B4-BE49-F238E27FC236}">
                          <a16:creationId xmlns:a16="http://schemas.microsoft.com/office/drawing/2014/main" id="{CBD653A4-E0D4-1150-7789-523D22548A81}"/>
                        </a:ext>
                      </a:extLst>
                    </p:cNvPr>
                    <p:cNvSpPr>
                      <a:spLocks noChangeArrowheads="1"/>
                    </p:cNvSpPr>
                    <p:nvPr/>
                  </p:nvSpPr>
                  <p:spPr bwMode="auto">
                    <a:xfrm>
                      <a:off x="4430167" y="3243222"/>
                      <a:ext cx="89160"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b</a:t>
                      </a:r>
                      <a:endParaRPr kumimoji="0" lang="en-US" altLang="en-US" b="0" i="0" u="none" strike="noStrike" cap="none" normalizeH="0" baseline="-25000" dirty="0">
                        <a:ln>
                          <a:noFill/>
                        </a:ln>
                        <a:solidFill>
                          <a:srgbClr val="FF0000"/>
                        </a:solidFill>
                        <a:effectLst/>
                        <a:latin typeface="+mj-lt"/>
                      </a:endParaRPr>
                    </a:p>
                  </p:txBody>
                </p:sp>
              </p:grpSp>
            </p:grpSp>
            <p:sp>
              <p:nvSpPr>
                <p:cNvPr id="165" name="TextBox 164">
                  <a:extLst>
                    <a:ext uri="{FF2B5EF4-FFF2-40B4-BE49-F238E27FC236}">
                      <a16:creationId xmlns:a16="http://schemas.microsoft.com/office/drawing/2014/main" id="{AAEE9C90-9F97-F8C7-06DD-AAC9234E9066}"/>
                    </a:ext>
                  </a:extLst>
                </p:cNvPr>
                <p:cNvSpPr txBox="1"/>
                <p:nvPr/>
              </p:nvSpPr>
              <p:spPr>
                <a:xfrm>
                  <a:off x="8480965" y="5963718"/>
                  <a:ext cx="2585987" cy="491512"/>
                </a:xfrm>
                <a:prstGeom prst="rect">
                  <a:avLst/>
                </a:prstGeom>
                <a:noFill/>
              </p:spPr>
              <p:txBody>
                <a:bodyPr wrap="none" rtlCol="0">
                  <a:spAutoFit/>
                </a:bodyPr>
                <a:lstStyle/>
                <a:p>
                  <a:r>
                    <a:rPr lang="en-US" dirty="0">
                      <a:solidFill>
                        <a:srgbClr val="C00000"/>
                      </a:solidFill>
                      <a:latin typeface="+mj-lt"/>
                    </a:rPr>
                    <a:t>a: semi-major axis</a:t>
                  </a:r>
                </a:p>
              </p:txBody>
            </p:sp>
          </p:grpSp>
          <p:grpSp>
            <p:nvGrpSpPr>
              <p:cNvPr id="39" name="Group 38">
                <a:extLst>
                  <a:ext uri="{FF2B5EF4-FFF2-40B4-BE49-F238E27FC236}">
                    <a16:creationId xmlns:a16="http://schemas.microsoft.com/office/drawing/2014/main" id="{EAF31E36-B963-A9A1-E9D1-52AE4538C49C}"/>
                  </a:ext>
                </a:extLst>
              </p:cNvPr>
              <p:cNvGrpSpPr>
                <a:grpSpLocks noChangeAspect="1"/>
              </p:cNvGrpSpPr>
              <p:nvPr/>
            </p:nvGrpSpPr>
            <p:grpSpPr>
              <a:xfrm>
                <a:off x="7833272" y="3429600"/>
                <a:ext cx="3403411" cy="3027129"/>
                <a:chOff x="6922655" y="4768350"/>
                <a:chExt cx="2829324" cy="2516511"/>
              </a:xfrm>
            </p:grpSpPr>
            <p:grpSp>
              <p:nvGrpSpPr>
                <p:cNvPr id="40" name="Group 39">
                  <a:extLst>
                    <a:ext uri="{FF2B5EF4-FFF2-40B4-BE49-F238E27FC236}">
                      <a16:creationId xmlns:a16="http://schemas.microsoft.com/office/drawing/2014/main" id="{0ED177CC-FBB1-5427-6163-8AD8FB597D7A}"/>
                    </a:ext>
                  </a:extLst>
                </p:cNvPr>
                <p:cNvGrpSpPr>
                  <a:grpSpLocks noChangeAspect="1"/>
                </p:cNvGrpSpPr>
                <p:nvPr/>
              </p:nvGrpSpPr>
              <p:grpSpPr>
                <a:xfrm>
                  <a:off x="6922655" y="4800570"/>
                  <a:ext cx="2829324" cy="2484291"/>
                  <a:chOff x="6762665" y="4422922"/>
                  <a:chExt cx="3536524" cy="3105253"/>
                </a:xfrm>
              </p:grpSpPr>
              <p:grpSp>
                <p:nvGrpSpPr>
                  <p:cNvPr id="45" name="Group 44">
                    <a:extLst>
                      <a:ext uri="{FF2B5EF4-FFF2-40B4-BE49-F238E27FC236}">
                        <a16:creationId xmlns:a16="http://schemas.microsoft.com/office/drawing/2014/main" id="{5F13A739-17C9-B6BC-C4D9-129750DCF4A0}"/>
                      </a:ext>
                    </a:extLst>
                  </p:cNvPr>
                  <p:cNvGrpSpPr/>
                  <p:nvPr/>
                </p:nvGrpSpPr>
                <p:grpSpPr>
                  <a:xfrm>
                    <a:off x="6762665" y="4422922"/>
                    <a:ext cx="3536524" cy="2285904"/>
                    <a:chOff x="4297680" y="3749040"/>
                    <a:chExt cx="3536524" cy="2285904"/>
                  </a:xfrm>
                </p:grpSpPr>
                <p:grpSp>
                  <p:nvGrpSpPr>
                    <p:cNvPr id="47" name="Group 46">
                      <a:extLst>
                        <a:ext uri="{FF2B5EF4-FFF2-40B4-BE49-F238E27FC236}">
                          <a16:creationId xmlns:a16="http://schemas.microsoft.com/office/drawing/2014/main" id="{BF6A4743-7B65-EF9B-83F3-42649A8C369B}"/>
                        </a:ext>
                      </a:extLst>
                    </p:cNvPr>
                    <p:cNvGrpSpPr/>
                    <p:nvPr/>
                  </p:nvGrpSpPr>
                  <p:grpSpPr>
                    <a:xfrm>
                      <a:off x="4366260" y="3749040"/>
                      <a:ext cx="3337560" cy="2160270"/>
                      <a:chOff x="4366260" y="3749040"/>
                      <a:chExt cx="3337560" cy="2160270"/>
                    </a:xfrm>
                  </p:grpSpPr>
                  <p:sp>
                    <p:nvSpPr>
                      <p:cNvPr id="51" name="Freeform: Shape 50">
                        <a:extLst>
                          <a:ext uri="{FF2B5EF4-FFF2-40B4-BE49-F238E27FC236}">
                            <a16:creationId xmlns:a16="http://schemas.microsoft.com/office/drawing/2014/main" id="{6764A7F7-3095-9EB0-707B-05ED9B508CB8}"/>
                          </a:ext>
                        </a:extLst>
                      </p:cNvPr>
                      <p:cNvSpPr/>
                      <p:nvPr/>
                    </p:nvSpPr>
                    <p:spPr>
                      <a:xfrm>
                        <a:off x="4366260" y="3749040"/>
                        <a:ext cx="3337560" cy="2160270"/>
                      </a:xfrm>
                      <a:custGeom>
                        <a:avLst/>
                        <a:gdLst>
                          <a:gd name="connsiteX0" fmla="*/ 720090 w 3337560"/>
                          <a:gd name="connsiteY0" fmla="*/ 2160270 h 2160270"/>
                          <a:gd name="connsiteX1" fmla="*/ 0 w 3337560"/>
                          <a:gd name="connsiteY1" fmla="*/ 1005840 h 2160270"/>
                          <a:gd name="connsiteX2" fmla="*/ 1691640 w 3337560"/>
                          <a:gd name="connsiteY2" fmla="*/ 0 h 2160270"/>
                          <a:gd name="connsiteX3" fmla="*/ 3337560 w 3337560"/>
                          <a:gd name="connsiteY3" fmla="*/ 1348740 h 2160270"/>
                          <a:gd name="connsiteX4" fmla="*/ 720090 w 3337560"/>
                          <a:gd name="connsiteY4" fmla="*/ 2160270 h 216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160270">
                            <a:moveTo>
                              <a:pt x="720090" y="2160270"/>
                            </a:moveTo>
                            <a:lnTo>
                              <a:pt x="0" y="1005840"/>
                            </a:lnTo>
                            <a:lnTo>
                              <a:pt x="1691640" y="0"/>
                            </a:lnTo>
                            <a:lnTo>
                              <a:pt x="3337560" y="1348740"/>
                            </a:lnTo>
                            <a:lnTo>
                              <a:pt x="720090" y="2160270"/>
                            </a:ln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2" name="Oval 51">
                        <a:extLst>
                          <a:ext uri="{FF2B5EF4-FFF2-40B4-BE49-F238E27FC236}">
                            <a16:creationId xmlns:a16="http://schemas.microsoft.com/office/drawing/2014/main" id="{1DD59E6D-BD1C-8591-B03D-6EFB79055815}"/>
                          </a:ext>
                        </a:extLst>
                      </p:cNvPr>
                      <p:cNvSpPr/>
                      <p:nvPr/>
                    </p:nvSpPr>
                    <p:spPr>
                      <a:xfrm rot="4111474">
                        <a:off x="6275070" y="5372099"/>
                        <a:ext cx="445770" cy="228600"/>
                      </a:xfrm>
                      <a:prstGeom prst="ellipse">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Oval 52">
                        <a:extLst>
                          <a:ext uri="{FF2B5EF4-FFF2-40B4-BE49-F238E27FC236}">
                            <a16:creationId xmlns:a16="http://schemas.microsoft.com/office/drawing/2014/main" id="{97A6BCB5-5E11-B3C3-A616-FD6FDC7F64D5}"/>
                          </a:ext>
                        </a:extLst>
                      </p:cNvPr>
                      <p:cNvSpPr/>
                      <p:nvPr/>
                    </p:nvSpPr>
                    <p:spPr>
                      <a:xfrm rot="2796859">
                        <a:off x="5086351" y="4149090"/>
                        <a:ext cx="285750" cy="217170"/>
                      </a:xfrm>
                      <a:prstGeom prst="ellipse">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4" name="Oval 53">
                        <a:extLst>
                          <a:ext uri="{FF2B5EF4-FFF2-40B4-BE49-F238E27FC236}">
                            <a16:creationId xmlns:a16="http://schemas.microsoft.com/office/drawing/2014/main" id="{83799EBE-5272-7790-CC7D-953DC39D2FAC}"/>
                          </a:ext>
                        </a:extLst>
                      </p:cNvPr>
                      <p:cNvSpPr/>
                      <p:nvPr/>
                    </p:nvSpPr>
                    <p:spPr>
                      <a:xfrm rot="19088909">
                        <a:off x="6812280" y="4400549"/>
                        <a:ext cx="331470" cy="240030"/>
                      </a:xfrm>
                      <a:prstGeom prst="ellipse">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Oval 54">
                        <a:extLst>
                          <a:ext uri="{FF2B5EF4-FFF2-40B4-BE49-F238E27FC236}">
                            <a16:creationId xmlns:a16="http://schemas.microsoft.com/office/drawing/2014/main" id="{A4E3410A-ECA7-7495-8DEF-6DAA1454F848}"/>
                          </a:ext>
                        </a:extLst>
                      </p:cNvPr>
                      <p:cNvSpPr/>
                      <p:nvPr/>
                    </p:nvSpPr>
                    <p:spPr>
                      <a:xfrm rot="19861510">
                        <a:off x="4469130" y="5200650"/>
                        <a:ext cx="434340" cy="240030"/>
                      </a:xfrm>
                      <a:prstGeom prst="ellipse">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48" name="Oval 47">
                      <a:extLst>
                        <a:ext uri="{FF2B5EF4-FFF2-40B4-BE49-F238E27FC236}">
                          <a16:creationId xmlns:a16="http://schemas.microsoft.com/office/drawing/2014/main" id="{46CEC481-CD12-E6B8-7160-D9C7A63D7069}"/>
                        </a:ext>
                      </a:extLst>
                    </p:cNvPr>
                    <p:cNvSpPr/>
                    <p:nvPr/>
                  </p:nvSpPr>
                  <p:spPr>
                    <a:xfrm rot="3956939">
                      <a:off x="4263390" y="4697730"/>
                      <a:ext cx="205740" cy="137160"/>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Oval 48">
                      <a:extLst>
                        <a:ext uri="{FF2B5EF4-FFF2-40B4-BE49-F238E27FC236}">
                          <a16:creationId xmlns:a16="http://schemas.microsoft.com/office/drawing/2014/main" id="{1CD860B7-CC6F-0FBD-638E-7AC4DCA9CCA5}"/>
                        </a:ext>
                      </a:extLst>
                    </p:cNvPr>
                    <p:cNvSpPr/>
                    <p:nvPr/>
                  </p:nvSpPr>
                  <p:spPr>
                    <a:xfrm rot="1702878">
                      <a:off x="4867844" y="5790076"/>
                      <a:ext cx="427708" cy="244868"/>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Oval 49">
                      <a:extLst>
                        <a:ext uri="{FF2B5EF4-FFF2-40B4-BE49-F238E27FC236}">
                          <a16:creationId xmlns:a16="http://schemas.microsoft.com/office/drawing/2014/main" id="{0266BADD-0B87-479F-DBB5-EC350D0240F2}"/>
                        </a:ext>
                      </a:extLst>
                    </p:cNvPr>
                    <p:cNvSpPr/>
                    <p:nvPr/>
                  </p:nvSpPr>
                  <p:spPr>
                    <a:xfrm rot="18736107">
                      <a:off x="7539539" y="4965973"/>
                      <a:ext cx="308829" cy="280501"/>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46" name="TextBox 45">
                    <a:extLst>
                      <a:ext uri="{FF2B5EF4-FFF2-40B4-BE49-F238E27FC236}">
                        <a16:creationId xmlns:a16="http://schemas.microsoft.com/office/drawing/2014/main" id="{ACA535D4-3397-AB72-B431-FC0B602F39A2}"/>
                      </a:ext>
                    </a:extLst>
                  </p:cNvPr>
                  <p:cNvSpPr txBox="1"/>
                  <p:nvPr/>
                </p:nvSpPr>
                <p:spPr>
                  <a:xfrm>
                    <a:off x="7737352" y="6856565"/>
                    <a:ext cx="2297747" cy="671610"/>
                  </a:xfrm>
                  <a:prstGeom prst="rect">
                    <a:avLst/>
                  </a:prstGeom>
                  <a:noFill/>
                </p:spPr>
                <p:txBody>
                  <a:bodyPr wrap="square" rtlCol="0">
                    <a:spAutoFit/>
                  </a:bodyPr>
                  <a:lstStyle/>
                  <a:p>
                    <a:r>
                      <a:rPr lang="en-US" dirty="0">
                        <a:solidFill>
                          <a:srgbClr val="FF0000"/>
                        </a:solidFill>
                        <a:latin typeface="+mj-lt"/>
                      </a:rPr>
                      <a:t>Absolute: Network</a:t>
                    </a:r>
                  </a:p>
                  <a:p>
                    <a:r>
                      <a:rPr lang="en-US" dirty="0">
                        <a:solidFill>
                          <a:srgbClr val="0000FF"/>
                        </a:solidFill>
                        <a:latin typeface="+mj-lt"/>
                      </a:rPr>
                      <a:t>Relative: Local</a:t>
                    </a:r>
                  </a:p>
                </p:txBody>
              </p:sp>
            </p:grpSp>
            <p:sp>
              <p:nvSpPr>
                <p:cNvPr id="41" name="Oval 40">
                  <a:extLst>
                    <a:ext uri="{FF2B5EF4-FFF2-40B4-BE49-F238E27FC236}">
                      <a16:creationId xmlns:a16="http://schemas.microsoft.com/office/drawing/2014/main" id="{ABCDF6D7-93C7-D01B-118B-26555A3A6218}"/>
                    </a:ext>
                  </a:extLst>
                </p:cNvPr>
                <p:cNvSpPr/>
                <p:nvPr/>
              </p:nvSpPr>
              <p:spPr>
                <a:xfrm>
                  <a:off x="8279444" y="4768350"/>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Oval 41">
                  <a:extLst>
                    <a:ext uri="{FF2B5EF4-FFF2-40B4-BE49-F238E27FC236}">
                      <a16:creationId xmlns:a16="http://schemas.microsoft.com/office/drawing/2014/main" id="{658E5F9C-96E0-B61C-D2A6-18AB5768BD97}"/>
                    </a:ext>
                  </a:extLst>
                </p:cNvPr>
                <p:cNvSpPr/>
                <p:nvPr/>
              </p:nvSpPr>
              <p:spPr>
                <a:xfrm>
                  <a:off x="7524123" y="6492574"/>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Oval 42">
                  <a:extLst>
                    <a:ext uri="{FF2B5EF4-FFF2-40B4-BE49-F238E27FC236}">
                      <a16:creationId xmlns:a16="http://schemas.microsoft.com/office/drawing/2014/main" id="{46428640-776F-B9A3-48A9-D91F433D67EC}"/>
                    </a:ext>
                  </a:extLst>
                </p:cNvPr>
                <p:cNvSpPr/>
                <p:nvPr/>
              </p:nvSpPr>
              <p:spPr>
                <a:xfrm>
                  <a:off x="9595417" y="5834038"/>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Oval 43">
                  <a:extLst>
                    <a:ext uri="{FF2B5EF4-FFF2-40B4-BE49-F238E27FC236}">
                      <a16:creationId xmlns:a16="http://schemas.microsoft.com/office/drawing/2014/main" id="{69F32974-3DBA-2487-8A78-A5B7E99572FF}"/>
                    </a:ext>
                  </a:extLst>
                </p:cNvPr>
                <p:cNvSpPr/>
                <p:nvPr/>
              </p:nvSpPr>
              <p:spPr>
                <a:xfrm>
                  <a:off x="6944596" y="5572653"/>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sp>
          <p:nvSpPr>
            <p:cNvPr id="4" name="TextBox 3">
              <a:extLst>
                <a:ext uri="{FF2B5EF4-FFF2-40B4-BE49-F238E27FC236}">
                  <a16:creationId xmlns:a16="http://schemas.microsoft.com/office/drawing/2014/main" id="{D0F2D4D4-84EF-3604-C1D3-80C47CD23F73}"/>
                </a:ext>
              </a:extLst>
            </p:cNvPr>
            <p:cNvSpPr txBox="1"/>
            <p:nvPr/>
          </p:nvSpPr>
          <p:spPr>
            <a:xfrm>
              <a:off x="9606061" y="3485184"/>
              <a:ext cx="697999" cy="369332"/>
            </a:xfrm>
            <a:prstGeom prst="rect">
              <a:avLst/>
            </a:prstGeom>
            <a:noFill/>
          </p:spPr>
          <p:txBody>
            <a:bodyPr wrap="square" rtlCol="0">
              <a:spAutoFit/>
            </a:bodyPr>
            <a:lstStyle/>
            <a:p>
              <a:r>
                <a:rPr lang="en-US" dirty="0">
                  <a:latin typeface="+mj-lt"/>
                </a:rPr>
                <a:t>Fixed</a:t>
              </a:r>
            </a:p>
          </p:txBody>
        </p:sp>
      </p:grpSp>
    </p:spTree>
    <p:extLst>
      <p:ext uri="{BB962C8B-B14F-4D97-AF65-F5344CB8AC3E}">
        <p14:creationId xmlns:p14="http://schemas.microsoft.com/office/powerpoint/2010/main" val="1463764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0E875-0D53-FF12-C13E-16EB5A89B8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25F6-0C4B-1BB4-E8DE-876D00FBFFEA}"/>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The RPP is the 95% CI relative error ellipse between points.</a:t>
            </a:r>
          </a:p>
          <a:p>
            <a:pPr lvl="2"/>
            <a:r>
              <a:rPr lang="en-US" dirty="0"/>
              <a:t>Max allowable RPP is 2 cm (0.07 feet) plus 50 ppm</a:t>
            </a:r>
          </a:p>
          <a:p>
            <a:pPr lvl="3"/>
            <a:endParaRPr lang="en-US" dirty="0">
              <a:solidFill>
                <a:srgbClr val="0033CC"/>
              </a:solidFill>
            </a:endParaRPr>
          </a:p>
          <a:p>
            <a:pPr lvl="2"/>
            <a:endParaRPr lang="en-US" dirty="0">
              <a:solidFill>
                <a:srgbClr val="0033CC"/>
              </a:solidFill>
            </a:endParaRPr>
          </a:p>
          <a:p>
            <a:pPr lvl="1"/>
            <a:endParaRPr lang="en-US" dirty="0">
              <a:solidFill>
                <a:srgbClr val="0033CC"/>
              </a:solidFill>
            </a:endParaRPr>
          </a:p>
          <a:p>
            <a:endParaRPr lang="en-US" dirty="0">
              <a:solidFill>
                <a:srgbClr val="0033CC"/>
              </a:solidFill>
            </a:endParaRPr>
          </a:p>
        </p:txBody>
      </p:sp>
      <p:sp>
        <p:nvSpPr>
          <p:cNvPr id="2" name="Title 1">
            <a:extLst>
              <a:ext uri="{FF2B5EF4-FFF2-40B4-BE49-F238E27FC236}">
                <a16:creationId xmlns:a16="http://schemas.microsoft.com/office/drawing/2014/main" id="{2643C5E0-5B3B-4A52-5EB9-60D30C7EF605}"/>
              </a:ext>
            </a:extLst>
          </p:cNvPr>
          <p:cNvSpPr>
            <a:spLocks noGrp="1"/>
          </p:cNvSpPr>
          <p:nvPr>
            <p:ph type="title"/>
          </p:nvPr>
        </p:nvSpPr>
        <p:spPr/>
        <p:txBody>
          <a:bodyPr>
            <a:normAutofit/>
          </a:bodyPr>
          <a:lstStyle/>
          <a:p>
            <a:r>
              <a:rPr lang="en-US" dirty="0"/>
              <a:t>C. Required Elements</a:t>
            </a:r>
          </a:p>
        </p:txBody>
      </p:sp>
      <p:grpSp>
        <p:nvGrpSpPr>
          <p:cNvPr id="163" name="Group 162">
            <a:extLst>
              <a:ext uri="{FF2B5EF4-FFF2-40B4-BE49-F238E27FC236}">
                <a16:creationId xmlns:a16="http://schemas.microsoft.com/office/drawing/2014/main" id="{9A4D087C-2302-DDB4-1109-C68E00B55999}"/>
              </a:ext>
            </a:extLst>
          </p:cNvPr>
          <p:cNvGrpSpPr>
            <a:grpSpLocks noChangeAspect="1"/>
          </p:cNvGrpSpPr>
          <p:nvPr/>
        </p:nvGrpSpPr>
        <p:grpSpPr>
          <a:xfrm>
            <a:off x="1730883" y="3850257"/>
            <a:ext cx="1960267" cy="2432898"/>
            <a:chOff x="8458200" y="3217495"/>
            <a:chExt cx="2608752" cy="3237735"/>
          </a:xfrm>
        </p:grpSpPr>
        <p:grpSp>
          <p:nvGrpSpPr>
            <p:cNvPr id="164" name="Group 163">
              <a:extLst>
                <a:ext uri="{FF2B5EF4-FFF2-40B4-BE49-F238E27FC236}">
                  <a16:creationId xmlns:a16="http://schemas.microsoft.com/office/drawing/2014/main" id="{1594CE21-5DF0-55A4-63E4-56F0082270C1}"/>
                </a:ext>
              </a:extLst>
            </p:cNvPr>
            <p:cNvGrpSpPr/>
            <p:nvPr/>
          </p:nvGrpSpPr>
          <p:grpSpPr>
            <a:xfrm>
              <a:off x="8458200" y="3217495"/>
              <a:ext cx="2534375" cy="2691815"/>
              <a:chOff x="8458200" y="3217495"/>
              <a:chExt cx="2534375" cy="2691815"/>
            </a:xfrm>
          </p:grpSpPr>
          <p:sp>
            <p:nvSpPr>
              <p:cNvPr id="166" name="Freeform 10">
                <a:extLst>
                  <a:ext uri="{FF2B5EF4-FFF2-40B4-BE49-F238E27FC236}">
                    <a16:creationId xmlns:a16="http://schemas.microsoft.com/office/drawing/2014/main" id="{FA76EDF3-D842-43D9-B957-8FCC71C8DA13}"/>
                  </a:ext>
                </a:extLst>
              </p:cNvPr>
              <p:cNvSpPr>
                <a:spLocks/>
              </p:cNvSpPr>
              <p:nvPr/>
            </p:nvSpPr>
            <p:spPr bwMode="auto">
              <a:xfrm>
                <a:off x="8855615" y="3801318"/>
                <a:ext cx="1499976" cy="1863142"/>
              </a:xfrm>
              <a:custGeom>
                <a:avLst/>
                <a:gdLst>
                  <a:gd name="T0" fmla="*/ 4610 w 5548"/>
                  <a:gd name="T1" fmla="*/ 120 h 6894"/>
                  <a:gd name="T2" fmla="*/ 4221 w 5548"/>
                  <a:gd name="T3" fmla="*/ 14 h 6894"/>
                  <a:gd name="T4" fmla="*/ 3788 w 5548"/>
                  <a:gd name="T5" fmla="*/ 12 h 6894"/>
                  <a:gd name="T6" fmla="*/ 3324 w 5548"/>
                  <a:gd name="T7" fmla="*/ 115 h 6894"/>
                  <a:gd name="T8" fmla="*/ 2843 w 5548"/>
                  <a:gd name="T9" fmla="*/ 319 h 6894"/>
                  <a:gd name="T10" fmla="*/ 2361 w 5548"/>
                  <a:gd name="T11" fmla="*/ 618 h 6894"/>
                  <a:gd name="T12" fmla="*/ 1891 w 5548"/>
                  <a:gd name="T13" fmla="*/ 1003 h 6894"/>
                  <a:gd name="T14" fmla="*/ 1447 w 5548"/>
                  <a:gd name="T15" fmla="*/ 1462 h 6894"/>
                  <a:gd name="T16" fmla="*/ 1044 w 5548"/>
                  <a:gd name="T17" fmla="*/ 1981 h 6894"/>
                  <a:gd name="T18" fmla="*/ 694 w 5548"/>
                  <a:gd name="T19" fmla="*/ 2545 h 6894"/>
                  <a:gd name="T20" fmla="*/ 407 w 5548"/>
                  <a:gd name="T21" fmla="*/ 3137 h 6894"/>
                  <a:gd name="T22" fmla="*/ 191 w 5548"/>
                  <a:gd name="T23" fmla="*/ 3738 h 6894"/>
                  <a:gd name="T24" fmla="*/ 54 w 5548"/>
                  <a:gd name="T25" fmla="*/ 4330 h 6894"/>
                  <a:gd name="T26" fmla="*/ 0 w 5548"/>
                  <a:gd name="T27" fmla="*/ 4895 h 6894"/>
                  <a:gd name="T28" fmla="*/ 30 w 5548"/>
                  <a:gd name="T29" fmla="*/ 5416 h 6894"/>
                  <a:gd name="T30" fmla="*/ 144 w 5548"/>
                  <a:gd name="T31" fmla="*/ 5878 h 6894"/>
                  <a:gd name="T32" fmla="*/ 337 w 5548"/>
                  <a:gd name="T33" fmla="*/ 6265 h 6894"/>
                  <a:gd name="T34" fmla="*/ 605 w 5548"/>
                  <a:gd name="T35" fmla="*/ 6567 h 6894"/>
                  <a:gd name="T36" fmla="*/ 938 w 5548"/>
                  <a:gd name="T37" fmla="*/ 6774 h 6894"/>
                  <a:gd name="T38" fmla="*/ 1327 w 5548"/>
                  <a:gd name="T39" fmla="*/ 6880 h 6894"/>
                  <a:gd name="T40" fmla="*/ 1760 w 5548"/>
                  <a:gd name="T41" fmla="*/ 6882 h 6894"/>
                  <a:gd name="T42" fmla="*/ 2224 w 5548"/>
                  <a:gd name="T43" fmla="*/ 6779 h 6894"/>
                  <a:gd name="T44" fmla="*/ 2705 w 5548"/>
                  <a:gd name="T45" fmla="*/ 6575 h 6894"/>
                  <a:gd name="T46" fmla="*/ 3188 w 5548"/>
                  <a:gd name="T47" fmla="*/ 6276 h 6894"/>
                  <a:gd name="T48" fmla="*/ 3658 w 5548"/>
                  <a:gd name="T49" fmla="*/ 5891 h 6894"/>
                  <a:gd name="T50" fmla="*/ 4101 w 5548"/>
                  <a:gd name="T51" fmla="*/ 5432 h 6894"/>
                  <a:gd name="T52" fmla="*/ 4504 w 5548"/>
                  <a:gd name="T53" fmla="*/ 4913 h 6894"/>
                  <a:gd name="T54" fmla="*/ 4855 w 5548"/>
                  <a:gd name="T55" fmla="*/ 4349 h 6894"/>
                  <a:gd name="T56" fmla="*/ 5142 w 5548"/>
                  <a:gd name="T57" fmla="*/ 3757 h 6894"/>
                  <a:gd name="T58" fmla="*/ 5357 w 5548"/>
                  <a:gd name="T59" fmla="*/ 3156 h 6894"/>
                  <a:gd name="T60" fmla="*/ 5494 w 5548"/>
                  <a:gd name="T61" fmla="*/ 2564 h 6894"/>
                  <a:gd name="T62" fmla="*/ 5548 w 5548"/>
                  <a:gd name="T63" fmla="*/ 1999 h 6894"/>
                  <a:gd name="T64" fmla="*/ 5518 w 5548"/>
                  <a:gd name="T65" fmla="*/ 1478 h 6894"/>
                  <a:gd name="T66" fmla="*/ 5405 w 5548"/>
                  <a:gd name="T67" fmla="*/ 1016 h 6894"/>
                  <a:gd name="T68" fmla="*/ 5211 w 5548"/>
                  <a:gd name="T69" fmla="*/ 629 h 6894"/>
                  <a:gd name="T70" fmla="*/ 4944 w 5548"/>
                  <a:gd name="T71" fmla="*/ 327 h 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8" h="6894">
                    <a:moveTo>
                      <a:pt x="4785" y="211"/>
                    </a:moveTo>
                    <a:lnTo>
                      <a:pt x="4610" y="120"/>
                    </a:lnTo>
                    <a:lnTo>
                      <a:pt x="4422" y="54"/>
                    </a:lnTo>
                    <a:lnTo>
                      <a:pt x="4221" y="14"/>
                    </a:lnTo>
                    <a:lnTo>
                      <a:pt x="4009" y="0"/>
                    </a:lnTo>
                    <a:lnTo>
                      <a:pt x="3788" y="12"/>
                    </a:lnTo>
                    <a:lnTo>
                      <a:pt x="3559" y="50"/>
                    </a:lnTo>
                    <a:lnTo>
                      <a:pt x="3324" y="115"/>
                    </a:lnTo>
                    <a:lnTo>
                      <a:pt x="3085" y="204"/>
                    </a:lnTo>
                    <a:lnTo>
                      <a:pt x="2843" y="319"/>
                    </a:lnTo>
                    <a:lnTo>
                      <a:pt x="2601" y="457"/>
                    </a:lnTo>
                    <a:lnTo>
                      <a:pt x="2361" y="618"/>
                    </a:lnTo>
                    <a:lnTo>
                      <a:pt x="2123" y="800"/>
                    </a:lnTo>
                    <a:lnTo>
                      <a:pt x="1891" y="1003"/>
                    </a:lnTo>
                    <a:lnTo>
                      <a:pt x="1665" y="1224"/>
                    </a:lnTo>
                    <a:lnTo>
                      <a:pt x="1447" y="1462"/>
                    </a:lnTo>
                    <a:lnTo>
                      <a:pt x="1240" y="1715"/>
                    </a:lnTo>
                    <a:lnTo>
                      <a:pt x="1044" y="1981"/>
                    </a:lnTo>
                    <a:lnTo>
                      <a:pt x="862" y="2259"/>
                    </a:lnTo>
                    <a:lnTo>
                      <a:pt x="694" y="2545"/>
                    </a:lnTo>
                    <a:lnTo>
                      <a:pt x="542" y="2839"/>
                    </a:lnTo>
                    <a:lnTo>
                      <a:pt x="407" y="3137"/>
                    </a:lnTo>
                    <a:lnTo>
                      <a:pt x="289" y="3437"/>
                    </a:lnTo>
                    <a:lnTo>
                      <a:pt x="191" y="3738"/>
                    </a:lnTo>
                    <a:lnTo>
                      <a:pt x="113" y="4036"/>
                    </a:lnTo>
                    <a:lnTo>
                      <a:pt x="54" y="4330"/>
                    </a:lnTo>
                    <a:lnTo>
                      <a:pt x="17" y="4617"/>
                    </a:lnTo>
                    <a:lnTo>
                      <a:pt x="0" y="4895"/>
                    </a:lnTo>
                    <a:lnTo>
                      <a:pt x="5" y="5162"/>
                    </a:lnTo>
                    <a:lnTo>
                      <a:pt x="30" y="5416"/>
                    </a:lnTo>
                    <a:lnTo>
                      <a:pt x="77" y="5655"/>
                    </a:lnTo>
                    <a:lnTo>
                      <a:pt x="144" y="5878"/>
                    </a:lnTo>
                    <a:lnTo>
                      <a:pt x="231" y="6082"/>
                    </a:lnTo>
                    <a:lnTo>
                      <a:pt x="337" y="6265"/>
                    </a:lnTo>
                    <a:lnTo>
                      <a:pt x="462" y="6428"/>
                    </a:lnTo>
                    <a:lnTo>
                      <a:pt x="605" y="6567"/>
                    </a:lnTo>
                    <a:lnTo>
                      <a:pt x="764" y="6683"/>
                    </a:lnTo>
                    <a:lnTo>
                      <a:pt x="938" y="6774"/>
                    </a:lnTo>
                    <a:lnTo>
                      <a:pt x="1126" y="6840"/>
                    </a:lnTo>
                    <a:lnTo>
                      <a:pt x="1327" y="6880"/>
                    </a:lnTo>
                    <a:lnTo>
                      <a:pt x="1539" y="6894"/>
                    </a:lnTo>
                    <a:lnTo>
                      <a:pt x="1760" y="6882"/>
                    </a:lnTo>
                    <a:lnTo>
                      <a:pt x="1989" y="6844"/>
                    </a:lnTo>
                    <a:lnTo>
                      <a:pt x="2224" y="6779"/>
                    </a:lnTo>
                    <a:lnTo>
                      <a:pt x="2463" y="6690"/>
                    </a:lnTo>
                    <a:lnTo>
                      <a:pt x="2705" y="6575"/>
                    </a:lnTo>
                    <a:lnTo>
                      <a:pt x="2947" y="6437"/>
                    </a:lnTo>
                    <a:lnTo>
                      <a:pt x="3188" y="6276"/>
                    </a:lnTo>
                    <a:lnTo>
                      <a:pt x="3425" y="6094"/>
                    </a:lnTo>
                    <a:lnTo>
                      <a:pt x="3658" y="5891"/>
                    </a:lnTo>
                    <a:lnTo>
                      <a:pt x="3884" y="5670"/>
                    </a:lnTo>
                    <a:lnTo>
                      <a:pt x="4101" y="5432"/>
                    </a:lnTo>
                    <a:lnTo>
                      <a:pt x="4308" y="5179"/>
                    </a:lnTo>
                    <a:lnTo>
                      <a:pt x="4504" y="4913"/>
                    </a:lnTo>
                    <a:lnTo>
                      <a:pt x="4687" y="4635"/>
                    </a:lnTo>
                    <a:lnTo>
                      <a:pt x="4855" y="4349"/>
                    </a:lnTo>
                    <a:lnTo>
                      <a:pt x="5007" y="4055"/>
                    </a:lnTo>
                    <a:lnTo>
                      <a:pt x="5142" y="3757"/>
                    </a:lnTo>
                    <a:lnTo>
                      <a:pt x="5259" y="3457"/>
                    </a:lnTo>
                    <a:lnTo>
                      <a:pt x="5357" y="3156"/>
                    </a:lnTo>
                    <a:lnTo>
                      <a:pt x="5436" y="2858"/>
                    </a:lnTo>
                    <a:lnTo>
                      <a:pt x="5494" y="2564"/>
                    </a:lnTo>
                    <a:lnTo>
                      <a:pt x="5532" y="2277"/>
                    </a:lnTo>
                    <a:lnTo>
                      <a:pt x="5548" y="1999"/>
                    </a:lnTo>
                    <a:lnTo>
                      <a:pt x="5544" y="1732"/>
                    </a:lnTo>
                    <a:lnTo>
                      <a:pt x="5518" y="1478"/>
                    </a:lnTo>
                    <a:lnTo>
                      <a:pt x="5472" y="1239"/>
                    </a:lnTo>
                    <a:lnTo>
                      <a:pt x="5405" y="1016"/>
                    </a:lnTo>
                    <a:lnTo>
                      <a:pt x="5318" y="812"/>
                    </a:lnTo>
                    <a:lnTo>
                      <a:pt x="5211" y="629"/>
                    </a:lnTo>
                    <a:lnTo>
                      <a:pt x="5086" y="466"/>
                    </a:lnTo>
                    <a:lnTo>
                      <a:pt x="4944" y="327"/>
                    </a:lnTo>
                    <a:lnTo>
                      <a:pt x="4785" y="211"/>
                    </a:lnTo>
                  </a:path>
                </a:pathLst>
              </a:custGeom>
              <a:noFill/>
              <a:ln w="476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7" name="Line 5">
                <a:extLst>
                  <a:ext uri="{FF2B5EF4-FFF2-40B4-BE49-F238E27FC236}">
                    <a16:creationId xmlns:a16="http://schemas.microsoft.com/office/drawing/2014/main" id="{A52B0C17-B393-C2C9-8FF7-085F18FA984F}"/>
                  </a:ext>
                </a:extLst>
              </p:cNvPr>
              <p:cNvSpPr>
                <a:spLocks noChangeShapeType="1"/>
              </p:cNvSpPr>
              <p:nvPr/>
            </p:nvSpPr>
            <p:spPr bwMode="auto">
              <a:xfrm flipV="1">
                <a:off x="9605600" y="3520465"/>
                <a:ext cx="0" cy="2388845"/>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8" name="Line 6">
                <a:extLst>
                  <a:ext uri="{FF2B5EF4-FFF2-40B4-BE49-F238E27FC236}">
                    <a16:creationId xmlns:a16="http://schemas.microsoft.com/office/drawing/2014/main" id="{406D8D11-EE3E-D8A4-9438-D6E62BCE41C1}"/>
                  </a:ext>
                </a:extLst>
              </p:cNvPr>
              <p:cNvSpPr>
                <a:spLocks noChangeShapeType="1"/>
              </p:cNvSpPr>
              <p:nvPr/>
            </p:nvSpPr>
            <p:spPr bwMode="auto">
              <a:xfrm>
                <a:off x="8458200" y="4733735"/>
                <a:ext cx="2269225" cy="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9" name="Line 14">
                <a:extLst>
                  <a:ext uri="{FF2B5EF4-FFF2-40B4-BE49-F238E27FC236}">
                    <a16:creationId xmlns:a16="http://schemas.microsoft.com/office/drawing/2014/main" id="{FD37D5A5-6CCF-1DFB-A258-3BAA22F1D8BC}"/>
                  </a:ext>
                </a:extLst>
              </p:cNvPr>
              <p:cNvSpPr>
                <a:spLocks noChangeShapeType="1"/>
              </p:cNvSpPr>
              <p:nvPr/>
            </p:nvSpPr>
            <p:spPr bwMode="auto">
              <a:xfrm flipV="1">
                <a:off x="10659071" y="4733735"/>
                <a:ext cx="91213" cy="45608"/>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0" name="Line 15">
                <a:extLst>
                  <a:ext uri="{FF2B5EF4-FFF2-40B4-BE49-F238E27FC236}">
                    <a16:creationId xmlns:a16="http://schemas.microsoft.com/office/drawing/2014/main" id="{711D5EBF-761F-10D2-0855-514140BA0CDB}"/>
                  </a:ext>
                </a:extLst>
              </p:cNvPr>
              <p:cNvSpPr>
                <a:spLocks noChangeShapeType="1"/>
              </p:cNvSpPr>
              <p:nvPr/>
            </p:nvSpPr>
            <p:spPr bwMode="auto">
              <a:xfrm>
                <a:off x="10659071" y="4686438"/>
                <a:ext cx="91213" cy="47297"/>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1" name="Line 16">
                <a:extLst>
                  <a:ext uri="{FF2B5EF4-FFF2-40B4-BE49-F238E27FC236}">
                    <a16:creationId xmlns:a16="http://schemas.microsoft.com/office/drawing/2014/main" id="{9834C0A6-2888-654B-516E-94C3E460D16B}"/>
                  </a:ext>
                </a:extLst>
              </p:cNvPr>
              <p:cNvSpPr>
                <a:spLocks noChangeShapeType="1"/>
              </p:cNvSpPr>
              <p:nvPr/>
            </p:nvSpPr>
            <p:spPr bwMode="auto">
              <a:xfrm flipH="1" flipV="1">
                <a:off x="9605600"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2" name="Line 17">
                <a:extLst>
                  <a:ext uri="{FF2B5EF4-FFF2-40B4-BE49-F238E27FC236}">
                    <a16:creationId xmlns:a16="http://schemas.microsoft.com/office/drawing/2014/main" id="{6DB1B706-7247-FC1E-0FB9-5C5078EA1EBE}"/>
                  </a:ext>
                </a:extLst>
              </p:cNvPr>
              <p:cNvSpPr>
                <a:spLocks noChangeShapeType="1"/>
              </p:cNvSpPr>
              <p:nvPr/>
            </p:nvSpPr>
            <p:spPr bwMode="auto">
              <a:xfrm flipV="1">
                <a:off x="9559993" y="3520467"/>
                <a:ext cx="45606" cy="91214"/>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3" name="Rectangle 172">
                <a:extLst>
                  <a:ext uri="{FF2B5EF4-FFF2-40B4-BE49-F238E27FC236}">
                    <a16:creationId xmlns:a16="http://schemas.microsoft.com/office/drawing/2014/main" id="{394C19AA-5B32-48B9-51B9-95E1AC413B08}"/>
                  </a:ext>
                </a:extLst>
              </p:cNvPr>
              <p:cNvSpPr>
                <a:spLocks noChangeArrowheads="1"/>
              </p:cNvSpPr>
              <p:nvPr/>
            </p:nvSpPr>
            <p:spPr bwMode="auto">
              <a:xfrm>
                <a:off x="9510024" y="3217495"/>
                <a:ext cx="202664"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N</a:t>
                </a:r>
              </a:p>
            </p:txBody>
          </p:sp>
          <p:sp>
            <p:nvSpPr>
              <p:cNvPr id="174" name="Rectangle 173">
                <a:extLst>
                  <a:ext uri="{FF2B5EF4-FFF2-40B4-BE49-F238E27FC236}">
                    <a16:creationId xmlns:a16="http://schemas.microsoft.com/office/drawing/2014/main" id="{E6AE326B-068C-5799-BF92-1B3C790605D4}"/>
                  </a:ext>
                </a:extLst>
              </p:cNvPr>
              <p:cNvSpPr>
                <a:spLocks noChangeArrowheads="1"/>
              </p:cNvSpPr>
              <p:nvPr/>
            </p:nvSpPr>
            <p:spPr bwMode="auto">
              <a:xfrm>
                <a:off x="10824043" y="4625467"/>
                <a:ext cx="168532" cy="36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effectLst/>
                    <a:latin typeface="+mj-lt"/>
                  </a:rPr>
                  <a:t>E</a:t>
                </a:r>
              </a:p>
            </p:txBody>
          </p:sp>
          <p:sp>
            <p:nvSpPr>
              <p:cNvPr id="196" name="Oval 195">
                <a:extLst>
                  <a:ext uri="{FF2B5EF4-FFF2-40B4-BE49-F238E27FC236}">
                    <a16:creationId xmlns:a16="http://schemas.microsoft.com/office/drawing/2014/main" id="{88C42FA9-1985-C4C4-EA57-E744A1826CF1}"/>
                  </a:ext>
                </a:extLst>
              </p:cNvPr>
              <p:cNvSpPr>
                <a:spLocks noChangeAspect="1"/>
              </p:cNvSpPr>
              <p:nvPr/>
            </p:nvSpPr>
            <p:spPr>
              <a:xfrm>
                <a:off x="9577914" y="4712639"/>
                <a:ext cx="50540" cy="505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76" name="Group 175">
                <a:extLst>
                  <a:ext uri="{FF2B5EF4-FFF2-40B4-BE49-F238E27FC236}">
                    <a16:creationId xmlns:a16="http://schemas.microsoft.com/office/drawing/2014/main" id="{587F177A-91DB-B6CC-DCED-062C6C41D803}"/>
                  </a:ext>
                </a:extLst>
              </p:cNvPr>
              <p:cNvGrpSpPr/>
              <p:nvPr/>
            </p:nvGrpSpPr>
            <p:grpSpPr>
              <a:xfrm>
                <a:off x="9058782" y="3857303"/>
                <a:ext cx="1096516" cy="1757989"/>
                <a:chOff x="4301965" y="3037995"/>
                <a:chExt cx="595169" cy="954204"/>
              </a:xfrm>
            </p:grpSpPr>
            <p:sp>
              <p:nvSpPr>
                <p:cNvPr id="177" name="Line 8">
                  <a:extLst>
                    <a:ext uri="{FF2B5EF4-FFF2-40B4-BE49-F238E27FC236}">
                      <a16:creationId xmlns:a16="http://schemas.microsoft.com/office/drawing/2014/main" id="{2ED019F0-CE27-95E4-D53D-7DF87FAF649A}"/>
                    </a:ext>
                  </a:extLst>
                </p:cNvPr>
                <p:cNvSpPr>
                  <a:spLocks noChangeShapeType="1"/>
                </p:cNvSpPr>
                <p:nvPr/>
              </p:nvSpPr>
              <p:spPr bwMode="auto">
                <a:xfrm flipV="1">
                  <a:off x="4301965" y="3516711"/>
                  <a:ext cx="295529" cy="475488"/>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78" name="Line 9">
                  <a:extLst>
                    <a:ext uri="{FF2B5EF4-FFF2-40B4-BE49-F238E27FC236}">
                      <a16:creationId xmlns:a16="http://schemas.microsoft.com/office/drawing/2014/main" id="{7FAA9363-272B-6C8A-EF2C-B960A7ADACE3}"/>
                    </a:ext>
                  </a:extLst>
                </p:cNvPr>
                <p:cNvSpPr>
                  <a:spLocks noChangeShapeType="1"/>
                </p:cNvSpPr>
                <p:nvPr/>
              </p:nvSpPr>
              <p:spPr bwMode="auto">
                <a:xfrm>
                  <a:off x="4602901" y="3523030"/>
                  <a:ext cx="277565" cy="172330"/>
                </a:xfrm>
                <a:prstGeom prst="line">
                  <a:avLst/>
                </a:prstGeom>
                <a:noFill/>
                <a:ln w="4763">
                  <a:solidFill>
                    <a:schemeClr val="bg1">
                      <a:lumMod val="75000"/>
                    </a:schemeClr>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9" name="Line 8">
                  <a:extLst>
                    <a:ext uri="{FF2B5EF4-FFF2-40B4-BE49-F238E27FC236}">
                      <a16:creationId xmlns:a16="http://schemas.microsoft.com/office/drawing/2014/main" id="{C05F425B-4FB3-1AA4-62E1-A3438A80B6ED}"/>
                    </a:ext>
                  </a:extLst>
                </p:cNvPr>
                <p:cNvSpPr>
                  <a:spLocks noChangeShapeType="1"/>
                </p:cNvSpPr>
                <p:nvPr/>
              </p:nvSpPr>
              <p:spPr bwMode="auto">
                <a:xfrm flipV="1">
                  <a:off x="4596605" y="3046811"/>
                  <a:ext cx="295529" cy="475488"/>
                </a:xfrm>
                <a:prstGeom prst="line">
                  <a:avLst/>
                </a:prstGeom>
                <a:noFill/>
                <a:ln w="3175">
                  <a:solidFill>
                    <a:srgbClr val="FF0000"/>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0" name="Line 9">
                  <a:extLst>
                    <a:ext uri="{FF2B5EF4-FFF2-40B4-BE49-F238E27FC236}">
                      <a16:creationId xmlns:a16="http://schemas.microsoft.com/office/drawing/2014/main" id="{88D1CE13-7B6E-0CB1-5441-46218FC94C5B}"/>
                    </a:ext>
                  </a:extLst>
                </p:cNvPr>
                <p:cNvSpPr>
                  <a:spLocks noChangeShapeType="1"/>
                </p:cNvSpPr>
                <p:nvPr/>
              </p:nvSpPr>
              <p:spPr bwMode="auto">
                <a:xfrm>
                  <a:off x="4320961" y="3342690"/>
                  <a:ext cx="277565" cy="172330"/>
                </a:xfrm>
                <a:prstGeom prst="line">
                  <a:avLst/>
                </a:prstGeom>
                <a:noFill/>
                <a:ln w="3175">
                  <a:solidFill>
                    <a:srgbClr val="FF0000"/>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1" name="Rectangle 26">
                  <a:extLst>
                    <a:ext uri="{FF2B5EF4-FFF2-40B4-BE49-F238E27FC236}">
                      <a16:creationId xmlns:a16="http://schemas.microsoft.com/office/drawing/2014/main" id="{595F7C5E-1544-EB15-53E5-A733CDB7E77C}"/>
                    </a:ext>
                  </a:extLst>
                </p:cNvPr>
                <p:cNvSpPr>
                  <a:spLocks noChangeArrowheads="1"/>
                </p:cNvSpPr>
                <p:nvPr/>
              </p:nvSpPr>
              <p:spPr bwMode="auto">
                <a:xfrm>
                  <a:off x="4668591" y="3091698"/>
                  <a:ext cx="88001"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a</a:t>
                  </a:r>
                  <a:endParaRPr kumimoji="0" lang="en-US" altLang="en-US" b="0" i="0" u="none" strike="noStrike" cap="none" normalizeH="0" baseline="-25000" dirty="0">
                    <a:ln>
                      <a:noFill/>
                    </a:ln>
                    <a:solidFill>
                      <a:srgbClr val="FF0000"/>
                    </a:solidFill>
                    <a:effectLst/>
                    <a:latin typeface="+mj-lt"/>
                  </a:endParaRPr>
                </a:p>
              </p:txBody>
            </p:sp>
            <p:grpSp>
              <p:nvGrpSpPr>
                <p:cNvPr id="182" name="Group 181">
                  <a:extLst>
                    <a:ext uri="{FF2B5EF4-FFF2-40B4-BE49-F238E27FC236}">
                      <a16:creationId xmlns:a16="http://schemas.microsoft.com/office/drawing/2014/main" id="{C3B244FA-8C75-6015-0B40-329836C63D2E}"/>
                    </a:ext>
                  </a:extLst>
                </p:cNvPr>
                <p:cNvGrpSpPr/>
                <p:nvPr/>
              </p:nvGrpSpPr>
              <p:grpSpPr>
                <a:xfrm rot="1828281">
                  <a:off x="4861376" y="3037995"/>
                  <a:ext cx="35758" cy="54094"/>
                  <a:chOff x="5173796" y="3012595"/>
                  <a:chExt cx="35758" cy="54094"/>
                </a:xfrm>
              </p:grpSpPr>
              <p:sp>
                <p:nvSpPr>
                  <p:cNvPr id="193" name="Line 30">
                    <a:extLst>
                      <a:ext uri="{FF2B5EF4-FFF2-40B4-BE49-F238E27FC236}">
                        <a16:creationId xmlns:a16="http://schemas.microsoft.com/office/drawing/2014/main" id="{7B160B99-22B1-0957-826E-1914C0C7D2E0}"/>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4" name="Line 31">
                    <a:extLst>
                      <a:ext uri="{FF2B5EF4-FFF2-40B4-BE49-F238E27FC236}">
                        <a16:creationId xmlns:a16="http://schemas.microsoft.com/office/drawing/2014/main" id="{8DADA95E-B1AA-0C23-1D04-107AFC430CC5}"/>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83" name="Group 182">
                  <a:extLst>
                    <a:ext uri="{FF2B5EF4-FFF2-40B4-BE49-F238E27FC236}">
                      <a16:creationId xmlns:a16="http://schemas.microsoft.com/office/drawing/2014/main" id="{E6E0DEC7-FB2D-272E-8900-939C647A0728}"/>
                    </a:ext>
                  </a:extLst>
                </p:cNvPr>
                <p:cNvGrpSpPr/>
                <p:nvPr/>
              </p:nvGrpSpPr>
              <p:grpSpPr>
                <a:xfrm rot="12600000">
                  <a:off x="4602296" y="3457095"/>
                  <a:ext cx="35758" cy="54094"/>
                  <a:chOff x="5173796" y="3012595"/>
                  <a:chExt cx="35758" cy="54094"/>
                </a:xfrm>
              </p:grpSpPr>
              <p:sp>
                <p:nvSpPr>
                  <p:cNvPr id="191" name="Line 30">
                    <a:extLst>
                      <a:ext uri="{FF2B5EF4-FFF2-40B4-BE49-F238E27FC236}">
                        <a16:creationId xmlns:a16="http://schemas.microsoft.com/office/drawing/2014/main" id="{EF93A0C2-6832-3F62-B424-465B22A89C57}"/>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2" name="Line 31">
                    <a:extLst>
                      <a:ext uri="{FF2B5EF4-FFF2-40B4-BE49-F238E27FC236}">
                        <a16:creationId xmlns:a16="http://schemas.microsoft.com/office/drawing/2014/main" id="{84D3181E-46F3-45DE-6360-8206FED3078B}"/>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84" name="Group 183">
                  <a:extLst>
                    <a:ext uri="{FF2B5EF4-FFF2-40B4-BE49-F238E27FC236}">
                      <a16:creationId xmlns:a16="http://schemas.microsoft.com/office/drawing/2014/main" id="{7C86C71D-2543-0E00-F3B6-6E410B970CFE}"/>
                    </a:ext>
                  </a:extLst>
                </p:cNvPr>
                <p:cNvGrpSpPr/>
                <p:nvPr/>
              </p:nvGrpSpPr>
              <p:grpSpPr>
                <a:xfrm rot="7200000">
                  <a:off x="4548956" y="3469796"/>
                  <a:ext cx="35758" cy="54094"/>
                  <a:chOff x="5173796" y="3012595"/>
                  <a:chExt cx="35758" cy="54094"/>
                </a:xfrm>
              </p:grpSpPr>
              <p:sp>
                <p:nvSpPr>
                  <p:cNvPr id="189" name="Line 30">
                    <a:extLst>
                      <a:ext uri="{FF2B5EF4-FFF2-40B4-BE49-F238E27FC236}">
                        <a16:creationId xmlns:a16="http://schemas.microsoft.com/office/drawing/2014/main" id="{D22AB168-9199-8539-731C-44C3EC9899CE}"/>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0" name="Line 31">
                    <a:extLst>
                      <a:ext uri="{FF2B5EF4-FFF2-40B4-BE49-F238E27FC236}">
                        <a16:creationId xmlns:a16="http://schemas.microsoft.com/office/drawing/2014/main" id="{5476ECEB-8C00-1327-33EB-D925BD55A911}"/>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85" name="Group 184">
                  <a:extLst>
                    <a:ext uri="{FF2B5EF4-FFF2-40B4-BE49-F238E27FC236}">
                      <a16:creationId xmlns:a16="http://schemas.microsoft.com/office/drawing/2014/main" id="{E532B80A-67B5-9336-3925-74E99CF7D500}"/>
                    </a:ext>
                  </a:extLst>
                </p:cNvPr>
                <p:cNvGrpSpPr/>
                <p:nvPr/>
              </p:nvGrpSpPr>
              <p:grpSpPr>
                <a:xfrm rot="18000000">
                  <a:off x="4322897" y="3327555"/>
                  <a:ext cx="35758" cy="54094"/>
                  <a:chOff x="5173796" y="3012595"/>
                  <a:chExt cx="35758" cy="54094"/>
                </a:xfrm>
              </p:grpSpPr>
              <p:sp>
                <p:nvSpPr>
                  <p:cNvPr id="187" name="Line 30">
                    <a:extLst>
                      <a:ext uri="{FF2B5EF4-FFF2-40B4-BE49-F238E27FC236}">
                        <a16:creationId xmlns:a16="http://schemas.microsoft.com/office/drawing/2014/main" id="{5D392DA3-3F6D-BA45-940B-2B057F3518FD}"/>
                      </a:ext>
                    </a:extLst>
                  </p:cNvPr>
                  <p:cNvSpPr>
                    <a:spLocks noChangeShapeType="1"/>
                  </p:cNvSpPr>
                  <p:nvPr/>
                </p:nvSpPr>
                <p:spPr bwMode="auto">
                  <a:xfrm>
                    <a:off x="5192134" y="3012595"/>
                    <a:ext cx="17420"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8" name="Line 31">
                    <a:extLst>
                      <a:ext uri="{FF2B5EF4-FFF2-40B4-BE49-F238E27FC236}">
                        <a16:creationId xmlns:a16="http://schemas.microsoft.com/office/drawing/2014/main" id="{A9185F9B-7B6C-F9D7-FA61-F54A952CBD25}"/>
                      </a:ext>
                    </a:extLst>
                  </p:cNvPr>
                  <p:cNvSpPr>
                    <a:spLocks noChangeShapeType="1"/>
                  </p:cNvSpPr>
                  <p:nvPr/>
                </p:nvSpPr>
                <p:spPr bwMode="auto">
                  <a:xfrm flipH="1">
                    <a:off x="5173796" y="3012595"/>
                    <a:ext cx="18337" cy="54094"/>
                  </a:xfrm>
                  <a:prstGeom prst="line">
                    <a:avLst/>
                  </a:prstGeom>
                  <a:noFill/>
                  <a:ln w="31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86" name="Rectangle 26">
                  <a:extLst>
                    <a:ext uri="{FF2B5EF4-FFF2-40B4-BE49-F238E27FC236}">
                      <a16:creationId xmlns:a16="http://schemas.microsoft.com/office/drawing/2014/main" id="{61C56C78-7483-0E4D-80B8-C91D3309F98E}"/>
                    </a:ext>
                  </a:extLst>
                </p:cNvPr>
                <p:cNvSpPr>
                  <a:spLocks noChangeArrowheads="1"/>
                </p:cNvSpPr>
                <p:nvPr/>
              </p:nvSpPr>
              <p:spPr bwMode="auto">
                <a:xfrm>
                  <a:off x="4430167" y="3243222"/>
                  <a:ext cx="89160" cy="2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mj-lt"/>
                    </a:rPr>
                    <a:t>b</a:t>
                  </a:r>
                  <a:endParaRPr kumimoji="0" lang="en-US" altLang="en-US" b="0" i="0" u="none" strike="noStrike" cap="none" normalizeH="0" baseline="-25000" dirty="0">
                    <a:ln>
                      <a:noFill/>
                    </a:ln>
                    <a:solidFill>
                      <a:srgbClr val="FF0000"/>
                    </a:solidFill>
                    <a:effectLst/>
                    <a:latin typeface="+mj-lt"/>
                  </a:endParaRPr>
                </a:p>
              </p:txBody>
            </p:sp>
          </p:grpSp>
        </p:grpSp>
        <p:sp>
          <p:nvSpPr>
            <p:cNvPr id="165" name="TextBox 164">
              <a:extLst>
                <a:ext uri="{FF2B5EF4-FFF2-40B4-BE49-F238E27FC236}">
                  <a16:creationId xmlns:a16="http://schemas.microsoft.com/office/drawing/2014/main" id="{FC76FEFB-9F0A-B571-1284-A20B6F35983A}"/>
                </a:ext>
              </a:extLst>
            </p:cNvPr>
            <p:cNvSpPr txBox="1"/>
            <p:nvPr/>
          </p:nvSpPr>
          <p:spPr>
            <a:xfrm>
              <a:off x="8480965" y="5963718"/>
              <a:ext cx="2585987" cy="491512"/>
            </a:xfrm>
            <a:prstGeom prst="rect">
              <a:avLst/>
            </a:prstGeom>
            <a:noFill/>
          </p:spPr>
          <p:txBody>
            <a:bodyPr wrap="none" rtlCol="0">
              <a:spAutoFit/>
            </a:bodyPr>
            <a:lstStyle/>
            <a:p>
              <a:r>
                <a:rPr lang="en-US" dirty="0">
                  <a:solidFill>
                    <a:srgbClr val="C00000"/>
                  </a:solidFill>
                  <a:latin typeface="+mj-lt"/>
                </a:rPr>
                <a:t>a: semi-major axis</a:t>
              </a:r>
            </a:p>
          </p:txBody>
        </p:sp>
      </p:grpSp>
      <p:grpSp>
        <p:nvGrpSpPr>
          <p:cNvPr id="11" name="Group 10">
            <a:extLst>
              <a:ext uri="{FF2B5EF4-FFF2-40B4-BE49-F238E27FC236}">
                <a16:creationId xmlns:a16="http://schemas.microsoft.com/office/drawing/2014/main" id="{96F35EEE-2361-2E1F-11C6-7946A741B3F0}"/>
              </a:ext>
            </a:extLst>
          </p:cNvPr>
          <p:cNvGrpSpPr/>
          <p:nvPr/>
        </p:nvGrpSpPr>
        <p:grpSpPr>
          <a:xfrm>
            <a:off x="4121853" y="3090672"/>
            <a:ext cx="3627900" cy="3098306"/>
            <a:chOff x="4121853" y="2866031"/>
            <a:chExt cx="3627900" cy="3098306"/>
          </a:xfrm>
        </p:grpSpPr>
        <p:grpSp>
          <p:nvGrpSpPr>
            <p:cNvPr id="10" name="Group 9">
              <a:extLst>
                <a:ext uri="{FF2B5EF4-FFF2-40B4-BE49-F238E27FC236}">
                  <a16:creationId xmlns:a16="http://schemas.microsoft.com/office/drawing/2014/main" id="{DD16B4D3-7483-E96E-4B5F-E5E0D9CBBBC6}"/>
                </a:ext>
              </a:extLst>
            </p:cNvPr>
            <p:cNvGrpSpPr/>
            <p:nvPr/>
          </p:nvGrpSpPr>
          <p:grpSpPr>
            <a:xfrm>
              <a:off x="5660169" y="3016155"/>
              <a:ext cx="2089584" cy="914400"/>
              <a:chOff x="5660169" y="3016155"/>
              <a:chExt cx="2089584" cy="914400"/>
            </a:xfrm>
          </p:grpSpPr>
          <p:sp>
            <p:nvSpPr>
              <p:cNvPr id="141" name="TextBox 140">
                <a:extLst>
                  <a:ext uri="{FF2B5EF4-FFF2-40B4-BE49-F238E27FC236}">
                    <a16:creationId xmlns:a16="http://schemas.microsoft.com/office/drawing/2014/main" id="{160840FA-E9F1-4692-E082-FC416BF16BA1}"/>
                  </a:ext>
                </a:extLst>
              </p:cNvPr>
              <p:cNvSpPr txBox="1"/>
              <p:nvPr/>
            </p:nvSpPr>
            <p:spPr>
              <a:xfrm>
                <a:off x="6171467" y="3146113"/>
                <a:ext cx="1578286" cy="372885"/>
              </a:xfrm>
              <a:prstGeom prst="rect">
                <a:avLst/>
              </a:prstGeom>
              <a:noFill/>
            </p:spPr>
            <p:txBody>
              <a:bodyPr wrap="none" rtlCol="0">
                <a:spAutoFit/>
              </a:bodyPr>
              <a:lstStyle/>
              <a:p>
                <a:r>
                  <a:rPr lang="en-US" dirty="0">
                    <a:solidFill>
                      <a:srgbClr val="0000FF"/>
                    </a:solidFill>
                    <a:latin typeface="+mj-lt"/>
                  </a:rPr>
                  <a:t>95% CI Ellipse</a:t>
                </a:r>
              </a:p>
            </p:txBody>
          </p:sp>
          <p:sp>
            <p:nvSpPr>
              <p:cNvPr id="144" name="Arc 143">
                <a:extLst>
                  <a:ext uri="{FF2B5EF4-FFF2-40B4-BE49-F238E27FC236}">
                    <a16:creationId xmlns:a16="http://schemas.microsoft.com/office/drawing/2014/main" id="{47379720-D6C6-A1FE-E3E7-A24028D74C9E}"/>
                  </a:ext>
                </a:extLst>
              </p:cNvPr>
              <p:cNvSpPr/>
              <p:nvPr/>
            </p:nvSpPr>
            <p:spPr>
              <a:xfrm>
                <a:off x="5660169" y="3016155"/>
                <a:ext cx="1218305" cy="914400"/>
              </a:xfrm>
              <a:prstGeom prst="arc">
                <a:avLst>
                  <a:gd name="adj1" fmla="val 34037"/>
                  <a:gd name="adj2" fmla="val 5236418"/>
                </a:avLst>
              </a:prstGeom>
              <a:ln w="0">
                <a:solidFill>
                  <a:srgbClr val="0000FF"/>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grpSp>
        <p:grpSp>
          <p:nvGrpSpPr>
            <p:cNvPr id="9" name="Group 8">
              <a:extLst>
                <a:ext uri="{FF2B5EF4-FFF2-40B4-BE49-F238E27FC236}">
                  <a16:creationId xmlns:a16="http://schemas.microsoft.com/office/drawing/2014/main" id="{BC23D7C1-9B86-6D66-BD3F-78619BD6687C}"/>
                </a:ext>
              </a:extLst>
            </p:cNvPr>
            <p:cNvGrpSpPr/>
            <p:nvPr/>
          </p:nvGrpSpPr>
          <p:grpSpPr>
            <a:xfrm>
              <a:off x="4121853" y="2866031"/>
              <a:ext cx="2769589" cy="3098306"/>
              <a:chOff x="4121853" y="2866031"/>
              <a:chExt cx="2769589" cy="3098306"/>
            </a:xfrm>
          </p:grpSpPr>
          <p:grpSp>
            <p:nvGrpSpPr>
              <p:cNvPr id="8" name="Group 7">
                <a:extLst>
                  <a:ext uri="{FF2B5EF4-FFF2-40B4-BE49-F238E27FC236}">
                    <a16:creationId xmlns:a16="http://schemas.microsoft.com/office/drawing/2014/main" id="{A1BE454D-B3FA-2AE6-73FB-07BD2507CD9E}"/>
                  </a:ext>
                </a:extLst>
              </p:cNvPr>
              <p:cNvGrpSpPr/>
              <p:nvPr/>
            </p:nvGrpSpPr>
            <p:grpSpPr>
              <a:xfrm>
                <a:off x="4127139" y="2866031"/>
                <a:ext cx="2673757" cy="3098306"/>
                <a:chOff x="4127139" y="2866031"/>
                <a:chExt cx="2673757" cy="3098306"/>
              </a:xfrm>
            </p:grpSpPr>
            <p:grpSp>
              <p:nvGrpSpPr>
                <p:cNvPr id="129" name="Group 128">
                  <a:extLst>
                    <a:ext uri="{FF2B5EF4-FFF2-40B4-BE49-F238E27FC236}">
                      <a16:creationId xmlns:a16="http://schemas.microsoft.com/office/drawing/2014/main" id="{125BE7E5-D189-EE1C-5430-A05A2BBCFC47}"/>
                    </a:ext>
                  </a:extLst>
                </p:cNvPr>
                <p:cNvGrpSpPr/>
                <p:nvPr/>
              </p:nvGrpSpPr>
              <p:grpSpPr>
                <a:xfrm>
                  <a:off x="5429606" y="2866031"/>
                  <a:ext cx="152286" cy="3098306"/>
                  <a:chOff x="3425250" y="3777986"/>
                  <a:chExt cx="150835" cy="2085834"/>
                </a:xfrm>
              </p:grpSpPr>
              <p:grpSp>
                <p:nvGrpSpPr>
                  <p:cNvPr id="158" name="Group 157">
                    <a:extLst>
                      <a:ext uri="{FF2B5EF4-FFF2-40B4-BE49-F238E27FC236}">
                        <a16:creationId xmlns:a16="http://schemas.microsoft.com/office/drawing/2014/main" id="{2D3E577F-7F59-AA1A-B90B-E0BB6218D05D}"/>
                      </a:ext>
                    </a:extLst>
                  </p:cNvPr>
                  <p:cNvGrpSpPr/>
                  <p:nvPr/>
                </p:nvGrpSpPr>
                <p:grpSpPr>
                  <a:xfrm>
                    <a:off x="3462798" y="3951260"/>
                    <a:ext cx="68539" cy="1912560"/>
                    <a:chOff x="3462798" y="3951260"/>
                    <a:chExt cx="68539" cy="1912560"/>
                  </a:xfrm>
                </p:grpSpPr>
                <p:sp>
                  <p:nvSpPr>
                    <p:cNvPr id="160" name="Line 5">
                      <a:extLst>
                        <a:ext uri="{FF2B5EF4-FFF2-40B4-BE49-F238E27FC236}">
                          <a16:creationId xmlns:a16="http://schemas.microsoft.com/office/drawing/2014/main" id="{EE4FE3D6-6E29-72E8-283D-DE4ED4C3EA01}"/>
                        </a:ext>
                      </a:extLst>
                    </p:cNvPr>
                    <p:cNvSpPr>
                      <a:spLocks noChangeShapeType="1"/>
                    </p:cNvSpPr>
                    <p:nvPr/>
                  </p:nvSpPr>
                  <p:spPr bwMode="auto">
                    <a:xfrm flipV="1">
                      <a:off x="3497068" y="3951260"/>
                      <a:ext cx="0" cy="191256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1" name="Line 16">
                      <a:extLst>
                        <a:ext uri="{FF2B5EF4-FFF2-40B4-BE49-F238E27FC236}">
                          <a16:creationId xmlns:a16="http://schemas.microsoft.com/office/drawing/2014/main" id="{1C39328B-6858-9374-B0F5-6A58E9C0AF39}"/>
                        </a:ext>
                      </a:extLst>
                    </p:cNvPr>
                    <p:cNvSpPr>
                      <a:spLocks noChangeShapeType="1"/>
                    </p:cNvSpPr>
                    <p:nvPr/>
                  </p:nvSpPr>
                  <p:spPr bwMode="auto">
                    <a:xfrm flipH="1" flipV="1">
                      <a:off x="3497068" y="3951262"/>
                      <a:ext cx="34269" cy="6854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2" name="Line 17">
                      <a:extLst>
                        <a:ext uri="{FF2B5EF4-FFF2-40B4-BE49-F238E27FC236}">
                          <a16:creationId xmlns:a16="http://schemas.microsoft.com/office/drawing/2014/main" id="{8A092072-4875-DC6B-65B4-F28D16B5D906}"/>
                        </a:ext>
                      </a:extLst>
                    </p:cNvPr>
                    <p:cNvSpPr>
                      <a:spLocks noChangeShapeType="1"/>
                    </p:cNvSpPr>
                    <p:nvPr/>
                  </p:nvSpPr>
                  <p:spPr bwMode="auto">
                    <a:xfrm flipV="1">
                      <a:off x="3462798" y="3951262"/>
                      <a:ext cx="34269" cy="6854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59" name="Rectangle 20">
                    <a:extLst>
                      <a:ext uri="{FF2B5EF4-FFF2-40B4-BE49-F238E27FC236}">
                        <a16:creationId xmlns:a16="http://schemas.microsoft.com/office/drawing/2014/main" id="{28B6695A-F45C-9B8D-5F1A-715DC41C4DE6}"/>
                      </a:ext>
                    </a:extLst>
                  </p:cNvPr>
                  <p:cNvSpPr>
                    <a:spLocks noChangeArrowheads="1"/>
                  </p:cNvSpPr>
                  <p:nvPr/>
                </p:nvSpPr>
                <p:spPr bwMode="auto">
                  <a:xfrm>
                    <a:off x="3425250" y="3777986"/>
                    <a:ext cx="150835" cy="18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N</a:t>
                    </a:r>
                  </a:p>
                </p:txBody>
              </p:sp>
            </p:grpSp>
            <p:sp>
              <p:nvSpPr>
                <p:cNvPr id="133" name="Rectangle 26">
                  <a:extLst>
                    <a:ext uri="{FF2B5EF4-FFF2-40B4-BE49-F238E27FC236}">
                      <a16:creationId xmlns:a16="http://schemas.microsoft.com/office/drawing/2014/main" id="{9EFC9731-3606-0C26-3D77-B299EEF32365}"/>
                    </a:ext>
                  </a:extLst>
                </p:cNvPr>
                <p:cNvSpPr>
                  <a:spLocks noChangeArrowheads="1"/>
                </p:cNvSpPr>
                <p:nvPr/>
              </p:nvSpPr>
              <p:spPr bwMode="auto">
                <a:xfrm>
                  <a:off x="4127139" y="3598154"/>
                  <a:ext cx="836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33CC"/>
                      </a:solidFill>
                      <a:effectLst/>
                      <a:latin typeface="+mj-lt"/>
                    </a:rPr>
                    <a:t>a</a:t>
                  </a:r>
                  <a:r>
                    <a:rPr kumimoji="0" lang="en-US" altLang="en-US" b="0" i="0" u="none" strike="noStrike" cap="none" normalizeH="0" baseline="-25000" dirty="0">
                      <a:ln>
                        <a:noFill/>
                      </a:ln>
                      <a:solidFill>
                        <a:srgbClr val="0033CC"/>
                      </a:solidFill>
                      <a:effectLst/>
                      <a:latin typeface="+mj-lt"/>
                    </a:rPr>
                    <a:t>95</a:t>
                  </a:r>
                  <a:r>
                    <a:rPr kumimoji="0" lang="en-US" altLang="en-US" b="0" i="0" u="none" strike="noStrike" cap="none" normalizeH="0" baseline="0" dirty="0">
                      <a:ln>
                        <a:noFill/>
                      </a:ln>
                      <a:solidFill>
                        <a:srgbClr val="0033CC"/>
                      </a:solidFill>
                      <a:effectLst/>
                      <a:latin typeface="+mj-lt"/>
                    </a:rPr>
                    <a:t>=RPP</a:t>
                  </a:r>
                  <a:endParaRPr kumimoji="0" lang="en-US" altLang="en-US" b="0" i="0" u="none" strike="noStrike" cap="none" normalizeH="0" baseline="-25000" dirty="0">
                    <a:ln>
                      <a:noFill/>
                    </a:ln>
                    <a:solidFill>
                      <a:srgbClr val="0033CC"/>
                    </a:solidFill>
                    <a:effectLst/>
                    <a:latin typeface="+mj-lt"/>
                  </a:endParaRPr>
                </a:p>
              </p:txBody>
            </p:sp>
            <p:sp>
              <p:nvSpPr>
                <p:cNvPr id="128" name="Freeform 10">
                  <a:extLst>
                    <a:ext uri="{FF2B5EF4-FFF2-40B4-BE49-F238E27FC236}">
                      <a16:creationId xmlns:a16="http://schemas.microsoft.com/office/drawing/2014/main" id="{2F24E251-37E9-B13A-58AC-4FD38298B493}"/>
                    </a:ext>
                  </a:extLst>
                </p:cNvPr>
                <p:cNvSpPr>
                  <a:spLocks/>
                </p:cNvSpPr>
                <p:nvPr/>
              </p:nvSpPr>
              <p:spPr bwMode="auto">
                <a:xfrm rot="18000000">
                  <a:off x="4928861" y="3921090"/>
                  <a:ext cx="1137955" cy="1413470"/>
                </a:xfrm>
                <a:custGeom>
                  <a:avLst/>
                  <a:gdLst>
                    <a:gd name="T0" fmla="*/ 4610 w 5548"/>
                    <a:gd name="T1" fmla="*/ 120 h 6894"/>
                    <a:gd name="T2" fmla="*/ 4221 w 5548"/>
                    <a:gd name="T3" fmla="*/ 14 h 6894"/>
                    <a:gd name="T4" fmla="*/ 3788 w 5548"/>
                    <a:gd name="T5" fmla="*/ 12 h 6894"/>
                    <a:gd name="T6" fmla="*/ 3324 w 5548"/>
                    <a:gd name="T7" fmla="*/ 115 h 6894"/>
                    <a:gd name="T8" fmla="*/ 2843 w 5548"/>
                    <a:gd name="T9" fmla="*/ 319 h 6894"/>
                    <a:gd name="T10" fmla="*/ 2361 w 5548"/>
                    <a:gd name="T11" fmla="*/ 618 h 6894"/>
                    <a:gd name="T12" fmla="*/ 1891 w 5548"/>
                    <a:gd name="T13" fmla="*/ 1003 h 6894"/>
                    <a:gd name="T14" fmla="*/ 1447 w 5548"/>
                    <a:gd name="T15" fmla="*/ 1462 h 6894"/>
                    <a:gd name="T16" fmla="*/ 1044 w 5548"/>
                    <a:gd name="T17" fmla="*/ 1981 h 6894"/>
                    <a:gd name="T18" fmla="*/ 694 w 5548"/>
                    <a:gd name="T19" fmla="*/ 2545 h 6894"/>
                    <a:gd name="T20" fmla="*/ 407 w 5548"/>
                    <a:gd name="T21" fmla="*/ 3137 h 6894"/>
                    <a:gd name="T22" fmla="*/ 191 w 5548"/>
                    <a:gd name="T23" fmla="*/ 3738 h 6894"/>
                    <a:gd name="T24" fmla="*/ 54 w 5548"/>
                    <a:gd name="T25" fmla="*/ 4330 h 6894"/>
                    <a:gd name="T26" fmla="*/ 0 w 5548"/>
                    <a:gd name="T27" fmla="*/ 4895 h 6894"/>
                    <a:gd name="T28" fmla="*/ 30 w 5548"/>
                    <a:gd name="T29" fmla="*/ 5416 h 6894"/>
                    <a:gd name="T30" fmla="*/ 144 w 5548"/>
                    <a:gd name="T31" fmla="*/ 5878 h 6894"/>
                    <a:gd name="T32" fmla="*/ 337 w 5548"/>
                    <a:gd name="T33" fmla="*/ 6265 h 6894"/>
                    <a:gd name="T34" fmla="*/ 605 w 5548"/>
                    <a:gd name="T35" fmla="*/ 6567 h 6894"/>
                    <a:gd name="T36" fmla="*/ 938 w 5548"/>
                    <a:gd name="T37" fmla="*/ 6774 h 6894"/>
                    <a:gd name="T38" fmla="*/ 1327 w 5548"/>
                    <a:gd name="T39" fmla="*/ 6880 h 6894"/>
                    <a:gd name="T40" fmla="*/ 1760 w 5548"/>
                    <a:gd name="T41" fmla="*/ 6882 h 6894"/>
                    <a:gd name="T42" fmla="*/ 2224 w 5548"/>
                    <a:gd name="T43" fmla="*/ 6779 h 6894"/>
                    <a:gd name="T44" fmla="*/ 2705 w 5548"/>
                    <a:gd name="T45" fmla="*/ 6575 h 6894"/>
                    <a:gd name="T46" fmla="*/ 3188 w 5548"/>
                    <a:gd name="T47" fmla="*/ 6276 h 6894"/>
                    <a:gd name="T48" fmla="*/ 3658 w 5548"/>
                    <a:gd name="T49" fmla="*/ 5891 h 6894"/>
                    <a:gd name="T50" fmla="*/ 4101 w 5548"/>
                    <a:gd name="T51" fmla="*/ 5432 h 6894"/>
                    <a:gd name="T52" fmla="*/ 4504 w 5548"/>
                    <a:gd name="T53" fmla="*/ 4913 h 6894"/>
                    <a:gd name="T54" fmla="*/ 4855 w 5548"/>
                    <a:gd name="T55" fmla="*/ 4349 h 6894"/>
                    <a:gd name="T56" fmla="*/ 5142 w 5548"/>
                    <a:gd name="T57" fmla="*/ 3757 h 6894"/>
                    <a:gd name="T58" fmla="*/ 5357 w 5548"/>
                    <a:gd name="T59" fmla="*/ 3156 h 6894"/>
                    <a:gd name="T60" fmla="*/ 5494 w 5548"/>
                    <a:gd name="T61" fmla="*/ 2564 h 6894"/>
                    <a:gd name="T62" fmla="*/ 5548 w 5548"/>
                    <a:gd name="T63" fmla="*/ 1999 h 6894"/>
                    <a:gd name="T64" fmla="*/ 5518 w 5548"/>
                    <a:gd name="T65" fmla="*/ 1478 h 6894"/>
                    <a:gd name="T66" fmla="*/ 5405 w 5548"/>
                    <a:gd name="T67" fmla="*/ 1016 h 6894"/>
                    <a:gd name="T68" fmla="*/ 5211 w 5548"/>
                    <a:gd name="T69" fmla="*/ 629 h 6894"/>
                    <a:gd name="T70" fmla="*/ 4944 w 5548"/>
                    <a:gd name="T71" fmla="*/ 327 h 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8" h="6894">
                      <a:moveTo>
                        <a:pt x="4785" y="211"/>
                      </a:moveTo>
                      <a:lnTo>
                        <a:pt x="4610" y="120"/>
                      </a:lnTo>
                      <a:lnTo>
                        <a:pt x="4422" y="54"/>
                      </a:lnTo>
                      <a:lnTo>
                        <a:pt x="4221" y="14"/>
                      </a:lnTo>
                      <a:lnTo>
                        <a:pt x="4009" y="0"/>
                      </a:lnTo>
                      <a:lnTo>
                        <a:pt x="3788" y="12"/>
                      </a:lnTo>
                      <a:lnTo>
                        <a:pt x="3559" y="50"/>
                      </a:lnTo>
                      <a:lnTo>
                        <a:pt x="3324" y="115"/>
                      </a:lnTo>
                      <a:lnTo>
                        <a:pt x="3085" y="204"/>
                      </a:lnTo>
                      <a:lnTo>
                        <a:pt x="2843" y="319"/>
                      </a:lnTo>
                      <a:lnTo>
                        <a:pt x="2601" y="457"/>
                      </a:lnTo>
                      <a:lnTo>
                        <a:pt x="2361" y="618"/>
                      </a:lnTo>
                      <a:lnTo>
                        <a:pt x="2123" y="800"/>
                      </a:lnTo>
                      <a:lnTo>
                        <a:pt x="1891" y="1003"/>
                      </a:lnTo>
                      <a:lnTo>
                        <a:pt x="1665" y="1224"/>
                      </a:lnTo>
                      <a:lnTo>
                        <a:pt x="1447" y="1462"/>
                      </a:lnTo>
                      <a:lnTo>
                        <a:pt x="1240" y="1715"/>
                      </a:lnTo>
                      <a:lnTo>
                        <a:pt x="1044" y="1981"/>
                      </a:lnTo>
                      <a:lnTo>
                        <a:pt x="862" y="2259"/>
                      </a:lnTo>
                      <a:lnTo>
                        <a:pt x="694" y="2545"/>
                      </a:lnTo>
                      <a:lnTo>
                        <a:pt x="542" y="2839"/>
                      </a:lnTo>
                      <a:lnTo>
                        <a:pt x="407" y="3137"/>
                      </a:lnTo>
                      <a:lnTo>
                        <a:pt x="289" y="3437"/>
                      </a:lnTo>
                      <a:lnTo>
                        <a:pt x="191" y="3738"/>
                      </a:lnTo>
                      <a:lnTo>
                        <a:pt x="113" y="4036"/>
                      </a:lnTo>
                      <a:lnTo>
                        <a:pt x="54" y="4330"/>
                      </a:lnTo>
                      <a:lnTo>
                        <a:pt x="17" y="4617"/>
                      </a:lnTo>
                      <a:lnTo>
                        <a:pt x="0" y="4895"/>
                      </a:lnTo>
                      <a:lnTo>
                        <a:pt x="5" y="5162"/>
                      </a:lnTo>
                      <a:lnTo>
                        <a:pt x="30" y="5416"/>
                      </a:lnTo>
                      <a:lnTo>
                        <a:pt x="77" y="5655"/>
                      </a:lnTo>
                      <a:lnTo>
                        <a:pt x="144" y="5878"/>
                      </a:lnTo>
                      <a:lnTo>
                        <a:pt x="231" y="6082"/>
                      </a:lnTo>
                      <a:lnTo>
                        <a:pt x="337" y="6265"/>
                      </a:lnTo>
                      <a:lnTo>
                        <a:pt x="462" y="6428"/>
                      </a:lnTo>
                      <a:lnTo>
                        <a:pt x="605" y="6567"/>
                      </a:lnTo>
                      <a:lnTo>
                        <a:pt x="764" y="6683"/>
                      </a:lnTo>
                      <a:lnTo>
                        <a:pt x="938" y="6774"/>
                      </a:lnTo>
                      <a:lnTo>
                        <a:pt x="1126" y="6840"/>
                      </a:lnTo>
                      <a:lnTo>
                        <a:pt x="1327" y="6880"/>
                      </a:lnTo>
                      <a:lnTo>
                        <a:pt x="1539" y="6894"/>
                      </a:lnTo>
                      <a:lnTo>
                        <a:pt x="1760" y="6882"/>
                      </a:lnTo>
                      <a:lnTo>
                        <a:pt x="1989" y="6844"/>
                      </a:lnTo>
                      <a:lnTo>
                        <a:pt x="2224" y="6779"/>
                      </a:lnTo>
                      <a:lnTo>
                        <a:pt x="2463" y="6690"/>
                      </a:lnTo>
                      <a:lnTo>
                        <a:pt x="2705" y="6575"/>
                      </a:lnTo>
                      <a:lnTo>
                        <a:pt x="2947" y="6437"/>
                      </a:lnTo>
                      <a:lnTo>
                        <a:pt x="3188" y="6276"/>
                      </a:lnTo>
                      <a:lnTo>
                        <a:pt x="3425" y="6094"/>
                      </a:lnTo>
                      <a:lnTo>
                        <a:pt x="3658" y="5891"/>
                      </a:lnTo>
                      <a:lnTo>
                        <a:pt x="3884" y="5670"/>
                      </a:lnTo>
                      <a:lnTo>
                        <a:pt x="4101" y="5432"/>
                      </a:lnTo>
                      <a:lnTo>
                        <a:pt x="4308" y="5179"/>
                      </a:lnTo>
                      <a:lnTo>
                        <a:pt x="4504" y="4913"/>
                      </a:lnTo>
                      <a:lnTo>
                        <a:pt x="4687" y="4635"/>
                      </a:lnTo>
                      <a:lnTo>
                        <a:pt x="4855" y="4349"/>
                      </a:lnTo>
                      <a:lnTo>
                        <a:pt x="5007" y="4055"/>
                      </a:lnTo>
                      <a:lnTo>
                        <a:pt x="5142" y="3757"/>
                      </a:lnTo>
                      <a:lnTo>
                        <a:pt x="5259" y="3457"/>
                      </a:lnTo>
                      <a:lnTo>
                        <a:pt x="5357" y="3156"/>
                      </a:lnTo>
                      <a:lnTo>
                        <a:pt x="5436" y="2858"/>
                      </a:lnTo>
                      <a:lnTo>
                        <a:pt x="5494" y="2564"/>
                      </a:lnTo>
                      <a:lnTo>
                        <a:pt x="5532" y="2277"/>
                      </a:lnTo>
                      <a:lnTo>
                        <a:pt x="5548" y="1999"/>
                      </a:lnTo>
                      <a:lnTo>
                        <a:pt x="5544" y="1732"/>
                      </a:lnTo>
                      <a:lnTo>
                        <a:pt x="5518" y="1478"/>
                      </a:lnTo>
                      <a:lnTo>
                        <a:pt x="5472" y="1239"/>
                      </a:lnTo>
                      <a:lnTo>
                        <a:pt x="5405" y="1016"/>
                      </a:lnTo>
                      <a:lnTo>
                        <a:pt x="5318" y="812"/>
                      </a:lnTo>
                      <a:lnTo>
                        <a:pt x="5211" y="629"/>
                      </a:lnTo>
                      <a:lnTo>
                        <a:pt x="5086" y="466"/>
                      </a:lnTo>
                      <a:lnTo>
                        <a:pt x="4944" y="327"/>
                      </a:lnTo>
                      <a:lnTo>
                        <a:pt x="4785" y="211"/>
                      </a:lnTo>
                    </a:path>
                  </a:pathLst>
                </a:custGeom>
                <a:noFill/>
                <a:ln w="9525" cmpd="dbl">
                  <a:solidFill>
                    <a:srgbClr val="0033CC"/>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0" name="Oval 129">
                  <a:extLst>
                    <a:ext uri="{FF2B5EF4-FFF2-40B4-BE49-F238E27FC236}">
                      <a16:creationId xmlns:a16="http://schemas.microsoft.com/office/drawing/2014/main" id="{FA38516C-4895-84AB-8FEA-73216EFC00D3}"/>
                    </a:ext>
                  </a:extLst>
                </p:cNvPr>
                <p:cNvSpPr>
                  <a:spLocks noChangeAspect="1"/>
                </p:cNvSpPr>
                <p:nvPr/>
              </p:nvSpPr>
              <p:spPr>
                <a:xfrm rot="18000000">
                  <a:off x="5481014" y="4612186"/>
                  <a:ext cx="38341" cy="38342"/>
                </a:xfrm>
                <a:prstGeom prst="ellipse">
                  <a:avLst/>
                </a:prstGeom>
                <a:solidFill>
                  <a:srgbClr val="0000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1" name="Line 8">
                  <a:extLst>
                    <a:ext uri="{FF2B5EF4-FFF2-40B4-BE49-F238E27FC236}">
                      <a16:creationId xmlns:a16="http://schemas.microsoft.com/office/drawing/2014/main" id="{33595F9D-0E30-5D07-BD13-03CBCC985E91}"/>
                    </a:ext>
                  </a:extLst>
                </p:cNvPr>
                <p:cNvSpPr>
                  <a:spLocks noChangeShapeType="1"/>
                </p:cNvSpPr>
                <p:nvPr/>
              </p:nvSpPr>
              <p:spPr bwMode="auto">
                <a:xfrm rot="18000000" flipV="1">
                  <a:off x="4760530" y="3343356"/>
                  <a:ext cx="780445" cy="1273959"/>
                </a:xfrm>
                <a:prstGeom prst="line">
                  <a:avLst/>
                </a:prstGeom>
                <a:noFill/>
                <a:ln w="0">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33CC"/>
                    </a:solidFill>
                    <a:latin typeface="+mj-lt"/>
                  </a:endParaRPr>
                </a:p>
              </p:txBody>
            </p:sp>
            <p:sp>
              <p:nvSpPr>
                <p:cNvPr id="132" name="Line 9">
                  <a:extLst>
                    <a:ext uri="{FF2B5EF4-FFF2-40B4-BE49-F238E27FC236}">
                      <a16:creationId xmlns:a16="http://schemas.microsoft.com/office/drawing/2014/main" id="{AAFC2ED5-415E-84DF-EF58-B75A853B22FC}"/>
                    </a:ext>
                  </a:extLst>
                </p:cNvPr>
                <p:cNvSpPr>
                  <a:spLocks noChangeShapeType="1"/>
                </p:cNvSpPr>
                <p:nvPr/>
              </p:nvSpPr>
              <p:spPr bwMode="auto">
                <a:xfrm rot="18000000">
                  <a:off x="4720294" y="4604389"/>
                  <a:ext cx="765106" cy="475024"/>
                </a:xfrm>
                <a:prstGeom prst="line">
                  <a:avLst/>
                </a:prstGeom>
                <a:noFill/>
                <a:ln w="0">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134" name="Group 133">
                  <a:extLst>
                    <a:ext uri="{FF2B5EF4-FFF2-40B4-BE49-F238E27FC236}">
                      <a16:creationId xmlns:a16="http://schemas.microsoft.com/office/drawing/2014/main" id="{9AB0A268-7001-66F9-8801-876AC8A185EA}"/>
                    </a:ext>
                  </a:extLst>
                </p:cNvPr>
                <p:cNvGrpSpPr/>
                <p:nvPr/>
              </p:nvGrpSpPr>
              <p:grpSpPr>
                <a:xfrm rot="19828281">
                  <a:off x="4776566" y="3286756"/>
                  <a:ext cx="49980" cy="75607"/>
                  <a:chOff x="5173796" y="3012595"/>
                  <a:chExt cx="35759" cy="54094"/>
                </a:xfrm>
              </p:grpSpPr>
              <p:sp>
                <p:nvSpPr>
                  <p:cNvPr id="156" name="Line 30">
                    <a:extLst>
                      <a:ext uri="{FF2B5EF4-FFF2-40B4-BE49-F238E27FC236}">
                        <a16:creationId xmlns:a16="http://schemas.microsoft.com/office/drawing/2014/main" id="{E007EE3E-675C-70A0-CED2-AD67E8699C70}"/>
                      </a:ext>
                    </a:extLst>
                  </p:cNvPr>
                  <p:cNvSpPr>
                    <a:spLocks noChangeShapeType="1"/>
                  </p:cNvSpPr>
                  <p:nvPr/>
                </p:nvSpPr>
                <p:spPr bwMode="auto">
                  <a:xfrm>
                    <a:off x="5192139" y="3012608"/>
                    <a:ext cx="17416" cy="54080"/>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7" name="Line 31">
                    <a:extLst>
                      <a:ext uri="{FF2B5EF4-FFF2-40B4-BE49-F238E27FC236}">
                        <a16:creationId xmlns:a16="http://schemas.microsoft.com/office/drawing/2014/main" id="{D3676F9D-1532-C6C5-6962-5536BF5D1E84}"/>
                      </a:ext>
                    </a:extLst>
                  </p:cNvPr>
                  <p:cNvSpPr>
                    <a:spLocks noChangeShapeType="1"/>
                  </p:cNvSpPr>
                  <p:nvPr/>
                </p:nvSpPr>
                <p:spPr bwMode="auto">
                  <a:xfrm flipH="1">
                    <a:off x="5173796" y="3012595"/>
                    <a:ext cx="18337"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135" name="Group 134">
                  <a:extLst>
                    <a:ext uri="{FF2B5EF4-FFF2-40B4-BE49-F238E27FC236}">
                      <a16:creationId xmlns:a16="http://schemas.microsoft.com/office/drawing/2014/main" id="{E027D5AF-B30C-6A6A-8BF8-346E81D6BA25}"/>
                    </a:ext>
                  </a:extLst>
                </p:cNvPr>
                <p:cNvGrpSpPr/>
                <p:nvPr/>
              </p:nvGrpSpPr>
              <p:grpSpPr>
                <a:xfrm rot="9000000">
                  <a:off x="5452579" y="4543769"/>
                  <a:ext cx="49979" cy="75607"/>
                  <a:chOff x="5173796" y="3012595"/>
                  <a:chExt cx="35758" cy="54094"/>
                </a:xfrm>
              </p:grpSpPr>
              <p:sp>
                <p:nvSpPr>
                  <p:cNvPr id="154" name="Line 30">
                    <a:extLst>
                      <a:ext uri="{FF2B5EF4-FFF2-40B4-BE49-F238E27FC236}">
                        <a16:creationId xmlns:a16="http://schemas.microsoft.com/office/drawing/2014/main" id="{6D644C6D-FBA0-95B7-0F71-063D21DBF647}"/>
                      </a:ext>
                    </a:extLst>
                  </p:cNvPr>
                  <p:cNvSpPr>
                    <a:spLocks noChangeShapeType="1"/>
                  </p:cNvSpPr>
                  <p:nvPr/>
                </p:nvSpPr>
                <p:spPr bwMode="auto">
                  <a:xfrm>
                    <a:off x="5192134" y="3012595"/>
                    <a:ext cx="17420"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5" name="Line 31">
                    <a:extLst>
                      <a:ext uri="{FF2B5EF4-FFF2-40B4-BE49-F238E27FC236}">
                        <a16:creationId xmlns:a16="http://schemas.microsoft.com/office/drawing/2014/main" id="{130573D7-3DEC-2595-6B96-7952F21391C6}"/>
                      </a:ext>
                    </a:extLst>
                  </p:cNvPr>
                  <p:cNvSpPr>
                    <a:spLocks noChangeShapeType="1"/>
                  </p:cNvSpPr>
                  <p:nvPr/>
                </p:nvSpPr>
                <p:spPr bwMode="auto">
                  <a:xfrm flipH="1">
                    <a:off x="5173796" y="3012595"/>
                    <a:ext cx="18337"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36" name="Group 135">
                  <a:extLst>
                    <a:ext uri="{FF2B5EF4-FFF2-40B4-BE49-F238E27FC236}">
                      <a16:creationId xmlns:a16="http://schemas.microsoft.com/office/drawing/2014/main" id="{6A0336FE-0284-FD85-D8AA-C6EFF0DFD414}"/>
                    </a:ext>
                  </a:extLst>
                </p:cNvPr>
                <p:cNvGrpSpPr/>
                <p:nvPr/>
              </p:nvGrpSpPr>
              <p:grpSpPr>
                <a:xfrm rot="3600000">
                  <a:off x="5430675" y="4617212"/>
                  <a:ext cx="49979" cy="75607"/>
                  <a:chOff x="5173796" y="3012595"/>
                  <a:chExt cx="35758" cy="54094"/>
                </a:xfrm>
              </p:grpSpPr>
              <p:sp>
                <p:nvSpPr>
                  <p:cNvPr id="152" name="Line 30">
                    <a:extLst>
                      <a:ext uri="{FF2B5EF4-FFF2-40B4-BE49-F238E27FC236}">
                        <a16:creationId xmlns:a16="http://schemas.microsoft.com/office/drawing/2014/main" id="{F99A80DD-740B-E737-B34C-7C5338827128}"/>
                      </a:ext>
                    </a:extLst>
                  </p:cNvPr>
                  <p:cNvSpPr>
                    <a:spLocks noChangeShapeType="1"/>
                  </p:cNvSpPr>
                  <p:nvPr/>
                </p:nvSpPr>
                <p:spPr bwMode="auto">
                  <a:xfrm>
                    <a:off x="5192134" y="3012595"/>
                    <a:ext cx="17420"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3" name="Line 31">
                    <a:extLst>
                      <a:ext uri="{FF2B5EF4-FFF2-40B4-BE49-F238E27FC236}">
                        <a16:creationId xmlns:a16="http://schemas.microsoft.com/office/drawing/2014/main" id="{1C92B799-73DE-77BE-674D-22119E46D387}"/>
                      </a:ext>
                    </a:extLst>
                  </p:cNvPr>
                  <p:cNvSpPr>
                    <a:spLocks noChangeShapeType="1"/>
                  </p:cNvSpPr>
                  <p:nvPr/>
                </p:nvSpPr>
                <p:spPr bwMode="auto">
                  <a:xfrm flipH="1">
                    <a:off x="5173796" y="3012595"/>
                    <a:ext cx="18337"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137" name="Group 136">
                  <a:extLst>
                    <a:ext uri="{FF2B5EF4-FFF2-40B4-BE49-F238E27FC236}">
                      <a16:creationId xmlns:a16="http://schemas.microsoft.com/office/drawing/2014/main" id="{E1FED9AE-9142-0AC2-1063-66DF20A166D8}"/>
                    </a:ext>
                  </a:extLst>
                </p:cNvPr>
                <p:cNvGrpSpPr/>
                <p:nvPr/>
              </p:nvGrpSpPr>
              <p:grpSpPr>
                <a:xfrm rot="14400000">
                  <a:off x="4699775" y="5011622"/>
                  <a:ext cx="49979" cy="75607"/>
                  <a:chOff x="5173796" y="3012595"/>
                  <a:chExt cx="35758" cy="54094"/>
                </a:xfrm>
              </p:grpSpPr>
              <p:sp>
                <p:nvSpPr>
                  <p:cNvPr id="150" name="Line 30">
                    <a:extLst>
                      <a:ext uri="{FF2B5EF4-FFF2-40B4-BE49-F238E27FC236}">
                        <a16:creationId xmlns:a16="http://schemas.microsoft.com/office/drawing/2014/main" id="{76F58383-F314-D591-8A5F-CDED78594CCA}"/>
                      </a:ext>
                    </a:extLst>
                  </p:cNvPr>
                  <p:cNvSpPr>
                    <a:spLocks noChangeShapeType="1"/>
                  </p:cNvSpPr>
                  <p:nvPr/>
                </p:nvSpPr>
                <p:spPr bwMode="auto">
                  <a:xfrm>
                    <a:off x="5192134" y="3012595"/>
                    <a:ext cx="17420"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1" name="Line 31">
                    <a:extLst>
                      <a:ext uri="{FF2B5EF4-FFF2-40B4-BE49-F238E27FC236}">
                        <a16:creationId xmlns:a16="http://schemas.microsoft.com/office/drawing/2014/main" id="{D565DD7A-F556-7E2C-A236-AC1DAC4BCEEA}"/>
                      </a:ext>
                    </a:extLst>
                  </p:cNvPr>
                  <p:cNvSpPr>
                    <a:spLocks noChangeShapeType="1"/>
                  </p:cNvSpPr>
                  <p:nvPr/>
                </p:nvSpPr>
                <p:spPr bwMode="auto">
                  <a:xfrm flipH="1">
                    <a:off x="5173796" y="3012595"/>
                    <a:ext cx="18337" cy="54094"/>
                  </a:xfrm>
                  <a:prstGeom prst="line">
                    <a:avLst/>
                  </a:prstGeom>
                  <a:noFill/>
                  <a:ln w="3175">
                    <a:solidFill>
                      <a:srgbClr val="0033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38" name="Rectangle 26">
                  <a:extLst>
                    <a:ext uri="{FF2B5EF4-FFF2-40B4-BE49-F238E27FC236}">
                      <a16:creationId xmlns:a16="http://schemas.microsoft.com/office/drawing/2014/main" id="{C3E68847-DBCC-00DC-C1AD-6B4B830393AC}"/>
                    </a:ext>
                  </a:extLst>
                </p:cNvPr>
                <p:cNvSpPr>
                  <a:spLocks noChangeArrowheads="1"/>
                </p:cNvSpPr>
                <p:nvPr/>
              </p:nvSpPr>
              <p:spPr bwMode="auto">
                <a:xfrm>
                  <a:off x="4699690" y="4578337"/>
                  <a:ext cx="3029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33CC"/>
                      </a:solidFill>
                      <a:effectLst/>
                      <a:latin typeface="+mj-lt"/>
                    </a:rPr>
                    <a:t>b</a:t>
                  </a:r>
                  <a:r>
                    <a:rPr kumimoji="0" lang="en-US" altLang="en-US" b="0" i="0" u="none" strike="noStrike" cap="none" normalizeH="0" baseline="-25000" dirty="0">
                      <a:ln>
                        <a:noFill/>
                      </a:ln>
                      <a:solidFill>
                        <a:srgbClr val="0033CC"/>
                      </a:solidFill>
                      <a:effectLst/>
                      <a:latin typeface="+mj-lt"/>
                    </a:rPr>
                    <a:t>95</a:t>
                  </a:r>
                </a:p>
              </p:txBody>
            </p:sp>
            <p:grpSp>
              <p:nvGrpSpPr>
                <p:cNvPr id="140" name="Group 139">
                  <a:extLst>
                    <a:ext uri="{FF2B5EF4-FFF2-40B4-BE49-F238E27FC236}">
                      <a16:creationId xmlns:a16="http://schemas.microsoft.com/office/drawing/2014/main" id="{44BA52C3-42B0-130A-4CC7-429E526EEF9D}"/>
                    </a:ext>
                  </a:extLst>
                </p:cNvPr>
                <p:cNvGrpSpPr/>
                <p:nvPr/>
              </p:nvGrpSpPr>
              <p:grpSpPr>
                <a:xfrm>
                  <a:off x="4879421" y="4546121"/>
                  <a:ext cx="1921475" cy="276999"/>
                  <a:chOff x="2880234" y="4780413"/>
                  <a:chExt cx="1903168" cy="274359"/>
                </a:xfrm>
              </p:grpSpPr>
              <p:sp>
                <p:nvSpPr>
                  <p:cNvPr id="145" name="Rectangle 144">
                    <a:extLst>
                      <a:ext uri="{FF2B5EF4-FFF2-40B4-BE49-F238E27FC236}">
                        <a16:creationId xmlns:a16="http://schemas.microsoft.com/office/drawing/2014/main" id="{61A3ACEE-BDF2-1195-9CC2-972C3BFB8107}"/>
                      </a:ext>
                    </a:extLst>
                  </p:cNvPr>
                  <p:cNvSpPr>
                    <a:spLocks noChangeArrowheads="1"/>
                  </p:cNvSpPr>
                  <p:nvPr/>
                </p:nvSpPr>
                <p:spPr bwMode="auto">
                  <a:xfrm>
                    <a:off x="4657971" y="4780413"/>
                    <a:ext cx="125431" cy="27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mj-lt"/>
                      </a:rPr>
                      <a:t>E</a:t>
                    </a:r>
                  </a:p>
                </p:txBody>
              </p:sp>
              <p:grpSp>
                <p:nvGrpSpPr>
                  <p:cNvPr id="146" name="Group 145">
                    <a:extLst>
                      <a:ext uri="{FF2B5EF4-FFF2-40B4-BE49-F238E27FC236}">
                        <a16:creationId xmlns:a16="http://schemas.microsoft.com/office/drawing/2014/main" id="{DFDB182F-FFB0-671C-864F-C59C0C5BF5A5}"/>
                      </a:ext>
                    </a:extLst>
                  </p:cNvPr>
                  <p:cNvGrpSpPr/>
                  <p:nvPr/>
                </p:nvGrpSpPr>
                <p:grpSpPr>
                  <a:xfrm>
                    <a:off x="2880234" y="4826228"/>
                    <a:ext cx="1722313" cy="69811"/>
                    <a:chOff x="2788532" y="4975572"/>
                    <a:chExt cx="1722313" cy="69811"/>
                  </a:xfrm>
                </p:grpSpPr>
                <p:sp>
                  <p:nvSpPr>
                    <p:cNvPr id="147" name="Line 6">
                      <a:extLst>
                        <a:ext uri="{FF2B5EF4-FFF2-40B4-BE49-F238E27FC236}">
                          <a16:creationId xmlns:a16="http://schemas.microsoft.com/office/drawing/2014/main" id="{D975EFEC-FB4B-9F30-7AFB-D212B8419362}"/>
                        </a:ext>
                      </a:extLst>
                    </p:cNvPr>
                    <p:cNvSpPr>
                      <a:spLocks noChangeShapeType="1"/>
                    </p:cNvSpPr>
                    <p:nvPr/>
                  </p:nvSpPr>
                  <p:spPr bwMode="auto">
                    <a:xfrm>
                      <a:off x="2788532" y="5011112"/>
                      <a:ext cx="1705133" cy="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48" name="Line 14">
                      <a:extLst>
                        <a:ext uri="{FF2B5EF4-FFF2-40B4-BE49-F238E27FC236}">
                          <a16:creationId xmlns:a16="http://schemas.microsoft.com/office/drawing/2014/main" id="{6D0A928B-E812-D44B-D6BB-E77EDA250AE5}"/>
                        </a:ext>
                      </a:extLst>
                    </p:cNvPr>
                    <p:cNvSpPr>
                      <a:spLocks noChangeShapeType="1"/>
                    </p:cNvSpPr>
                    <p:nvPr/>
                  </p:nvSpPr>
                  <p:spPr bwMode="auto">
                    <a:xfrm flipV="1">
                      <a:off x="4442306" y="5011112"/>
                      <a:ext cx="68539" cy="34271"/>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9" name="Line 15">
                      <a:extLst>
                        <a:ext uri="{FF2B5EF4-FFF2-40B4-BE49-F238E27FC236}">
                          <a16:creationId xmlns:a16="http://schemas.microsoft.com/office/drawing/2014/main" id="{73685A08-EB53-9EFF-4D6B-28D6FEEC5888}"/>
                        </a:ext>
                      </a:extLst>
                    </p:cNvPr>
                    <p:cNvSpPr>
                      <a:spLocks noChangeShapeType="1"/>
                    </p:cNvSpPr>
                    <p:nvPr/>
                  </p:nvSpPr>
                  <p:spPr bwMode="auto">
                    <a:xfrm>
                      <a:off x="4442306" y="4975572"/>
                      <a:ext cx="68539" cy="35540"/>
                    </a:xfrm>
                    <a:prstGeom prst="line">
                      <a:avLst/>
                    </a:prstGeom>
                    <a:noFill/>
                    <a:ln w="47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grpSp>
          <p:sp>
            <p:nvSpPr>
              <p:cNvPr id="4" name="Freeform 10">
                <a:extLst>
                  <a:ext uri="{FF2B5EF4-FFF2-40B4-BE49-F238E27FC236}">
                    <a16:creationId xmlns:a16="http://schemas.microsoft.com/office/drawing/2014/main" id="{556A64B4-6347-D7D1-DBCF-40DC8ECD187A}"/>
                  </a:ext>
                </a:extLst>
              </p:cNvPr>
              <p:cNvSpPr>
                <a:spLocks noChangeAspect="1"/>
              </p:cNvSpPr>
              <p:nvPr/>
            </p:nvSpPr>
            <p:spPr bwMode="auto">
              <a:xfrm rot="18000000">
                <a:off x="4391780" y="3252950"/>
                <a:ext cx="2229735" cy="2769589"/>
              </a:xfrm>
              <a:custGeom>
                <a:avLst/>
                <a:gdLst>
                  <a:gd name="T0" fmla="*/ 4610 w 5548"/>
                  <a:gd name="T1" fmla="*/ 120 h 6894"/>
                  <a:gd name="T2" fmla="*/ 4221 w 5548"/>
                  <a:gd name="T3" fmla="*/ 14 h 6894"/>
                  <a:gd name="T4" fmla="*/ 3788 w 5548"/>
                  <a:gd name="T5" fmla="*/ 12 h 6894"/>
                  <a:gd name="T6" fmla="*/ 3324 w 5548"/>
                  <a:gd name="T7" fmla="*/ 115 h 6894"/>
                  <a:gd name="T8" fmla="*/ 2843 w 5548"/>
                  <a:gd name="T9" fmla="*/ 319 h 6894"/>
                  <a:gd name="T10" fmla="*/ 2361 w 5548"/>
                  <a:gd name="T11" fmla="*/ 618 h 6894"/>
                  <a:gd name="T12" fmla="*/ 1891 w 5548"/>
                  <a:gd name="T13" fmla="*/ 1003 h 6894"/>
                  <a:gd name="T14" fmla="*/ 1447 w 5548"/>
                  <a:gd name="T15" fmla="*/ 1462 h 6894"/>
                  <a:gd name="T16" fmla="*/ 1044 w 5548"/>
                  <a:gd name="T17" fmla="*/ 1981 h 6894"/>
                  <a:gd name="T18" fmla="*/ 694 w 5548"/>
                  <a:gd name="T19" fmla="*/ 2545 h 6894"/>
                  <a:gd name="T20" fmla="*/ 407 w 5548"/>
                  <a:gd name="T21" fmla="*/ 3137 h 6894"/>
                  <a:gd name="T22" fmla="*/ 191 w 5548"/>
                  <a:gd name="T23" fmla="*/ 3738 h 6894"/>
                  <a:gd name="T24" fmla="*/ 54 w 5548"/>
                  <a:gd name="T25" fmla="*/ 4330 h 6894"/>
                  <a:gd name="T26" fmla="*/ 0 w 5548"/>
                  <a:gd name="T27" fmla="*/ 4895 h 6894"/>
                  <a:gd name="T28" fmla="*/ 30 w 5548"/>
                  <a:gd name="T29" fmla="*/ 5416 h 6894"/>
                  <a:gd name="T30" fmla="*/ 144 w 5548"/>
                  <a:gd name="T31" fmla="*/ 5878 h 6894"/>
                  <a:gd name="T32" fmla="*/ 337 w 5548"/>
                  <a:gd name="T33" fmla="*/ 6265 h 6894"/>
                  <a:gd name="T34" fmla="*/ 605 w 5548"/>
                  <a:gd name="T35" fmla="*/ 6567 h 6894"/>
                  <a:gd name="T36" fmla="*/ 938 w 5548"/>
                  <a:gd name="T37" fmla="*/ 6774 h 6894"/>
                  <a:gd name="T38" fmla="*/ 1327 w 5548"/>
                  <a:gd name="T39" fmla="*/ 6880 h 6894"/>
                  <a:gd name="T40" fmla="*/ 1760 w 5548"/>
                  <a:gd name="T41" fmla="*/ 6882 h 6894"/>
                  <a:gd name="T42" fmla="*/ 2224 w 5548"/>
                  <a:gd name="T43" fmla="*/ 6779 h 6894"/>
                  <a:gd name="T44" fmla="*/ 2705 w 5548"/>
                  <a:gd name="T45" fmla="*/ 6575 h 6894"/>
                  <a:gd name="T46" fmla="*/ 3188 w 5548"/>
                  <a:gd name="T47" fmla="*/ 6276 h 6894"/>
                  <a:gd name="T48" fmla="*/ 3658 w 5548"/>
                  <a:gd name="T49" fmla="*/ 5891 h 6894"/>
                  <a:gd name="T50" fmla="*/ 4101 w 5548"/>
                  <a:gd name="T51" fmla="*/ 5432 h 6894"/>
                  <a:gd name="T52" fmla="*/ 4504 w 5548"/>
                  <a:gd name="T53" fmla="*/ 4913 h 6894"/>
                  <a:gd name="T54" fmla="*/ 4855 w 5548"/>
                  <a:gd name="T55" fmla="*/ 4349 h 6894"/>
                  <a:gd name="T56" fmla="*/ 5142 w 5548"/>
                  <a:gd name="T57" fmla="*/ 3757 h 6894"/>
                  <a:gd name="T58" fmla="*/ 5357 w 5548"/>
                  <a:gd name="T59" fmla="*/ 3156 h 6894"/>
                  <a:gd name="T60" fmla="*/ 5494 w 5548"/>
                  <a:gd name="T61" fmla="*/ 2564 h 6894"/>
                  <a:gd name="T62" fmla="*/ 5548 w 5548"/>
                  <a:gd name="T63" fmla="*/ 1999 h 6894"/>
                  <a:gd name="T64" fmla="*/ 5518 w 5548"/>
                  <a:gd name="T65" fmla="*/ 1478 h 6894"/>
                  <a:gd name="T66" fmla="*/ 5405 w 5548"/>
                  <a:gd name="T67" fmla="*/ 1016 h 6894"/>
                  <a:gd name="T68" fmla="*/ 5211 w 5548"/>
                  <a:gd name="T69" fmla="*/ 629 h 6894"/>
                  <a:gd name="T70" fmla="*/ 4944 w 5548"/>
                  <a:gd name="T71" fmla="*/ 327 h 6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48" h="6894">
                    <a:moveTo>
                      <a:pt x="4785" y="211"/>
                    </a:moveTo>
                    <a:lnTo>
                      <a:pt x="4610" y="120"/>
                    </a:lnTo>
                    <a:lnTo>
                      <a:pt x="4422" y="54"/>
                    </a:lnTo>
                    <a:lnTo>
                      <a:pt x="4221" y="14"/>
                    </a:lnTo>
                    <a:lnTo>
                      <a:pt x="4009" y="0"/>
                    </a:lnTo>
                    <a:lnTo>
                      <a:pt x="3788" y="12"/>
                    </a:lnTo>
                    <a:lnTo>
                      <a:pt x="3559" y="50"/>
                    </a:lnTo>
                    <a:lnTo>
                      <a:pt x="3324" y="115"/>
                    </a:lnTo>
                    <a:lnTo>
                      <a:pt x="3085" y="204"/>
                    </a:lnTo>
                    <a:lnTo>
                      <a:pt x="2843" y="319"/>
                    </a:lnTo>
                    <a:lnTo>
                      <a:pt x="2601" y="457"/>
                    </a:lnTo>
                    <a:lnTo>
                      <a:pt x="2361" y="618"/>
                    </a:lnTo>
                    <a:lnTo>
                      <a:pt x="2123" y="800"/>
                    </a:lnTo>
                    <a:lnTo>
                      <a:pt x="1891" y="1003"/>
                    </a:lnTo>
                    <a:lnTo>
                      <a:pt x="1665" y="1224"/>
                    </a:lnTo>
                    <a:lnTo>
                      <a:pt x="1447" y="1462"/>
                    </a:lnTo>
                    <a:lnTo>
                      <a:pt x="1240" y="1715"/>
                    </a:lnTo>
                    <a:lnTo>
                      <a:pt x="1044" y="1981"/>
                    </a:lnTo>
                    <a:lnTo>
                      <a:pt x="862" y="2259"/>
                    </a:lnTo>
                    <a:lnTo>
                      <a:pt x="694" y="2545"/>
                    </a:lnTo>
                    <a:lnTo>
                      <a:pt x="542" y="2839"/>
                    </a:lnTo>
                    <a:lnTo>
                      <a:pt x="407" y="3137"/>
                    </a:lnTo>
                    <a:lnTo>
                      <a:pt x="289" y="3437"/>
                    </a:lnTo>
                    <a:lnTo>
                      <a:pt x="191" y="3738"/>
                    </a:lnTo>
                    <a:lnTo>
                      <a:pt x="113" y="4036"/>
                    </a:lnTo>
                    <a:lnTo>
                      <a:pt x="54" y="4330"/>
                    </a:lnTo>
                    <a:lnTo>
                      <a:pt x="17" y="4617"/>
                    </a:lnTo>
                    <a:lnTo>
                      <a:pt x="0" y="4895"/>
                    </a:lnTo>
                    <a:lnTo>
                      <a:pt x="5" y="5162"/>
                    </a:lnTo>
                    <a:lnTo>
                      <a:pt x="30" y="5416"/>
                    </a:lnTo>
                    <a:lnTo>
                      <a:pt x="77" y="5655"/>
                    </a:lnTo>
                    <a:lnTo>
                      <a:pt x="144" y="5878"/>
                    </a:lnTo>
                    <a:lnTo>
                      <a:pt x="231" y="6082"/>
                    </a:lnTo>
                    <a:lnTo>
                      <a:pt x="337" y="6265"/>
                    </a:lnTo>
                    <a:lnTo>
                      <a:pt x="462" y="6428"/>
                    </a:lnTo>
                    <a:lnTo>
                      <a:pt x="605" y="6567"/>
                    </a:lnTo>
                    <a:lnTo>
                      <a:pt x="764" y="6683"/>
                    </a:lnTo>
                    <a:lnTo>
                      <a:pt x="938" y="6774"/>
                    </a:lnTo>
                    <a:lnTo>
                      <a:pt x="1126" y="6840"/>
                    </a:lnTo>
                    <a:lnTo>
                      <a:pt x="1327" y="6880"/>
                    </a:lnTo>
                    <a:lnTo>
                      <a:pt x="1539" y="6894"/>
                    </a:lnTo>
                    <a:lnTo>
                      <a:pt x="1760" y="6882"/>
                    </a:lnTo>
                    <a:lnTo>
                      <a:pt x="1989" y="6844"/>
                    </a:lnTo>
                    <a:lnTo>
                      <a:pt x="2224" y="6779"/>
                    </a:lnTo>
                    <a:lnTo>
                      <a:pt x="2463" y="6690"/>
                    </a:lnTo>
                    <a:lnTo>
                      <a:pt x="2705" y="6575"/>
                    </a:lnTo>
                    <a:lnTo>
                      <a:pt x="2947" y="6437"/>
                    </a:lnTo>
                    <a:lnTo>
                      <a:pt x="3188" y="6276"/>
                    </a:lnTo>
                    <a:lnTo>
                      <a:pt x="3425" y="6094"/>
                    </a:lnTo>
                    <a:lnTo>
                      <a:pt x="3658" y="5891"/>
                    </a:lnTo>
                    <a:lnTo>
                      <a:pt x="3884" y="5670"/>
                    </a:lnTo>
                    <a:lnTo>
                      <a:pt x="4101" y="5432"/>
                    </a:lnTo>
                    <a:lnTo>
                      <a:pt x="4308" y="5179"/>
                    </a:lnTo>
                    <a:lnTo>
                      <a:pt x="4504" y="4913"/>
                    </a:lnTo>
                    <a:lnTo>
                      <a:pt x="4687" y="4635"/>
                    </a:lnTo>
                    <a:lnTo>
                      <a:pt x="4855" y="4349"/>
                    </a:lnTo>
                    <a:lnTo>
                      <a:pt x="5007" y="4055"/>
                    </a:lnTo>
                    <a:lnTo>
                      <a:pt x="5142" y="3757"/>
                    </a:lnTo>
                    <a:lnTo>
                      <a:pt x="5259" y="3457"/>
                    </a:lnTo>
                    <a:lnTo>
                      <a:pt x="5357" y="3156"/>
                    </a:lnTo>
                    <a:lnTo>
                      <a:pt x="5436" y="2858"/>
                    </a:lnTo>
                    <a:lnTo>
                      <a:pt x="5494" y="2564"/>
                    </a:lnTo>
                    <a:lnTo>
                      <a:pt x="5532" y="2277"/>
                    </a:lnTo>
                    <a:lnTo>
                      <a:pt x="5548" y="1999"/>
                    </a:lnTo>
                    <a:lnTo>
                      <a:pt x="5544" y="1732"/>
                    </a:lnTo>
                    <a:lnTo>
                      <a:pt x="5518" y="1478"/>
                    </a:lnTo>
                    <a:lnTo>
                      <a:pt x="5472" y="1239"/>
                    </a:lnTo>
                    <a:lnTo>
                      <a:pt x="5405" y="1016"/>
                    </a:lnTo>
                    <a:lnTo>
                      <a:pt x="5318" y="812"/>
                    </a:lnTo>
                    <a:lnTo>
                      <a:pt x="5211" y="629"/>
                    </a:lnTo>
                    <a:lnTo>
                      <a:pt x="5086" y="466"/>
                    </a:lnTo>
                    <a:lnTo>
                      <a:pt x="4944" y="327"/>
                    </a:lnTo>
                    <a:lnTo>
                      <a:pt x="4785" y="211"/>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sp>
        <p:nvSpPr>
          <p:cNvPr id="6" name="TextBox 5">
            <a:extLst>
              <a:ext uri="{FF2B5EF4-FFF2-40B4-BE49-F238E27FC236}">
                <a16:creationId xmlns:a16="http://schemas.microsoft.com/office/drawing/2014/main" id="{436C35C2-3EC5-F9E0-818F-BAC2D043A3D0}"/>
              </a:ext>
            </a:extLst>
          </p:cNvPr>
          <p:cNvSpPr txBox="1"/>
          <p:nvPr/>
        </p:nvSpPr>
        <p:spPr>
          <a:xfrm>
            <a:off x="9606061" y="3485184"/>
            <a:ext cx="697999" cy="369332"/>
          </a:xfrm>
          <a:prstGeom prst="rect">
            <a:avLst/>
          </a:prstGeom>
          <a:noFill/>
        </p:spPr>
        <p:txBody>
          <a:bodyPr wrap="square" rtlCol="0">
            <a:spAutoFit/>
          </a:bodyPr>
          <a:lstStyle/>
          <a:p>
            <a:r>
              <a:rPr lang="en-US" dirty="0">
                <a:latin typeface="+mj-lt"/>
              </a:rPr>
              <a:t>Fixed</a:t>
            </a:r>
          </a:p>
        </p:txBody>
      </p:sp>
      <p:grpSp>
        <p:nvGrpSpPr>
          <p:cNvPr id="14" name="Group 13">
            <a:extLst>
              <a:ext uri="{FF2B5EF4-FFF2-40B4-BE49-F238E27FC236}">
                <a16:creationId xmlns:a16="http://schemas.microsoft.com/office/drawing/2014/main" id="{6B9A1054-2FAB-6FE1-A2B6-2D36582A9016}"/>
              </a:ext>
            </a:extLst>
          </p:cNvPr>
          <p:cNvGrpSpPr/>
          <p:nvPr/>
        </p:nvGrpSpPr>
        <p:grpSpPr>
          <a:xfrm>
            <a:off x="7821817" y="3485184"/>
            <a:ext cx="3414867" cy="3196188"/>
            <a:chOff x="7821817" y="3485184"/>
            <a:chExt cx="3414867" cy="3196188"/>
          </a:xfrm>
        </p:grpSpPr>
        <p:grpSp>
          <p:nvGrpSpPr>
            <p:cNvPr id="15" name="Group 14">
              <a:extLst>
                <a:ext uri="{FF2B5EF4-FFF2-40B4-BE49-F238E27FC236}">
                  <a16:creationId xmlns:a16="http://schemas.microsoft.com/office/drawing/2014/main" id="{DDD5C878-F7B8-209B-6AAF-12E66802E873}"/>
                </a:ext>
              </a:extLst>
            </p:cNvPr>
            <p:cNvGrpSpPr/>
            <p:nvPr/>
          </p:nvGrpSpPr>
          <p:grpSpPr>
            <a:xfrm>
              <a:off x="7833273" y="3654245"/>
              <a:ext cx="3403411" cy="3027127"/>
              <a:chOff x="7833273" y="3429604"/>
              <a:chExt cx="3403411" cy="3027127"/>
            </a:xfrm>
          </p:grpSpPr>
          <p:grpSp>
            <p:nvGrpSpPr>
              <p:cNvPr id="21" name="Group 20">
                <a:extLst>
                  <a:ext uri="{FF2B5EF4-FFF2-40B4-BE49-F238E27FC236}">
                    <a16:creationId xmlns:a16="http://schemas.microsoft.com/office/drawing/2014/main" id="{2770200F-2025-EA87-5C93-15DB1F5B5AB8}"/>
                  </a:ext>
                </a:extLst>
              </p:cNvPr>
              <p:cNvGrpSpPr>
                <a:grpSpLocks noChangeAspect="1"/>
              </p:cNvGrpSpPr>
              <p:nvPr/>
            </p:nvGrpSpPr>
            <p:grpSpPr>
              <a:xfrm>
                <a:off x="7833273" y="3429604"/>
                <a:ext cx="3403411" cy="3027127"/>
                <a:chOff x="6922690" y="4768380"/>
                <a:chExt cx="2829338" cy="2516524"/>
              </a:xfrm>
            </p:grpSpPr>
            <p:grpSp>
              <p:nvGrpSpPr>
                <p:cNvPr id="23" name="Group 22">
                  <a:extLst>
                    <a:ext uri="{FF2B5EF4-FFF2-40B4-BE49-F238E27FC236}">
                      <a16:creationId xmlns:a16="http://schemas.microsoft.com/office/drawing/2014/main" id="{9A0754DE-A791-783A-588E-462BDB363C58}"/>
                    </a:ext>
                  </a:extLst>
                </p:cNvPr>
                <p:cNvGrpSpPr>
                  <a:grpSpLocks noChangeAspect="1"/>
                </p:cNvGrpSpPr>
                <p:nvPr/>
              </p:nvGrpSpPr>
              <p:grpSpPr>
                <a:xfrm>
                  <a:off x="6922690" y="4800600"/>
                  <a:ext cx="2829338" cy="2484304"/>
                  <a:chOff x="6762665" y="4422922"/>
                  <a:chExt cx="3536524" cy="3105251"/>
                </a:xfrm>
              </p:grpSpPr>
              <p:grpSp>
                <p:nvGrpSpPr>
                  <p:cNvPr id="28" name="Group 27">
                    <a:extLst>
                      <a:ext uri="{FF2B5EF4-FFF2-40B4-BE49-F238E27FC236}">
                        <a16:creationId xmlns:a16="http://schemas.microsoft.com/office/drawing/2014/main" id="{77984D3F-A045-FCC0-FB2E-EBC741954081}"/>
                      </a:ext>
                    </a:extLst>
                  </p:cNvPr>
                  <p:cNvGrpSpPr/>
                  <p:nvPr/>
                </p:nvGrpSpPr>
                <p:grpSpPr>
                  <a:xfrm>
                    <a:off x="6762665" y="4422922"/>
                    <a:ext cx="3536524" cy="2285904"/>
                    <a:chOff x="4297680" y="3749040"/>
                    <a:chExt cx="3536524" cy="2285904"/>
                  </a:xfrm>
                </p:grpSpPr>
                <p:grpSp>
                  <p:nvGrpSpPr>
                    <p:cNvPr id="30" name="Group 29">
                      <a:extLst>
                        <a:ext uri="{FF2B5EF4-FFF2-40B4-BE49-F238E27FC236}">
                          <a16:creationId xmlns:a16="http://schemas.microsoft.com/office/drawing/2014/main" id="{F26FE141-AD59-6191-C139-9B7A3A0014E2}"/>
                        </a:ext>
                      </a:extLst>
                    </p:cNvPr>
                    <p:cNvGrpSpPr/>
                    <p:nvPr/>
                  </p:nvGrpSpPr>
                  <p:grpSpPr>
                    <a:xfrm>
                      <a:off x="4366260" y="3749040"/>
                      <a:ext cx="3337560" cy="2160270"/>
                      <a:chOff x="4366260" y="3749040"/>
                      <a:chExt cx="3337560" cy="2160270"/>
                    </a:xfrm>
                  </p:grpSpPr>
                  <p:sp>
                    <p:nvSpPr>
                      <p:cNvPr id="34" name="Freeform: Shape 33">
                        <a:extLst>
                          <a:ext uri="{FF2B5EF4-FFF2-40B4-BE49-F238E27FC236}">
                            <a16:creationId xmlns:a16="http://schemas.microsoft.com/office/drawing/2014/main" id="{75CDB007-DEC9-4F3D-29A8-8960D79E33DE}"/>
                          </a:ext>
                        </a:extLst>
                      </p:cNvPr>
                      <p:cNvSpPr/>
                      <p:nvPr/>
                    </p:nvSpPr>
                    <p:spPr>
                      <a:xfrm>
                        <a:off x="4366260" y="3749040"/>
                        <a:ext cx="3337560" cy="2160270"/>
                      </a:xfrm>
                      <a:custGeom>
                        <a:avLst/>
                        <a:gdLst>
                          <a:gd name="connsiteX0" fmla="*/ 720090 w 3337560"/>
                          <a:gd name="connsiteY0" fmla="*/ 2160270 h 2160270"/>
                          <a:gd name="connsiteX1" fmla="*/ 0 w 3337560"/>
                          <a:gd name="connsiteY1" fmla="*/ 1005840 h 2160270"/>
                          <a:gd name="connsiteX2" fmla="*/ 1691640 w 3337560"/>
                          <a:gd name="connsiteY2" fmla="*/ 0 h 2160270"/>
                          <a:gd name="connsiteX3" fmla="*/ 3337560 w 3337560"/>
                          <a:gd name="connsiteY3" fmla="*/ 1348740 h 2160270"/>
                          <a:gd name="connsiteX4" fmla="*/ 720090 w 3337560"/>
                          <a:gd name="connsiteY4" fmla="*/ 2160270 h 216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160270">
                            <a:moveTo>
                              <a:pt x="720090" y="2160270"/>
                            </a:moveTo>
                            <a:lnTo>
                              <a:pt x="0" y="1005840"/>
                            </a:lnTo>
                            <a:lnTo>
                              <a:pt x="1691640" y="0"/>
                            </a:lnTo>
                            <a:lnTo>
                              <a:pt x="3337560" y="1348740"/>
                            </a:lnTo>
                            <a:lnTo>
                              <a:pt x="720090" y="2160270"/>
                            </a:ln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5" name="Oval 34">
                        <a:extLst>
                          <a:ext uri="{FF2B5EF4-FFF2-40B4-BE49-F238E27FC236}">
                            <a16:creationId xmlns:a16="http://schemas.microsoft.com/office/drawing/2014/main" id="{810E150B-A78C-CC27-79ED-E18FA55C43F3}"/>
                          </a:ext>
                        </a:extLst>
                      </p:cNvPr>
                      <p:cNvSpPr/>
                      <p:nvPr/>
                    </p:nvSpPr>
                    <p:spPr>
                      <a:xfrm rot="4111474">
                        <a:off x="6275070" y="5372099"/>
                        <a:ext cx="445770" cy="228600"/>
                      </a:xfrm>
                      <a:prstGeom prst="ellipse">
                        <a:avLst/>
                      </a:prstGeom>
                      <a:noFill/>
                      <a:ln w="12700">
                        <a:solidFill>
                          <a:schemeClr val="tx2">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Oval 35">
                        <a:extLst>
                          <a:ext uri="{FF2B5EF4-FFF2-40B4-BE49-F238E27FC236}">
                            <a16:creationId xmlns:a16="http://schemas.microsoft.com/office/drawing/2014/main" id="{41C9B099-CCFA-D59C-E619-CD9DDBF13BB4}"/>
                          </a:ext>
                        </a:extLst>
                      </p:cNvPr>
                      <p:cNvSpPr>
                        <a:spLocks noChangeAspect="1"/>
                      </p:cNvSpPr>
                      <p:nvPr/>
                    </p:nvSpPr>
                    <p:spPr>
                      <a:xfrm rot="2796859">
                        <a:off x="5086351" y="4149090"/>
                        <a:ext cx="285750" cy="217170"/>
                      </a:xfrm>
                      <a:prstGeom prst="ellipse">
                        <a:avLst/>
                      </a:prstGeom>
                      <a:noFill/>
                      <a:ln w="12700">
                        <a:solidFill>
                          <a:schemeClr val="tx2">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Oval 36">
                        <a:extLst>
                          <a:ext uri="{FF2B5EF4-FFF2-40B4-BE49-F238E27FC236}">
                            <a16:creationId xmlns:a16="http://schemas.microsoft.com/office/drawing/2014/main" id="{D5D6DED9-01C2-CEA4-711C-724252A13D3D}"/>
                          </a:ext>
                        </a:extLst>
                      </p:cNvPr>
                      <p:cNvSpPr/>
                      <p:nvPr/>
                    </p:nvSpPr>
                    <p:spPr>
                      <a:xfrm rot="19088909">
                        <a:off x="6812280" y="4400549"/>
                        <a:ext cx="331470" cy="240030"/>
                      </a:xfrm>
                      <a:prstGeom prst="ellipse">
                        <a:avLst/>
                      </a:prstGeom>
                      <a:noFill/>
                      <a:ln w="12700">
                        <a:solidFill>
                          <a:schemeClr val="tx2">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Oval 37">
                        <a:extLst>
                          <a:ext uri="{FF2B5EF4-FFF2-40B4-BE49-F238E27FC236}">
                            <a16:creationId xmlns:a16="http://schemas.microsoft.com/office/drawing/2014/main" id="{F518D93B-D861-4927-BA8E-1E9287204DBB}"/>
                          </a:ext>
                        </a:extLst>
                      </p:cNvPr>
                      <p:cNvSpPr/>
                      <p:nvPr/>
                    </p:nvSpPr>
                    <p:spPr>
                      <a:xfrm rot="19861510">
                        <a:off x="4469130" y="5200650"/>
                        <a:ext cx="434340" cy="240030"/>
                      </a:xfrm>
                      <a:prstGeom prst="ellipse">
                        <a:avLst/>
                      </a:prstGeom>
                      <a:noFill/>
                      <a:ln w="12700">
                        <a:solidFill>
                          <a:schemeClr val="tx2">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31" name="Oval 30">
                      <a:extLst>
                        <a:ext uri="{FF2B5EF4-FFF2-40B4-BE49-F238E27FC236}">
                          <a16:creationId xmlns:a16="http://schemas.microsoft.com/office/drawing/2014/main" id="{E9D5CAB2-B9F6-752B-531D-2618E0D422BF}"/>
                        </a:ext>
                      </a:extLst>
                    </p:cNvPr>
                    <p:cNvSpPr/>
                    <p:nvPr/>
                  </p:nvSpPr>
                  <p:spPr>
                    <a:xfrm rot="3956939">
                      <a:off x="4263390" y="4697730"/>
                      <a:ext cx="205740" cy="137160"/>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Oval 31">
                      <a:extLst>
                        <a:ext uri="{FF2B5EF4-FFF2-40B4-BE49-F238E27FC236}">
                          <a16:creationId xmlns:a16="http://schemas.microsoft.com/office/drawing/2014/main" id="{502F9A9B-D9B4-F392-0193-0CF9B4E8CDC5}"/>
                        </a:ext>
                      </a:extLst>
                    </p:cNvPr>
                    <p:cNvSpPr/>
                    <p:nvPr/>
                  </p:nvSpPr>
                  <p:spPr>
                    <a:xfrm rot="1702878">
                      <a:off x="4867844" y="5790076"/>
                      <a:ext cx="427708" cy="244868"/>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Oval 32">
                      <a:extLst>
                        <a:ext uri="{FF2B5EF4-FFF2-40B4-BE49-F238E27FC236}">
                          <a16:creationId xmlns:a16="http://schemas.microsoft.com/office/drawing/2014/main" id="{BD3DC716-960E-6F7B-1F99-76E6193F370D}"/>
                        </a:ext>
                      </a:extLst>
                    </p:cNvPr>
                    <p:cNvSpPr/>
                    <p:nvPr/>
                  </p:nvSpPr>
                  <p:spPr>
                    <a:xfrm rot="18736107">
                      <a:off x="7539539" y="4965973"/>
                      <a:ext cx="308829" cy="280501"/>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29" name="TextBox 28">
                    <a:extLst>
                      <a:ext uri="{FF2B5EF4-FFF2-40B4-BE49-F238E27FC236}">
                        <a16:creationId xmlns:a16="http://schemas.microsoft.com/office/drawing/2014/main" id="{4A616D65-ECC3-E082-28B8-57752A78744F}"/>
                      </a:ext>
                    </a:extLst>
                  </p:cNvPr>
                  <p:cNvSpPr txBox="1"/>
                  <p:nvPr/>
                </p:nvSpPr>
                <p:spPr>
                  <a:xfrm>
                    <a:off x="7737352" y="6856563"/>
                    <a:ext cx="2297747" cy="671610"/>
                  </a:xfrm>
                  <a:prstGeom prst="rect">
                    <a:avLst/>
                  </a:prstGeom>
                  <a:noFill/>
                </p:spPr>
                <p:txBody>
                  <a:bodyPr wrap="square" rtlCol="0">
                    <a:spAutoFit/>
                  </a:bodyPr>
                  <a:lstStyle/>
                  <a:p>
                    <a:r>
                      <a:rPr lang="en-US" dirty="0">
                        <a:solidFill>
                          <a:srgbClr val="FF0000"/>
                        </a:solidFill>
                        <a:latin typeface="+mj-lt"/>
                      </a:rPr>
                      <a:t>Absolute: Network</a:t>
                    </a:r>
                  </a:p>
                  <a:p>
                    <a:r>
                      <a:rPr lang="en-US" dirty="0">
                        <a:solidFill>
                          <a:srgbClr val="0000FF"/>
                        </a:solidFill>
                        <a:latin typeface="+mj-lt"/>
                      </a:rPr>
                      <a:t>Relative: Local</a:t>
                    </a:r>
                  </a:p>
                </p:txBody>
              </p:sp>
            </p:grpSp>
            <p:sp>
              <p:nvSpPr>
                <p:cNvPr id="24" name="Oval 23">
                  <a:extLst>
                    <a:ext uri="{FF2B5EF4-FFF2-40B4-BE49-F238E27FC236}">
                      <a16:creationId xmlns:a16="http://schemas.microsoft.com/office/drawing/2014/main" id="{B38AF41A-2A0C-3E40-1BFE-C1C49FFCF5BE}"/>
                    </a:ext>
                  </a:extLst>
                </p:cNvPr>
                <p:cNvSpPr/>
                <p:nvPr/>
              </p:nvSpPr>
              <p:spPr>
                <a:xfrm>
                  <a:off x="8279486" y="4768380"/>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5" name="Oval 24">
                  <a:extLst>
                    <a:ext uri="{FF2B5EF4-FFF2-40B4-BE49-F238E27FC236}">
                      <a16:creationId xmlns:a16="http://schemas.microsoft.com/office/drawing/2014/main" id="{89292A1E-6895-ACB6-F48F-782B705656A7}"/>
                    </a:ext>
                  </a:extLst>
                </p:cNvPr>
                <p:cNvSpPr/>
                <p:nvPr/>
              </p:nvSpPr>
              <p:spPr>
                <a:xfrm>
                  <a:off x="7524161" y="6492614"/>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Oval 25">
                  <a:extLst>
                    <a:ext uri="{FF2B5EF4-FFF2-40B4-BE49-F238E27FC236}">
                      <a16:creationId xmlns:a16="http://schemas.microsoft.com/office/drawing/2014/main" id="{F7506B5B-08C6-33B1-5163-AA527286DE64}"/>
                    </a:ext>
                  </a:extLst>
                </p:cNvPr>
                <p:cNvSpPr/>
                <p:nvPr/>
              </p:nvSpPr>
              <p:spPr>
                <a:xfrm>
                  <a:off x="9595466" y="5834069"/>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Oval 26">
                  <a:extLst>
                    <a:ext uri="{FF2B5EF4-FFF2-40B4-BE49-F238E27FC236}">
                      <a16:creationId xmlns:a16="http://schemas.microsoft.com/office/drawing/2014/main" id="{D9146CC2-B2E9-8F62-3A95-92246E3FBC40}"/>
                    </a:ext>
                  </a:extLst>
                </p:cNvPr>
                <p:cNvSpPr/>
                <p:nvPr/>
              </p:nvSpPr>
              <p:spPr>
                <a:xfrm>
                  <a:off x="6944596" y="5572653"/>
                  <a:ext cx="73152" cy="7315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22" name="TextBox 21">
                <a:extLst>
                  <a:ext uri="{FF2B5EF4-FFF2-40B4-BE49-F238E27FC236}">
                    <a16:creationId xmlns:a16="http://schemas.microsoft.com/office/drawing/2014/main" id="{1EBB10C1-57D0-6C41-4011-EC6033DF1066}"/>
                  </a:ext>
                </a:extLst>
              </p:cNvPr>
              <p:cNvSpPr txBox="1"/>
              <p:nvPr/>
            </p:nvSpPr>
            <p:spPr>
              <a:xfrm>
                <a:off x="8530530" y="4194638"/>
                <a:ext cx="1485900" cy="646331"/>
              </a:xfrm>
              <a:prstGeom prst="rect">
                <a:avLst/>
              </a:prstGeom>
              <a:noFill/>
            </p:spPr>
            <p:txBody>
              <a:bodyPr wrap="square" rtlCol="0">
                <a:spAutoFit/>
              </a:bodyPr>
              <a:lstStyle/>
              <a:p>
                <a:r>
                  <a:rPr lang="en-US" dirty="0">
                    <a:latin typeface="+mj-lt"/>
                  </a:rPr>
                  <a:t>Each line has its own RPP</a:t>
                </a:r>
              </a:p>
            </p:txBody>
          </p:sp>
        </p:grpSp>
        <p:sp>
          <p:nvSpPr>
            <p:cNvPr id="16" name="TextBox 15">
              <a:extLst>
                <a:ext uri="{FF2B5EF4-FFF2-40B4-BE49-F238E27FC236}">
                  <a16:creationId xmlns:a16="http://schemas.microsoft.com/office/drawing/2014/main" id="{3EBE6D89-505A-4959-CAFA-496C836A0646}"/>
                </a:ext>
              </a:extLst>
            </p:cNvPr>
            <p:cNvSpPr txBox="1"/>
            <p:nvPr/>
          </p:nvSpPr>
          <p:spPr>
            <a:xfrm>
              <a:off x="9606061" y="3485184"/>
              <a:ext cx="697999" cy="369332"/>
            </a:xfrm>
            <a:prstGeom prst="rect">
              <a:avLst/>
            </a:prstGeom>
            <a:noFill/>
          </p:spPr>
          <p:txBody>
            <a:bodyPr wrap="square" rtlCol="0">
              <a:spAutoFit/>
            </a:bodyPr>
            <a:lstStyle/>
            <a:p>
              <a:r>
                <a:rPr lang="en-US" dirty="0">
                  <a:latin typeface="+mj-lt"/>
                </a:rPr>
                <a:t>Fixed</a:t>
              </a:r>
            </a:p>
          </p:txBody>
        </p:sp>
        <p:sp>
          <p:nvSpPr>
            <p:cNvPr id="17" name="Oval 16">
              <a:extLst>
                <a:ext uri="{FF2B5EF4-FFF2-40B4-BE49-F238E27FC236}">
                  <a16:creationId xmlns:a16="http://schemas.microsoft.com/office/drawing/2014/main" id="{2DF0CCF4-87DB-C578-3432-967F9F51A2BB}"/>
                </a:ext>
              </a:extLst>
            </p:cNvPr>
            <p:cNvSpPr/>
            <p:nvPr/>
          </p:nvSpPr>
          <p:spPr>
            <a:xfrm rot="4111474">
              <a:off x="9524793" y="5135775"/>
              <a:ext cx="855914" cy="438931"/>
            </a:xfrm>
            <a:prstGeom prst="ellipse">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Oval 17">
              <a:extLst>
                <a:ext uri="{FF2B5EF4-FFF2-40B4-BE49-F238E27FC236}">
                  <a16:creationId xmlns:a16="http://schemas.microsoft.com/office/drawing/2014/main" id="{2E34BA1A-B7EC-516E-6DA1-00322B83A52C}"/>
                </a:ext>
              </a:extLst>
            </p:cNvPr>
            <p:cNvSpPr>
              <a:spLocks noChangeAspect="1"/>
            </p:cNvSpPr>
            <p:nvPr/>
          </p:nvSpPr>
          <p:spPr>
            <a:xfrm rot="2796859">
              <a:off x="8443980" y="3977834"/>
              <a:ext cx="548663" cy="416984"/>
            </a:xfrm>
            <a:prstGeom prst="ellipse">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Oval 18">
              <a:extLst>
                <a:ext uri="{FF2B5EF4-FFF2-40B4-BE49-F238E27FC236}">
                  <a16:creationId xmlns:a16="http://schemas.microsoft.com/office/drawing/2014/main" id="{05440C34-6B9F-E404-54C0-D2E2A1EE7D40}"/>
                </a:ext>
              </a:extLst>
            </p:cNvPr>
            <p:cNvSpPr/>
            <p:nvPr/>
          </p:nvSpPr>
          <p:spPr>
            <a:xfrm rot="19088909">
              <a:off x="10106111" y="4195599"/>
              <a:ext cx="636449" cy="460877"/>
            </a:xfrm>
            <a:prstGeom prst="ellipse">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Oval 19">
              <a:extLst>
                <a:ext uri="{FF2B5EF4-FFF2-40B4-BE49-F238E27FC236}">
                  <a16:creationId xmlns:a16="http://schemas.microsoft.com/office/drawing/2014/main" id="{35C63B38-E577-7779-AD0E-7566DB3BCC69}"/>
                </a:ext>
              </a:extLst>
            </p:cNvPr>
            <p:cNvSpPr/>
            <p:nvPr/>
          </p:nvSpPr>
          <p:spPr>
            <a:xfrm rot="19861510">
              <a:off x="7821817" y="4972503"/>
              <a:ext cx="833968" cy="460877"/>
            </a:xfrm>
            <a:prstGeom prst="ellipse">
              <a:avLst/>
            </a:prstGeom>
            <a:noFill/>
            <a:ln w="127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Tree>
    <p:extLst>
      <p:ext uri="{BB962C8B-B14F-4D97-AF65-F5344CB8AC3E}">
        <p14:creationId xmlns:p14="http://schemas.microsoft.com/office/powerpoint/2010/main" val="3729761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38790-67F9-EA1F-8A2E-68DE3E83E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AB6E2-999F-836A-7E8B-CF5C3A998413}"/>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3BC8B680-E51F-31FC-7498-BFB552B00DA0}"/>
              </a:ext>
            </a:extLst>
          </p:cNvPr>
          <p:cNvSpPr>
            <a:spLocks noGrp="1"/>
          </p:cNvSpPr>
          <p:nvPr>
            <p:ph idx="1"/>
          </p:nvPr>
        </p:nvSpPr>
        <p:spPr>
          <a:xfrm>
            <a:off x="1371600" y="1143000"/>
            <a:ext cx="10058400" cy="5257800"/>
          </a:xfrm>
        </p:spPr>
        <p:txBody>
          <a:bodyPr>
            <a:normAutofit/>
          </a:bodyPr>
          <a:lstStyle/>
          <a:p>
            <a:r>
              <a:rPr lang="en-US" dirty="0"/>
              <a:t>Section 3: Survey Standards and Standards of Care</a:t>
            </a:r>
          </a:p>
          <a:p>
            <a:pPr lvl="1"/>
            <a:r>
              <a:rPr lang="en-US" dirty="0"/>
              <a:t>Sub-Section E: Measurement Standards</a:t>
            </a:r>
          </a:p>
          <a:p>
            <a:pPr lvl="2"/>
            <a:r>
              <a:rPr lang="en-US" dirty="0"/>
              <a:t>How to determine the 95% relative error ellipses between adjacent property corners?</a:t>
            </a:r>
          </a:p>
          <a:p>
            <a:pPr lvl="2"/>
            <a:r>
              <a:rPr lang="en-US" dirty="0"/>
              <a:t>"Relative Positional Precision can be estimated by the results of </a:t>
            </a:r>
            <a:r>
              <a:rPr lang="en-US" dirty="0">
                <a:highlight>
                  <a:srgbClr val="FFFF00"/>
                </a:highlight>
              </a:rPr>
              <a:t>a correctly weighted least squares adjustment</a:t>
            </a:r>
            <a:r>
              <a:rPr lang="en-US" dirty="0"/>
              <a:t> of the survey. Alternatively, Relative Positional Precision</a:t>
            </a:r>
            <a:r>
              <a:rPr lang="en-US" dirty="0">
                <a:highlight>
                  <a:srgbClr val="FFFF00"/>
                </a:highlight>
              </a:rPr>
              <a:t> can be estimated by the standard deviation</a:t>
            </a:r>
            <a:r>
              <a:rPr lang="en-US" dirty="0"/>
              <a:t> of the distance between the monument ... and the... immediately adjacent boundary corner ... </a:t>
            </a:r>
            <a:r>
              <a:rPr lang="en-US" dirty="0">
                <a:highlight>
                  <a:srgbClr val="FFFF00"/>
                </a:highlight>
              </a:rPr>
              <a:t>computed using the full covariance matrix of the coordinate inverse </a:t>
            </a:r>
            <a:r>
              <a:rPr lang="en-US" dirty="0"/>
              <a:t>..."</a:t>
            </a:r>
          </a:p>
          <a:p>
            <a:pPr lvl="2"/>
            <a:endParaRPr lang="en-US" dirty="0"/>
          </a:p>
          <a:p>
            <a:pPr lvl="2"/>
            <a:r>
              <a:rPr lang="en-US" dirty="0"/>
              <a:t>Which is why we use software.</a:t>
            </a:r>
          </a:p>
          <a:p>
            <a:pPr lvl="2"/>
            <a:endParaRPr lang="en-US" dirty="0"/>
          </a:p>
          <a:p>
            <a:pPr lvl="2"/>
            <a:endParaRPr lang="en-US" dirty="0"/>
          </a:p>
          <a:p>
            <a:pPr lvl="3"/>
            <a:endParaRPr lang="en-US" dirty="0"/>
          </a:p>
          <a:p>
            <a:pPr lvl="2"/>
            <a:endParaRPr lang="en-US" dirty="0"/>
          </a:p>
          <a:p>
            <a:pPr lvl="1"/>
            <a:endParaRPr lang="en-US" dirty="0"/>
          </a:p>
          <a:p>
            <a:endParaRPr lang="en-US" dirty="0"/>
          </a:p>
        </p:txBody>
      </p:sp>
      <p:pic>
        <p:nvPicPr>
          <p:cNvPr id="8" name="Picture 7">
            <a:extLst>
              <a:ext uri="{FF2B5EF4-FFF2-40B4-BE49-F238E27FC236}">
                <a16:creationId xmlns:a16="http://schemas.microsoft.com/office/drawing/2014/main" id="{AD26BEA1-4254-091C-0629-8D696CAAD8B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171772" y="4559349"/>
            <a:ext cx="2117501" cy="2162174"/>
          </a:xfrm>
          <a:prstGeom prst="rect">
            <a:avLst/>
          </a:prstGeom>
        </p:spPr>
      </p:pic>
    </p:spTree>
    <p:extLst>
      <p:ext uri="{BB962C8B-B14F-4D97-AF65-F5344CB8AC3E}">
        <p14:creationId xmlns:p14="http://schemas.microsoft.com/office/powerpoint/2010/main" val="148890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a:xfrm>
            <a:off x="1371600" y="1143000"/>
            <a:ext cx="10058400" cy="5257800"/>
          </a:xfrm>
        </p:spPr>
        <p:txBody>
          <a:bodyPr>
            <a:normAutofit/>
          </a:bodyPr>
          <a:lstStyle/>
          <a:p>
            <a:r>
              <a:rPr lang="en-US" dirty="0"/>
              <a:t>Section 3: Survey Standards and Standards of Care</a:t>
            </a:r>
          </a:p>
          <a:p>
            <a:pPr lvl="1"/>
            <a:r>
              <a:rPr lang="en-US" dirty="0"/>
              <a:t>Sub-Section E: Measurement Standards</a:t>
            </a:r>
          </a:p>
          <a:p>
            <a:pPr lvl="2"/>
            <a:r>
              <a:rPr lang="en-US" dirty="0"/>
              <a:t>Max allowable RPP is 2 cm (0.07 feet) plus 50 ppm</a:t>
            </a:r>
          </a:p>
          <a:p>
            <a:pPr lvl="4"/>
            <a:r>
              <a:rPr lang="en-US" dirty="0"/>
              <a:t>Two-part error that propagates as an </a:t>
            </a:r>
            <a:r>
              <a:rPr lang="en-US" i="1" dirty="0"/>
              <a:t>Error of a Sum</a:t>
            </a:r>
            <a:r>
              <a:rPr lang="en-US" dirty="0"/>
              <a:t>:</a:t>
            </a:r>
          </a:p>
          <a:p>
            <a:pPr lvl="3"/>
            <a:endParaRPr lang="en-US" dirty="0"/>
          </a:p>
          <a:p>
            <a:pPr lvl="2"/>
            <a:endParaRPr lang="en-US" dirty="0"/>
          </a:p>
          <a:p>
            <a:pPr lvl="1"/>
            <a:endParaRPr lang="en-US" dirty="0"/>
          </a:p>
          <a:p>
            <a:endParaRPr lang="en-US" dirty="0"/>
          </a:p>
        </p:txBody>
      </p:sp>
      <p:graphicFrame>
        <p:nvGraphicFramePr>
          <p:cNvPr id="4" name="Object 3">
            <a:extLst>
              <a:ext uri="{FF2B5EF4-FFF2-40B4-BE49-F238E27FC236}">
                <a16:creationId xmlns:a16="http://schemas.microsoft.com/office/drawing/2014/main" id="{BA7544D8-48D4-FC72-5496-771DCB0014A4}"/>
              </a:ext>
            </a:extLst>
          </p:cNvPr>
          <p:cNvGraphicFramePr>
            <a:graphicFrameLocks noChangeAspect="1"/>
          </p:cNvGraphicFramePr>
          <p:nvPr>
            <p:extLst>
              <p:ext uri="{D42A27DB-BD31-4B8C-83A1-F6EECF244321}">
                <p14:modId xmlns:p14="http://schemas.microsoft.com/office/powerpoint/2010/main" val="1985100787"/>
              </p:ext>
            </p:extLst>
          </p:nvPr>
        </p:nvGraphicFramePr>
        <p:xfrm>
          <a:off x="3371101" y="2847801"/>
          <a:ext cx="4172850" cy="854172"/>
        </p:xfrm>
        <a:graphic>
          <a:graphicData uri="http://schemas.openxmlformats.org/presentationml/2006/ole">
            <mc:AlternateContent xmlns:mc="http://schemas.openxmlformats.org/markup-compatibility/2006">
              <mc:Choice xmlns:v="urn:schemas-microsoft-com:vml" Requires="v">
                <p:oleObj name="AxMath" r:id="rId3" imgW="2529000" imgH="517680" progId="Equation.AxMath">
                  <p:embed/>
                </p:oleObj>
              </mc:Choice>
              <mc:Fallback>
                <p:oleObj name="AxMath" r:id="rId3" imgW="2529000" imgH="517680" progId="Equation.AxMath">
                  <p:embed/>
                  <p:pic>
                    <p:nvPicPr>
                      <p:cNvPr id="0" name=""/>
                      <p:cNvPicPr/>
                      <p:nvPr/>
                    </p:nvPicPr>
                    <p:blipFill>
                      <a:blip r:embed="rId4"/>
                      <a:stretch>
                        <a:fillRect/>
                      </a:stretch>
                    </p:blipFill>
                    <p:spPr>
                      <a:xfrm>
                        <a:off x="3371101" y="2847801"/>
                        <a:ext cx="4172850" cy="854172"/>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CC1D23AD-7348-D72D-ECCB-8260BF14B7C8}"/>
              </a:ext>
            </a:extLst>
          </p:cNvPr>
          <p:cNvGrpSpPr>
            <a:grpSpLocks noChangeAspect="1"/>
          </p:cNvGrpSpPr>
          <p:nvPr/>
        </p:nvGrpSpPr>
        <p:grpSpPr>
          <a:xfrm>
            <a:off x="1677763" y="4311566"/>
            <a:ext cx="2669943" cy="2078179"/>
            <a:chOff x="6922289" y="2673439"/>
            <a:chExt cx="3280540" cy="2553444"/>
          </a:xfrm>
        </p:grpSpPr>
        <p:sp>
          <p:nvSpPr>
            <p:cNvPr id="9" name="Line 5">
              <a:extLst>
                <a:ext uri="{FF2B5EF4-FFF2-40B4-BE49-F238E27FC236}">
                  <a16:creationId xmlns:a16="http://schemas.microsoft.com/office/drawing/2014/main" id="{48CDF9D9-A699-0F0E-8778-40AA57E2FCFE}"/>
                </a:ext>
              </a:extLst>
            </p:cNvPr>
            <p:cNvSpPr>
              <a:spLocks noChangeShapeType="1"/>
            </p:cNvSpPr>
            <p:nvPr/>
          </p:nvSpPr>
          <p:spPr bwMode="auto">
            <a:xfrm flipV="1">
              <a:off x="7046913" y="3249613"/>
              <a:ext cx="565150" cy="162560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1" name="Line 6">
              <a:extLst>
                <a:ext uri="{FF2B5EF4-FFF2-40B4-BE49-F238E27FC236}">
                  <a16:creationId xmlns:a16="http://schemas.microsoft.com/office/drawing/2014/main" id="{592F604B-66AF-FD0F-5BD8-439D3FE78FE5}"/>
                </a:ext>
              </a:extLst>
            </p:cNvPr>
            <p:cNvSpPr>
              <a:spLocks noChangeShapeType="1"/>
            </p:cNvSpPr>
            <p:nvPr/>
          </p:nvSpPr>
          <p:spPr bwMode="auto">
            <a:xfrm flipV="1">
              <a:off x="7612063" y="2959101"/>
              <a:ext cx="1473200" cy="290513"/>
            </a:xfrm>
            <a:prstGeom prst="line">
              <a:avLst/>
            </a:prstGeom>
            <a:noFill/>
            <a:ln w="3175">
              <a:solidFill>
                <a:srgbClr val="000000"/>
              </a:solidFill>
              <a:prstDash val="solid"/>
              <a:round/>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2" name="Line 7">
              <a:extLst>
                <a:ext uri="{FF2B5EF4-FFF2-40B4-BE49-F238E27FC236}">
                  <a16:creationId xmlns:a16="http://schemas.microsoft.com/office/drawing/2014/main" id="{95504B01-939D-1ECB-47A4-7F67BFA5C004}"/>
                </a:ext>
              </a:extLst>
            </p:cNvPr>
            <p:cNvSpPr>
              <a:spLocks noChangeShapeType="1"/>
            </p:cNvSpPr>
            <p:nvPr/>
          </p:nvSpPr>
          <p:spPr bwMode="auto">
            <a:xfrm>
              <a:off x="9085263" y="2959101"/>
              <a:ext cx="860425" cy="172561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4" name="Line 8">
              <a:extLst>
                <a:ext uri="{FF2B5EF4-FFF2-40B4-BE49-F238E27FC236}">
                  <a16:creationId xmlns:a16="http://schemas.microsoft.com/office/drawing/2014/main" id="{6954E5A3-E9F9-3034-A782-DB965E537284}"/>
                </a:ext>
              </a:extLst>
            </p:cNvPr>
            <p:cNvSpPr>
              <a:spLocks noChangeShapeType="1"/>
            </p:cNvSpPr>
            <p:nvPr/>
          </p:nvSpPr>
          <p:spPr bwMode="auto">
            <a:xfrm flipH="1">
              <a:off x="7046913" y="4684713"/>
              <a:ext cx="2898775" cy="190500"/>
            </a:xfrm>
            <a:prstGeom prst="line">
              <a:avLst/>
            </a:prstGeom>
            <a:noFill/>
            <a:ln w="3175">
              <a:solidFill>
                <a:srgbClr val="000000"/>
              </a:solidFill>
              <a:prstDash val="solid"/>
              <a:round/>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600" dirty="0">
                <a:latin typeface="+mj-lt"/>
              </a:endParaRPr>
            </a:p>
          </p:txBody>
        </p:sp>
        <p:sp>
          <p:nvSpPr>
            <p:cNvPr id="15" name="Rectangle 9">
              <a:extLst>
                <a:ext uri="{FF2B5EF4-FFF2-40B4-BE49-F238E27FC236}">
                  <a16:creationId xmlns:a16="http://schemas.microsoft.com/office/drawing/2014/main" id="{ED7339A1-C754-85C1-0216-A9622F75A11B}"/>
                </a:ext>
              </a:extLst>
            </p:cNvPr>
            <p:cNvSpPr>
              <a:spLocks noChangeArrowheads="1"/>
            </p:cNvSpPr>
            <p:nvPr/>
          </p:nvSpPr>
          <p:spPr bwMode="auto">
            <a:xfrm>
              <a:off x="8093074" y="3878263"/>
              <a:ext cx="813208"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j-lt"/>
                </a:rPr>
                <a:t>10.5 ac</a:t>
              </a:r>
              <a:endParaRPr kumimoji="0" lang="en-US" altLang="en-US" sz="1600" b="0" i="0" u="none" strike="noStrike" cap="none" normalizeH="0" baseline="0" dirty="0">
                <a:ln>
                  <a:noFill/>
                </a:ln>
                <a:solidFill>
                  <a:schemeClr val="tx1"/>
                </a:solidFill>
                <a:effectLst/>
                <a:latin typeface="+mj-lt"/>
              </a:endParaRPr>
            </a:p>
          </p:txBody>
        </p:sp>
        <p:sp>
          <p:nvSpPr>
            <p:cNvPr id="16" name="Rectangle 10">
              <a:extLst>
                <a:ext uri="{FF2B5EF4-FFF2-40B4-BE49-F238E27FC236}">
                  <a16:creationId xmlns:a16="http://schemas.microsoft.com/office/drawing/2014/main" id="{5C9F555A-45CF-5D0C-0157-03E6A955945C}"/>
                </a:ext>
              </a:extLst>
            </p:cNvPr>
            <p:cNvSpPr>
              <a:spLocks noChangeArrowheads="1"/>
            </p:cNvSpPr>
            <p:nvPr/>
          </p:nvSpPr>
          <p:spPr bwMode="auto">
            <a:xfrm rot="20880000">
              <a:off x="7983657" y="2734918"/>
              <a:ext cx="664858"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j-lt"/>
                </a:rPr>
                <a:t>520 ft</a:t>
              </a:r>
              <a:endParaRPr kumimoji="0" lang="en-US" altLang="en-US" sz="1600" b="0" i="0" u="none" strike="noStrike" cap="none" normalizeH="0" baseline="0" dirty="0">
                <a:ln>
                  <a:noFill/>
                </a:ln>
                <a:solidFill>
                  <a:schemeClr val="tx1"/>
                </a:solidFill>
                <a:effectLst/>
                <a:latin typeface="+mj-lt"/>
              </a:endParaRPr>
            </a:p>
          </p:txBody>
        </p:sp>
        <p:sp>
          <p:nvSpPr>
            <p:cNvPr id="17" name="Rectangle 11">
              <a:extLst>
                <a:ext uri="{FF2B5EF4-FFF2-40B4-BE49-F238E27FC236}">
                  <a16:creationId xmlns:a16="http://schemas.microsoft.com/office/drawing/2014/main" id="{3E22E7C0-A992-7558-B7D2-69163C58C97A}"/>
                </a:ext>
              </a:extLst>
            </p:cNvPr>
            <p:cNvSpPr>
              <a:spLocks noChangeArrowheads="1"/>
            </p:cNvSpPr>
            <p:nvPr/>
          </p:nvSpPr>
          <p:spPr bwMode="auto">
            <a:xfrm rot="3780000">
              <a:off x="9437171" y="3581211"/>
              <a:ext cx="664858"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j-lt"/>
                </a:rPr>
                <a:t>700 ft</a:t>
              </a:r>
              <a:endParaRPr kumimoji="0" lang="en-US" altLang="en-US" sz="1600" b="0" i="0" u="none" strike="noStrike" cap="none" normalizeH="0" baseline="0" dirty="0">
                <a:ln>
                  <a:noFill/>
                </a:ln>
                <a:solidFill>
                  <a:schemeClr val="tx1"/>
                </a:solidFill>
                <a:effectLst/>
                <a:latin typeface="+mj-lt"/>
              </a:endParaRPr>
            </a:p>
          </p:txBody>
        </p:sp>
        <p:sp>
          <p:nvSpPr>
            <p:cNvPr id="35" name="Rectangle 12">
              <a:extLst>
                <a:ext uri="{FF2B5EF4-FFF2-40B4-BE49-F238E27FC236}">
                  <a16:creationId xmlns:a16="http://schemas.microsoft.com/office/drawing/2014/main" id="{C02B4737-2C60-C87E-58D1-969CBA881428}"/>
                </a:ext>
              </a:extLst>
            </p:cNvPr>
            <p:cNvSpPr>
              <a:spLocks noChangeArrowheads="1"/>
            </p:cNvSpPr>
            <p:nvPr/>
          </p:nvSpPr>
          <p:spPr bwMode="auto">
            <a:xfrm rot="21360000">
              <a:off x="8134101" y="4820334"/>
              <a:ext cx="804463"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j-lt"/>
                </a:rPr>
                <a:t>1030 ft</a:t>
              </a:r>
              <a:endParaRPr kumimoji="0" lang="en-US" altLang="en-US" sz="1600" b="0" i="0" u="none" strike="noStrike" cap="none" normalizeH="0" baseline="0" dirty="0">
                <a:ln>
                  <a:noFill/>
                </a:ln>
                <a:solidFill>
                  <a:schemeClr val="tx1"/>
                </a:solidFill>
                <a:effectLst/>
                <a:latin typeface="+mj-lt"/>
              </a:endParaRPr>
            </a:p>
          </p:txBody>
        </p:sp>
        <p:sp>
          <p:nvSpPr>
            <p:cNvPr id="36" name="Rectangle 13">
              <a:extLst>
                <a:ext uri="{FF2B5EF4-FFF2-40B4-BE49-F238E27FC236}">
                  <a16:creationId xmlns:a16="http://schemas.microsoft.com/office/drawing/2014/main" id="{BE9F1141-405F-988D-7462-497EE357B321}"/>
                </a:ext>
              </a:extLst>
            </p:cNvPr>
            <p:cNvSpPr>
              <a:spLocks noChangeArrowheads="1"/>
            </p:cNvSpPr>
            <p:nvPr/>
          </p:nvSpPr>
          <p:spPr bwMode="auto">
            <a:xfrm rot="17340000">
              <a:off x="6811048" y="3815899"/>
              <a:ext cx="664858"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j-lt"/>
                </a:rPr>
                <a:t>600 ft</a:t>
              </a:r>
              <a:endParaRPr kumimoji="0" lang="en-US" altLang="en-US" sz="1600" b="0" i="0" u="none" strike="noStrike" cap="none" normalizeH="0" baseline="0" dirty="0">
                <a:ln>
                  <a:noFill/>
                </a:ln>
                <a:solidFill>
                  <a:schemeClr val="tx1"/>
                </a:solidFill>
                <a:effectLst/>
                <a:latin typeface="+mj-lt"/>
              </a:endParaRPr>
            </a:p>
          </p:txBody>
        </p:sp>
        <p:sp>
          <p:nvSpPr>
            <p:cNvPr id="37" name="Rectangle 14">
              <a:extLst>
                <a:ext uri="{FF2B5EF4-FFF2-40B4-BE49-F238E27FC236}">
                  <a16:creationId xmlns:a16="http://schemas.microsoft.com/office/drawing/2014/main" id="{0C74ECAD-410D-B3E9-F9AE-5E96BF78EE87}"/>
                </a:ext>
              </a:extLst>
            </p:cNvPr>
            <p:cNvSpPr>
              <a:spLocks noChangeArrowheads="1"/>
            </p:cNvSpPr>
            <p:nvPr/>
          </p:nvSpPr>
          <p:spPr bwMode="auto">
            <a:xfrm>
              <a:off x="7386533" y="3000771"/>
              <a:ext cx="137872"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j-lt"/>
                </a:rPr>
                <a:t>E</a:t>
              </a:r>
              <a:endParaRPr kumimoji="0" lang="en-US" altLang="en-US" sz="1600" b="0" i="0" u="none" strike="noStrike" cap="none" normalizeH="0" baseline="0" dirty="0">
                <a:ln>
                  <a:noFill/>
                </a:ln>
                <a:solidFill>
                  <a:schemeClr val="tx1"/>
                </a:solidFill>
                <a:effectLst/>
                <a:latin typeface="+mj-lt"/>
              </a:endParaRPr>
            </a:p>
          </p:txBody>
        </p:sp>
        <p:sp>
          <p:nvSpPr>
            <p:cNvPr id="38" name="Rectangle 15">
              <a:extLst>
                <a:ext uri="{FF2B5EF4-FFF2-40B4-BE49-F238E27FC236}">
                  <a16:creationId xmlns:a16="http://schemas.microsoft.com/office/drawing/2014/main" id="{721C963F-EF85-90FE-D4CA-6D103CF25143}"/>
                </a:ext>
              </a:extLst>
            </p:cNvPr>
            <p:cNvSpPr>
              <a:spLocks noChangeArrowheads="1"/>
            </p:cNvSpPr>
            <p:nvPr/>
          </p:nvSpPr>
          <p:spPr bwMode="auto">
            <a:xfrm>
              <a:off x="9156934" y="2673439"/>
              <a:ext cx="128025"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j-lt"/>
                </a:rPr>
                <a:t>F</a:t>
              </a:r>
              <a:endParaRPr kumimoji="0" lang="en-US" altLang="en-US" sz="1600" b="0" i="0" u="none" strike="noStrike" cap="none" normalizeH="0" baseline="0" dirty="0">
                <a:ln>
                  <a:noFill/>
                </a:ln>
                <a:solidFill>
                  <a:schemeClr val="tx1"/>
                </a:solidFill>
                <a:effectLst/>
                <a:latin typeface="+mj-lt"/>
              </a:endParaRPr>
            </a:p>
          </p:txBody>
        </p:sp>
        <p:sp>
          <p:nvSpPr>
            <p:cNvPr id="39" name="Rectangle 16">
              <a:extLst>
                <a:ext uri="{FF2B5EF4-FFF2-40B4-BE49-F238E27FC236}">
                  <a16:creationId xmlns:a16="http://schemas.microsoft.com/office/drawing/2014/main" id="{DE7D80F7-0C0A-92BB-6F7B-121CDFA31DC9}"/>
                </a:ext>
              </a:extLst>
            </p:cNvPr>
            <p:cNvSpPr>
              <a:spLocks noChangeArrowheads="1"/>
            </p:cNvSpPr>
            <p:nvPr/>
          </p:nvSpPr>
          <p:spPr bwMode="auto">
            <a:xfrm>
              <a:off x="10039351" y="4618039"/>
              <a:ext cx="163478"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j-lt"/>
                </a:rPr>
                <a:t>G</a:t>
              </a:r>
              <a:endParaRPr kumimoji="0" lang="en-US" altLang="en-US" sz="1600" b="0" i="0" u="none" strike="noStrike" cap="none" normalizeH="0" baseline="0">
                <a:ln>
                  <a:noFill/>
                </a:ln>
                <a:solidFill>
                  <a:schemeClr val="tx1"/>
                </a:solidFill>
                <a:effectLst/>
                <a:latin typeface="+mj-lt"/>
              </a:endParaRPr>
            </a:p>
          </p:txBody>
        </p:sp>
        <p:sp>
          <p:nvSpPr>
            <p:cNvPr id="40" name="Rectangle 17">
              <a:extLst>
                <a:ext uri="{FF2B5EF4-FFF2-40B4-BE49-F238E27FC236}">
                  <a16:creationId xmlns:a16="http://schemas.microsoft.com/office/drawing/2014/main" id="{FFE8408A-5166-8DC7-D5E6-DC9DEDEFF8DD}"/>
                </a:ext>
              </a:extLst>
            </p:cNvPr>
            <p:cNvSpPr>
              <a:spLocks noChangeArrowheads="1"/>
            </p:cNvSpPr>
            <p:nvPr/>
          </p:nvSpPr>
          <p:spPr bwMode="auto">
            <a:xfrm>
              <a:off x="6922289" y="4924353"/>
              <a:ext cx="161507" cy="30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j-lt"/>
                </a:rPr>
                <a:t>H</a:t>
              </a:r>
              <a:endParaRPr kumimoji="0" lang="en-US" altLang="en-US" sz="1600" b="0" i="0" u="none" strike="noStrike" cap="none" normalizeH="0" baseline="0" dirty="0">
                <a:ln>
                  <a:noFill/>
                </a:ln>
                <a:solidFill>
                  <a:schemeClr val="tx1"/>
                </a:solidFill>
                <a:effectLst/>
                <a:latin typeface="+mj-lt"/>
              </a:endParaRPr>
            </a:p>
          </p:txBody>
        </p:sp>
      </p:grpSp>
      <p:graphicFrame>
        <p:nvGraphicFramePr>
          <p:cNvPr id="42" name="Object 41">
            <a:extLst>
              <a:ext uri="{FF2B5EF4-FFF2-40B4-BE49-F238E27FC236}">
                <a16:creationId xmlns:a16="http://schemas.microsoft.com/office/drawing/2014/main" id="{EDDC8DB1-303D-458A-C9F7-3CEBEC22A47A}"/>
              </a:ext>
            </a:extLst>
          </p:cNvPr>
          <p:cNvGraphicFramePr>
            <a:graphicFrameLocks noChangeAspect="1"/>
          </p:cNvGraphicFramePr>
          <p:nvPr>
            <p:extLst>
              <p:ext uri="{D42A27DB-BD31-4B8C-83A1-F6EECF244321}">
                <p14:modId xmlns:p14="http://schemas.microsoft.com/office/powerpoint/2010/main" val="2461818658"/>
              </p:ext>
            </p:extLst>
          </p:nvPr>
        </p:nvGraphicFramePr>
        <p:xfrm>
          <a:off x="4756150" y="4257675"/>
          <a:ext cx="5822950" cy="1801813"/>
        </p:xfrm>
        <a:graphic>
          <a:graphicData uri="http://schemas.openxmlformats.org/presentationml/2006/ole">
            <mc:AlternateContent xmlns:mc="http://schemas.openxmlformats.org/markup-compatibility/2006">
              <mc:Choice xmlns:v="urn:schemas-microsoft-com:vml" Requires="v">
                <p:oleObj name="AxMath" r:id="rId5" imgW="3529800" imgH="1092600" progId="Equation.AxMath">
                  <p:embed/>
                </p:oleObj>
              </mc:Choice>
              <mc:Fallback>
                <p:oleObj name="AxMath" r:id="rId5" imgW="3529800" imgH="1092600" progId="Equation.AxMath">
                  <p:embed/>
                  <p:pic>
                    <p:nvPicPr>
                      <p:cNvPr id="4" name="Object 3">
                        <a:extLst>
                          <a:ext uri="{FF2B5EF4-FFF2-40B4-BE49-F238E27FC236}">
                            <a16:creationId xmlns:a16="http://schemas.microsoft.com/office/drawing/2014/main" id="{BA7544D8-48D4-FC72-5496-771DCB0014A4}"/>
                          </a:ext>
                        </a:extLst>
                      </p:cNvPr>
                      <p:cNvPicPr/>
                      <p:nvPr/>
                    </p:nvPicPr>
                    <p:blipFill>
                      <a:blip r:embed="rId6"/>
                      <a:stretch>
                        <a:fillRect/>
                      </a:stretch>
                    </p:blipFill>
                    <p:spPr>
                      <a:xfrm>
                        <a:off x="4756150" y="4257675"/>
                        <a:ext cx="5822950" cy="1801813"/>
                      </a:xfrm>
                      <a:prstGeom prst="rect">
                        <a:avLst/>
                      </a:prstGeom>
                    </p:spPr>
                  </p:pic>
                </p:oleObj>
              </mc:Fallback>
            </mc:AlternateContent>
          </a:graphicData>
        </a:graphic>
      </p:graphicFrame>
      <p:sp>
        <p:nvSpPr>
          <p:cNvPr id="5" name="Right Brace 4">
            <a:extLst>
              <a:ext uri="{FF2B5EF4-FFF2-40B4-BE49-F238E27FC236}">
                <a16:creationId xmlns:a16="http://schemas.microsoft.com/office/drawing/2014/main" id="{49D312BB-A7DA-461B-EA7D-7AF4B9881BB5}"/>
              </a:ext>
            </a:extLst>
          </p:cNvPr>
          <p:cNvSpPr/>
          <p:nvPr/>
        </p:nvSpPr>
        <p:spPr>
          <a:xfrm>
            <a:off x="10522424" y="4312692"/>
            <a:ext cx="382137" cy="1665027"/>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65BAF93-7EE7-A0CF-6C39-B856E2DB316B}"/>
              </a:ext>
            </a:extLst>
          </p:cNvPr>
          <p:cNvSpPr txBox="1"/>
          <p:nvPr/>
        </p:nvSpPr>
        <p:spPr>
          <a:xfrm>
            <a:off x="9976514" y="3207224"/>
            <a:ext cx="1965278" cy="646331"/>
          </a:xfrm>
          <a:prstGeom prst="rect">
            <a:avLst/>
          </a:prstGeom>
          <a:noFill/>
        </p:spPr>
        <p:txBody>
          <a:bodyPr wrap="square" rtlCol="0">
            <a:spAutoFit/>
          </a:bodyPr>
          <a:lstStyle/>
          <a:p>
            <a:pPr algn="ctr"/>
            <a:r>
              <a:rPr lang="en-US" dirty="0">
                <a:solidFill>
                  <a:srgbClr val="C00000"/>
                </a:solidFill>
              </a:rPr>
              <a:t>Check adjustment results to these.</a:t>
            </a:r>
          </a:p>
        </p:txBody>
      </p:sp>
      <p:sp>
        <p:nvSpPr>
          <p:cNvPr id="8" name="Freeform: Shape 7">
            <a:extLst>
              <a:ext uri="{FF2B5EF4-FFF2-40B4-BE49-F238E27FC236}">
                <a16:creationId xmlns:a16="http://schemas.microsoft.com/office/drawing/2014/main" id="{9A939393-3822-648F-7AF1-07A84B433F13}"/>
              </a:ext>
            </a:extLst>
          </p:cNvPr>
          <p:cNvSpPr/>
          <p:nvPr/>
        </p:nvSpPr>
        <p:spPr>
          <a:xfrm>
            <a:off x="10959152" y="3807725"/>
            <a:ext cx="751345" cy="1337481"/>
          </a:xfrm>
          <a:custGeom>
            <a:avLst/>
            <a:gdLst>
              <a:gd name="connsiteX0" fmla="*/ 0 w 751345"/>
              <a:gd name="connsiteY0" fmla="*/ 1337481 h 1337481"/>
              <a:gd name="connsiteX1" fmla="*/ 750626 w 751345"/>
              <a:gd name="connsiteY1" fmla="*/ 1132764 h 1337481"/>
              <a:gd name="connsiteX2" fmla="*/ 136477 w 751345"/>
              <a:gd name="connsiteY2" fmla="*/ 354842 h 1337481"/>
              <a:gd name="connsiteX3" fmla="*/ 68238 w 751345"/>
              <a:gd name="connsiteY3" fmla="*/ 0 h 1337481"/>
              <a:gd name="connsiteX4" fmla="*/ 68238 w 751345"/>
              <a:gd name="connsiteY4" fmla="*/ 0 h 133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345" h="1337481">
                <a:moveTo>
                  <a:pt x="0" y="1337481"/>
                </a:moveTo>
                <a:cubicBezTo>
                  <a:pt x="363940" y="1317009"/>
                  <a:pt x="727880" y="1296537"/>
                  <a:pt x="750626" y="1132764"/>
                </a:cubicBezTo>
                <a:cubicBezTo>
                  <a:pt x="773372" y="968991"/>
                  <a:pt x="250208" y="543636"/>
                  <a:pt x="136477" y="354842"/>
                </a:cubicBezTo>
                <a:cubicBezTo>
                  <a:pt x="22746" y="166048"/>
                  <a:pt x="68238" y="0"/>
                  <a:pt x="68238" y="0"/>
                </a:cubicBezTo>
                <a:lnTo>
                  <a:pt x="68238" y="0"/>
                </a:lnTo>
              </a:path>
            </a:pathLst>
          </a:custGeom>
          <a:noFill/>
          <a:ln w="0">
            <a:solidFill>
              <a:srgbClr val="C00000"/>
            </a:solidFill>
            <a:head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392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71338-E02A-1725-DF08-39988E134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30450-BD82-1C6B-F2E2-1E2FA8FC6CE9}"/>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58030C6A-B7C7-9131-FE84-E60068A20E62}"/>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endParaRPr lang="en-US" dirty="0"/>
          </a:p>
          <a:p>
            <a:pPr lvl="2"/>
            <a:r>
              <a:rPr lang="en-US" dirty="0"/>
              <a:t>Positional uncertainty also affected by legal elements:</a:t>
            </a:r>
          </a:p>
          <a:p>
            <a:pPr lvl="3"/>
            <a:r>
              <a:rPr lang="en-US" dirty="0"/>
              <a:t>Condition and character of monumentation</a:t>
            </a:r>
          </a:p>
          <a:p>
            <a:pPr lvl="3"/>
            <a:r>
              <a:rPr lang="en-US" dirty="0"/>
              <a:t>Ambiguities – patent and latent; resolution potential</a:t>
            </a:r>
          </a:p>
          <a:p>
            <a:pPr lvl="3"/>
            <a:r>
              <a:rPr lang="en-US" dirty="0"/>
              <a:t>Occupation (possession) vs title (deed) lines</a:t>
            </a:r>
          </a:p>
          <a:p>
            <a:pPr lvl="2"/>
            <a:r>
              <a:rPr lang="en-US" dirty="0"/>
              <a:t>Legal elements are a function of intent, record data, and evidence </a:t>
            </a:r>
          </a:p>
          <a:p>
            <a:pPr lvl="3"/>
            <a:endParaRPr lang="en-US" dirty="0"/>
          </a:p>
          <a:p>
            <a:pPr lvl="2"/>
            <a:r>
              <a:rPr lang="en-US" dirty="0"/>
              <a:t>RPP is only an indicator of the measurements’ quality, It is </a:t>
            </a:r>
            <a:r>
              <a:rPr lang="en-US" b="1" u="sng" dirty="0"/>
              <a:t>not</a:t>
            </a:r>
            <a:r>
              <a:rPr lang="en-US" dirty="0"/>
              <a:t> a reflection of records research, evidence evaluation, or corner location.</a:t>
            </a:r>
          </a:p>
          <a:p>
            <a:pPr lvl="3"/>
            <a:r>
              <a:rPr lang="en-US" dirty="0"/>
              <a:t>Technology doesn’t drive legal decisions.</a:t>
            </a:r>
          </a:p>
          <a:p>
            <a:pPr lvl="3"/>
            <a:r>
              <a:rPr lang="en-US" dirty="0"/>
              <a:t>You can have great RPP using wrong corners.</a:t>
            </a:r>
          </a:p>
          <a:p>
            <a:pPr lvl="3"/>
            <a:endParaRPr lang="en-US" dirty="0"/>
          </a:p>
          <a:p>
            <a:pPr lvl="3"/>
            <a:endParaRPr lang="en-US" dirty="0"/>
          </a:p>
          <a:p>
            <a:pPr lvl="2"/>
            <a:endParaRPr lang="en-US" dirty="0"/>
          </a:p>
          <a:p>
            <a:endParaRPr lang="en-US" dirty="0"/>
          </a:p>
        </p:txBody>
      </p:sp>
    </p:spTree>
    <p:extLst>
      <p:ext uri="{BB962C8B-B14F-4D97-AF65-F5344CB8AC3E}">
        <p14:creationId xmlns:p14="http://schemas.microsoft.com/office/powerpoint/2010/main" val="941764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BE349-F001-0582-592E-EECF58BD0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35D59-69EA-50FC-9C41-ED8CFD387DD5}"/>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044D587A-D75B-CC06-6B9A-A9EE89317788}"/>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endParaRPr lang="en-US" dirty="0"/>
          </a:p>
          <a:p>
            <a:pPr lvl="2"/>
            <a:r>
              <a:rPr lang="en-US" dirty="0"/>
              <a:t>Once legal decisions are reached, measurements help memorialize them and identify spatial relationships.</a:t>
            </a:r>
          </a:p>
          <a:p>
            <a:pPr lvl="2"/>
            <a:r>
              <a:rPr lang="en-US" dirty="0"/>
              <a:t> </a:t>
            </a:r>
          </a:p>
          <a:p>
            <a:pPr lvl="2"/>
            <a:r>
              <a:rPr lang="en-US" dirty="0"/>
              <a:t>For the measurement technology or procedure employed, the surveyor must:</a:t>
            </a:r>
          </a:p>
          <a:p>
            <a:pPr lvl="3"/>
            <a:r>
              <a:rPr lang="en-US" dirty="0"/>
              <a:t>Use appropriately trained personnel</a:t>
            </a:r>
          </a:p>
          <a:p>
            <a:pPr lvl="3"/>
            <a:r>
              <a:rPr lang="en-US" dirty="0"/>
              <a:t>Compensate systematic errors</a:t>
            </a:r>
          </a:p>
          <a:p>
            <a:pPr lvl="3"/>
            <a:r>
              <a:rPr lang="en-US" dirty="0"/>
              <a:t>Use correct procedures and network design to control random errors</a:t>
            </a:r>
          </a:p>
          <a:p>
            <a:pPr lvl="3"/>
            <a:endParaRPr lang="en-US" dirty="0"/>
          </a:p>
          <a:p>
            <a:pPr lvl="2"/>
            <a:r>
              <a:rPr lang="en-US" dirty="0"/>
              <a:t>The RPP is the </a:t>
            </a:r>
            <a:r>
              <a:rPr lang="en-US" b="1" dirty="0"/>
              <a:t>standard</a:t>
            </a:r>
            <a:r>
              <a:rPr lang="en-US" dirty="0"/>
              <a:t> (the "what"), the </a:t>
            </a:r>
            <a:r>
              <a:rPr lang="en-US" b="1" dirty="0"/>
              <a:t>specification</a:t>
            </a:r>
            <a:r>
              <a:rPr lang="en-US" dirty="0"/>
              <a:t> (the "how") is the surveyor's responsibility,</a:t>
            </a:r>
          </a:p>
          <a:p>
            <a:pPr lvl="3"/>
            <a:endParaRPr lang="en-US" dirty="0"/>
          </a:p>
          <a:p>
            <a:pPr lvl="3"/>
            <a:endParaRPr lang="en-US" dirty="0"/>
          </a:p>
          <a:p>
            <a:pPr lvl="2"/>
            <a:endParaRPr lang="en-US" dirty="0"/>
          </a:p>
          <a:p>
            <a:endParaRPr lang="en-US" dirty="0"/>
          </a:p>
        </p:txBody>
      </p:sp>
    </p:spTree>
    <p:extLst>
      <p:ext uri="{BB962C8B-B14F-4D97-AF65-F5344CB8AC3E}">
        <p14:creationId xmlns:p14="http://schemas.microsoft.com/office/powerpoint/2010/main" val="1120848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8285-3E5B-EB52-577B-244E12A694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5D895-2CDB-7168-E8C9-78427C9A9768}"/>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59DC7753-431C-4618-4CCB-097F7FDCEC88}"/>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Example: Narrow parcel RTK-GPS project.</a:t>
            </a:r>
          </a:p>
          <a:p>
            <a:pPr lvl="3"/>
            <a:r>
              <a:rPr lang="en-US" dirty="0"/>
              <a:t>Each point had two short occupations</a:t>
            </a:r>
          </a:p>
          <a:p>
            <a:pPr lvl="3"/>
            <a:r>
              <a:rPr lang="en-US" dirty="0" err="1"/>
              <a:t>Dist</a:t>
            </a:r>
            <a:r>
              <a:rPr lang="en-US" dirty="0"/>
              <a:t> to City GPS Base approx. 2.4 miles</a:t>
            </a:r>
          </a:p>
          <a:p>
            <a:pPr lvl="3"/>
            <a:r>
              <a:rPr lang="en-US" dirty="0"/>
              <a:t>Weights: baseline error [±(8 mm + 1 ppm)]. rover centering (±0.05 ft)</a:t>
            </a:r>
          </a:p>
          <a:p>
            <a:pPr lvl="3"/>
            <a:r>
              <a:rPr lang="en-US" i="1" dirty="0" err="1"/>
              <a:t>StarNet</a:t>
            </a:r>
            <a:r>
              <a:rPr lang="en-US" dirty="0"/>
              <a:t> least squares adjustment</a:t>
            </a:r>
          </a:p>
          <a:p>
            <a:pPr lvl="3"/>
            <a:endParaRPr lang="en-US" dirty="0"/>
          </a:p>
          <a:p>
            <a:pPr lvl="3"/>
            <a:endParaRPr lang="en-US" dirty="0"/>
          </a:p>
          <a:p>
            <a:pPr lvl="2"/>
            <a:endParaRPr lang="en-US" dirty="0"/>
          </a:p>
          <a:p>
            <a:endParaRPr lang="en-US" dirty="0"/>
          </a:p>
        </p:txBody>
      </p:sp>
      <p:graphicFrame>
        <p:nvGraphicFramePr>
          <p:cNvPr id="24" name="Table 23">
            <a:extLst>
              <a:ext uri="{FF2B5EF4-FFF2-40B4-BE49-F238E27FC236}">
                <a16:creationId xmlns:a16="http://schemas.microsoft.com/office/drawing/2014/main" id="{2DF57F09-E0A5-3619-8C2C-3C50B3AA40B5}"/>
              </a:ext>
            </a:extLst>
          </p:cNvPr>
          <p:cNvGraphicFramePr>
            <a:graphicFrameLocks noGrp="1"/>
          </p:cNvGraphicFramePr>
          <p:nvPr>
            <p:extLst>
              <p:ext uri="{D42A27DB-BD31-4B8C-83A1-F6EECF244321}">
                <p14:modId xmlns:p14="http://schemas.microsoft.com/office/powerpoint/2010/main" val="2637091560"/>
              </p:ext>
            </p:extLst>
          </p:nvPr>
        </p:nvGraphicFramePr>
        <p:xfrm>
          <a:off x="5424724" y="3992059"/>
          <a:ext cx="6361375" cy="2219960"/>
        </p:xfrm>
        <a:graphic>
          <a:graphicData uri="http://schemas.openxmlformats.org/drawingml/2006/table">
            <a:tbl>
              <a:tblPr firstRow="1" bandRow="1">
                <a:tableStyleId>{2D5ABB26-0587-4C30-8999-92F81FD0307C}</a:tableStyleId>
              </a:tblPr>
              <a:tblGrid>
                <a:gridCol w="1243465">
                  <a:extLst>
                    <a:ext uri="{9D8B030D-6E8A-4147-A177-3AD203B41FA5}">
                      <a16:colId xmlns:a16="http://schemas.microsoft.com/office/drawing/2014/main" val="2474099250"/>
                    </a:ext>
                  </a:extLst>
                </a:gridCol>
                <a:gridCol w="1801504">
                  <a:extLst>
                    <a:ext uri="{9D8B030D-6E8A-4147-A177-3AD203B41FA5}">
                      <a16:colId xmlns:a16="http://schemas.microsoft.com/office/drawing/2014/main" val="2754637675"/>
                    </a:ext>
                  </a:extLst>
                </a:gridCol>
                <a:gridCol w="1228299">
                  <a:extLst>
                    <a:ext uri="{9D8B030D-6E8A-4147-A177-3AD203B41FA5}">
                      <a16:colId xmlns:a16="http://schemas.microsoft.com/office/drawing/2014/main" val="1025033901"/>
                    </a:ext>
                  </a:extLst>
                </a:gridCol>
                <a:gridCol w="1160059">
                  <a:extLst>
                    <a:ext uri="{9D8B030D-6E8A-4147-A177-3AD203B41FA5}">
                      <a16:colId xmlns:a16="http://schemas.microsoft.com/office/drawing/2014/main" val="3177911314"/>
                    </a:ext>
                  </a:extLst>
                </a:gridCol>
                <a:gridCol w="928048">
                  <a:extLst>
                    <a:ext uri="{9D8B030D-6E8A-4147-A177-3AD203B41FA5}">
                      <a16:colId xmlns:a16="http://schemas.microsoft.com/office/drawing/2014/main" val="544136577"/>
                    </a:ext>
                  </a:extLst>
                </a:gridCol>
              </a:tblGrid>
              <a:tr h="288018">
                <a:tc>
                  <a:txBody>
                    <a:bodyPr/>
                    <a:lstStyle/>
                    <a:p>
                      <a:pPr algn="ctr"/>
                      <a:endParaRPr lang="en-US" sz="1800" i="1" dirty="0"/>
                    </a:p>
                  </a:txBody>
                  <a:tcPr/>
                </a:tc>
                <a:tc gridSpan="2">
                  <a:txBody>
                    <a:bodyPr/>
                    <a:lstStyle/>
                    <a:p>
                      <a:pPr algn="ctr"/>
                      <a:r>
                        <a:rPr lang="en-US" sz="1800" i="1" dirty="0"/>
                        <a:t>Adjustment</a:t>
                      </a:r>
                    </a:p>
                  </a:txBody>
                  <a:tcPr>
                    <a:lnR w="12700" cap="flat" cmpd="sng" algn="ctr">
                      <a:solidFill>
                        <a:schemeClr val="tx1"/>
                      </a:solidFill>
                      <a:prstDash val="solid"/>
                      <a:round/>
                      <a:headEnd type="none" w="med" len="med"/>
                      <a:tailEnd type="none" w="med" len="med"/>
                    </a:lnR>
                  </a:tcPr>
                </a:tc>
                <a:tc hMerge="1">
                  <a:txBody>
                    <a:bodyPr/>
                    <a:lstStyle/>
                    <a:p>
                      <a:endParaRPr lang="en-US" sz="1800" dirty="0"/>
                    </a:p>
                  </a:txBody>
                  <a:tcPr/>
                </a:tc>
                <a:tc>
                  <a:txBody>
                    <a:bodyPr/>
                    <a:lstStyle/>
                    <a:p>
                      <a:pPr algn="ctr"/>
                      <a:r>
                        <a:rPr lang="en-US" sz="1800" i="1" dirty="0"/>
                        <a:t>Allowable</a:t>
                      </a:r>
                    </a:p>
                  </a:txBody>
                  <a:tcPr>
                    <a:lnL w="12700" cap="flat" cmpd="sng" algn="ctr">
                      <a:solidFill>
                        <a:schemeClr val="tx1"/>
                      </a:solidFill>
                      <a:prstDash val="solid"/>
                      <a:round/>
                      <a:headEnd type="none" w="med" len="med"/>
                      <a:tailEnd type="none" w="med" len="med"/>
                    </a:lnL>
                  </a:tcPr>
                </a:tc>
                <a:tc>
                  <a:txBody>
                    <a:bodyPr/>
                    <a:lstStyle/>
                    <a:p>
                      <a:pPr algn="ctr"/>
                      <a:endParaRPr lang="en-US" sz="1800" i="1" dirty="0"/>
                    </a:p>
                  </a:txBody>
                  <a:tcPr/>
                </a:tc>
                <a:extLst>
                  <a:ext uri="{0D108BD9-81ED-4DB2-BD59-A6C34878D82A}">
                    <a16:rowId xmlns:a16="http://schemas.microsoft.com/office/drawing/2014/main" val="2211838507"/>
                  </a:ext>
                </a:extLst>
              </a:tr>
              <a:tr h="370840">
                <a:tc>
                  <a:txBody>
                    <a:bodyPr/>
                    <a:lstStyle/>
                    <a:p>
                      <a:pPr algn="ctr"/>
                      <a:r>
                        <a:rPr lang="en-US" sz="1800" i="1" dirty="0"/>
                        <a:t>Line</a:t>
                      </a:r>
                    </a:p>
                  </a:txBody>
                  <a:tcPr>
                    <a:lnB w="12700" cap="flat" cmpd="sng" algn="ctr">
                      <a:solidFill>
                        <a:schemeClr val="tx1"/>
                      </a:solidFill>
                      <a:prstDash val="solid"/>
                      <a:round/>
                      <a:headEnd type="none" w="med" len="med"/>
                      <a:tailEnd type="none" w="med" len="med"/>
                    </a:lnB>
                  </a:tcPr>
                </a:tc>
                <a:tc>
                  <a:txBody>
                    <a:bodyPr/>
                    <a:lstStyle/>
                    <a:p>
                      <a:pPr algn="ctr"/>
                      <a:r>
                        <a:rPr lang="en-US" sz="1800" i="1" dirty="0"/>
                        <a:t>Adj Length (ft)</a:t>
                      </a:r>
                    </a:p>
                  </a:txBody>
                  <a:tcPr>
                    <a:lnB w="12700" cap="flat" cmpd="sng" algn="ctr">
                      <a:solidFill>
                        <a:schemeClr val="tx1"/>
                      </a:solidFill>
                      <a:prstDash val="solid"/>
                      <a:round/>
                      <a:headEnd type="none" w="med" len="med"/>
                      <a:tailEnd type="none" w="med" len="med"/>
                    </a:lnB>
                  </a:tcPr>
                </a:tc>
                <a:tc>
                  <a:txBody>
                    <a:bodyPr/>
                    <a:lstStyle/>
                    <a:p>
                      <a:pPr algn="ctr"/>
                      <a:r>
                        <a:rPr lang="en-US" sz="1800" i="1" dirty="0"/>
                        <a:t>RPP (ft)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i="1" dirty="0"/>
                        <a:t>RPP (ft)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800" i="1" dirty="0"/>
                        <a:t>Pass?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442002"/>
                  </a:ext>
                </a:extLst>
              </a:tr>
              <a:tr h="370840">
                <a:tc>
                  <a:txBody>
                    <a:bodyPr/>
                    <a:lstStyle/>
                    <a:p>
                      <a:pPr algn="ctr"/>
                      <a:r>
                        <a:rPr lang="en-US" sz="1800" dirty="0"/>
                        <a:t>701-702</a:t>
                      </a:r>
                    </a:p>
                  </a:txBody>
                  <a:tcPr>
                    <a:lnT w="12700" cap="flat" cmpd="sng" algn="ctr">
                      <a:solidFill>
                        <a:schemeClr val="tx1"/>
                      </a:solidFill>
                      <a:prstDash val="solid"/>
                      <a:round/>
                      <a:headEnd type="none" w="med" len="med"/>
                      <a:tailEnd type="none" w="med" len="med"/>
                    </a:lnT>
                  </a:tcPr>
                </a:tc>
                <a:tc>
                  <a:txBody>
                    <a:bodyPr/>
                    <a:lstStyle/>
                    <a:p>
                      <a:pPr algn="ctr"/>
                      <a:r>
                        <a:rPr lang="en-US" sz="1800" dirty="0"/>
                        <a:t>299.379 ±0.154</a:t>
                      </a:r>
                    </a:p>
                  </a:txBody>
                  <a:tcPr>
                    <a:lnT w="12700" cap="flat" cmpd="sng" algn="ctr">
                      <a:solidFill>
                        <a:schemeClr val="tx1"/>
                      </a:solidFill>
                      <a:prstDash val="solid"/>
                      <a:round/>
                      <a:headEnd type="none" w="med" len="med"/>
                      <a:tailEnd type="none" w="med" len="med"/>
                    </a:lnT>
                  </a:tcPr>
                </a:tc>
                <a:tc>
                  <a:txBody>
                    <a:bodyPr/>
                    <a:lstStyle/>
                    <a:p>
                      <a:pPr algn="ctr"/>
                      <a:r>
                        <a:rPr lang="en-US" sz="1800" dirty="0"/>
                        <a:t>±0.077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a:t>±0.072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dirty="0"/>
                        <a:t>No</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04308425"/>
                  </a:ext>
                </a:extLst>
              </a:tr>
              <a:tr h="370840">
                <a:tc>
                  <a:txBody>
                    <a:bodyPr/>
                    <a:lstStyle/>
                    <a:p>
                      <a:pPr algn="ctr"/>
                      <a:r>
                        <a:rPr lang="en-US" sz="1800" dirty="0"/>
                        <a:t>702-703</a:t>
                      </a:r>
                    </a:p>
                  </a:txBody>
                  <a:tcPr/>
                </a:tc>
                <a:tc>
                  <a:txBody>
                    <a:bodyPr/>
                    <a:lstStyle/>
                    <a:p>
                      <a:pPr algn="ctr"/>
                      <a:r>
                        <a:rPr lang="en-US" sz="1800" dirty="0"/>
                        <a:t>63.571 ±0.162</a:t>
                      </a:r>
                    </a:p>
                  </a:txBody>
                  <a:tcPr/>
                </a:tc>
                <a:tc>
                  <a:txBody>
                    <a:bodyPr/>
                    <a:lstStyle/>
                    <a:p>
                      <a:pPr algn="ctr"/>
                      <a:r>
                        <a:rPr lang="en-US" sz="1800" dirty="0"/>
                        <a:t>±0.077</a:t>
                      </a:r>
                    </a:p>
                  </a:txBody>
                  <a:tcPr>
                    <a:lnR w="12700" cap="flat" cmpd="sng" algn="ctr">
                      <a:solidFill>
                        <a:schemeClr val="tx1"/>
                      </a:solidFill>
                      <a:prstDash val="solid"/>
                      <a:round/>
                      <a:headEnd type="none" w="med" len="med"/>
                      <a:tailEnd type="none" w="med" len="med"/>
                    </a:lnR>
                  </a:tcPr>
                </a:tc>
                <a:tc>
                  <a:txBody>
                    <a:bodyPr/>
                    <a:lstStyle/>
                    <a:p>
                      <a:pPr algn="ctr"/>
                      <a:r>
                        <a:rPr lang="en-US" sz="1800" dirty="0"/>
                        <a:t>±0.070</a:t>
                      </a:r>
                    </a:p>
                  </a:txBody>
                  <a:tcPr>
                    <a:lnL w="12700" cap="flat" cmpd="sng" algn="ctr">
                      <a:solidFill>
                        <a:schemeClr val="tx1"/>
                      </a:solidFill>
                      <a:prstDash val="solid"/>
                      <a:round/>
                      <a:headEnd type="none" w="med" len="med"/>
                      <a:tailEnd type="none" w="med" len="med"/>
                    </a:lnL>
                  </a:tcPr>
                </a:tc>
                <a:tc>
                  <a:txBody>
                    <a:bodyPr/>
                    <a:lstStyle/>
                    <a:p>
                      <a:pPr algn="ctr"/>
                      <a:r>
                        <a:rPr lang="en-US" sz="1800" dirty="0"/>
                        <a:t>No</a:t>
                      </a:r>
                    </a:p>
                  </a:txBody>
                  <a:tcPr/>
                </a:tc>
                <a:extLst>
                  <a:ext uri="{0D108BD9-81ED-4DB2-BD59-A6C34878D82A}">
                    <a16:rowId xmlns:a16="http://schemas.microsoft.com/office/drawing/2014/main" val="829452818"/>
                  </a:ext>
                </a:extLst>
              </a:tr>
              <a:tr h="370840">
                <a:tc>
                  <a:txBody>
                    <a:bodyPr/>
                    <a:lstStyle/>
                    <a:p>
                      <a:pPr algn="ctr"/>
                      <a:r>
                        <a:rPr lang="en-US" sz="1800" dirty="0"/>
                        <a:t>703-704</a:t>
                      </a:r>
                    </a:p>
                  </a:txBody>
                  <a:tcPr/>
                </a:tc>
                <a:tc>
                  <a:txBody>
                    <a:bodyPr/>
                    <a:lstStyle/>
                    <a:p>
                      <a:pPr algn="ctr"/>
                      <a:r>
                        <a:rPr lang="en-US" sz="1800" dirty="0"/>
                        <a:t>268.470 ±0.102</a:t>
                      </a:r>
                    </a:p>
                  </a:txBody>
                  <a:tcPr/>
                </a:tc>
                <a:tc>
                  <a:txBody>
                    <a:bodyPr/>
                    <a:lstStyle/>
                    <a:p>
                      <a:pPr algn="ctr"/>
                      <a:r>
                        <a:rPr lang="en-US" sz="1800" dirty="0">
                          <a:solidFill>
                            <a:srgbClr val="FF0000"/>
                          </a:solidFill>
                        </a:rPr>
                        <a:t>±0.067</a:t>
                      </a:r>
                    </a:p>
                  </a:txBody>
                  <a:tcPr>
                    <a:lnR w="12700" cap="flat" cmpd="sng" algn="ctr">
                      <a:solidFill>
                        <a:schemeClr val="tx1"/>
                      </a:solidFill>
                      <a:prstDash val="solid"/>
                      <a:round/>
                      <a:headEnd type="none" w="med" len="med"/>
                      <a:tailEnd type="none" w="med" len="med"/>
                    </a:lnR>
                  </a:tcPr>
                </a:tc>
                <a:tc>
                  <a:txBody>
                    <a:bodyPr/>
                    <a:lstStyle/>
                    <a:p>
                      <a:pPr algn="ctr"/>
                      <a:r>
                        <a:rPr lang="en-US" sz="1800" dirty="0"/>
                        <a:t>±0.071</a:t>
                      </a:r>
                    </a:p>
                  </a:txBody>
                  <a:tcPr>
                    <a:lnL w="12700" cap="flat" cmpd="sng" algn="ctr">
                      <a:solidFill>
                        <a:schemeClr val="tx1"/>
                      </a:solidFill>
                      <a:prstDash val="solid"/>
                      <a:round/>
                      <a:headEnd type="none" w="med" len="med"/>
                      <a:tailEnd type="none" w="med" len="med"/>
                    </a:lnL>
                  </a:tcPr>
                </a:tc>
                <a:tc>
                  <a:txBody>
                    <a:bodyPr/>
                    <a:lstStyle/>
                    <a:p>
                      <a:pPr algn="ctr"/>
                      <a:r>
                        <a:rPr lang="en-US" sz="1800" dirty="0">
                          <a:solidFill>
                            <a:srgbClr val="FF0000"/>
                          </a:solidFill>
                        </a:rPr>
                        <a:t>Yes</a:t>
                      </a:r>
                    </a:p>
                  </a:txBody>
                  <a:tcPr/>
                </a:tc>
                <a:extLst>
                  <a:ext uri="{0D108BD9-81ED-4DB2-BD59-A6C34878D82A}">
                    <a16:rowId xmlns:a16="http://schemas.microsoft.com/office/drawing/2014/main" val="1525068625"/>
                  </a:ext>
                </a:extLst>
              </a:tr>
              <a:tr h="370840">
                <a:tc>
                  <a:txBody>
                    <a:bodyPr/>
                    <a:lstStyle/>
                    <a:p>
                      <a:pPr algn="ctr"/>
                      <a:r>
                        <a:rPr lang="en-US" sz="1800" dirty="0"/>
                        <a:t>704-701</a:t>
                      </a:r>
                    </a:p>
                  </a:txBody>
                  <a:tcPr/>
                </a:tc>
                <a:tc>
                  <a:txBody>
                    <a:bodyPr/>
                    <a:lstStyle/>
                    <a:p>
                      <a:pPr algn="ctr"/>
                      <a:r>
                        <a:rPr lang="en-US" sz="1800" dirty="0"/>
                        <a:t>65.972 ±.0139</a:t>
                      </a:r>
                    </a:p>
                  </a:txBody>
                  <a:tcPr/>
                </a:tc>
                <a:tc>
                  <a:txBody>
                    <a:bodyPr/>
                    <a:lstStyle/>
                    <a:p>
                      <a:pPr algn="ctr"/>
                      <a:r>
                        <a:rPr lang="en-US" sz="1800" dirty="0"/>
                        <a:t>±0.079</a:t>
                      </a:r>
                    </a:p>
                  </a:txBody>
                  <a:tcPr>
                    <a:lnR w="12700" cap="flat" cmpd="sng" algn="ctr">
                      <a:solidFill>
                        <a:schemeClr val="tx1"/>
                      </a:solidFill>
                      <a:prstDash val="solid"/>
                      <a:round/>
                      <a:headEnd type="none" w="med" len="med"/>
                      <a:tailEnd type="none" w="med" len="med"/>
                    </a:lnR>
                  </a:tcPr>
                </a:tc>
                <a:tc>
                  <a:txBody>
                    <a:bodyPr/>
                    <a:lstStyle/>
                    <a:p>
                      <a:pPr algn="ctr"/>
                      <a:r>
                        <a:rPr lang="en-US" sz="1800" dirty="0"/>
                        <a:t>±0.070</a:t>
                      </a:r>
                    </a:p>
                  </a:txBody>
                  <a:tcPr>
                    <a:lnL w="12700" cap="flat" cmpd="sng" algn="ctr">
                      <a:solidFill>
                        <a:schemeClr val="tx1"/>
                      </a:solidFill>
                      <a:prstDash val="solid"/>
                      <a:round/>
                      <a:headEnd type="none" w="med" len="med"/>
                      <a:tailEnd type="none" w="med" len="med"/>
                    </a:lnL>
                  </a:tcPr>
                </a:tc>
                <a:tc>
                  <a:txBody>
                    <a:bodyPr/>
                    <a:lstStyle/>
                    <a:p>
                      <a:pPr algn="ctr"/>
                      <a:r>
                        <a:rPr lang="en-US" sz="1800" dirty="0"/>
                        <a:t>No</a:t>
                      </a:r>
                    </a:p>
                  </a:txBody>
                  <a:tcPr/>
                </a:tc>
                <a:extLst>
                  <a:ext uri="{0D108BD9-81ED-4DB2-BD59-A6C34878D82A}">
                    <a16:rowId xmlns:a16="http://schemas.microsoft.com/office/drawing/2014/main" val="1115511109"/>
                  </a:ext>
                </a:extLst>
              </a:tr>
            </a:tbl>
          </a:graphicData>
        </a:graphic>
      </p:graphicFrame>
      <p:grpSp>
        <p:nvGrpSpPr>
          <p:cNvPr id="43" name="Group 42">
            <a:extLst>
              <a:ext uri="{FF2B5EF4-FFF2-40B4-BE49-F238E27FC236}">
                <a16:creationId xmlns:a16="http://schemas.microsoft.com/office/drawing/2014/main" id="{AA171A5B-E4AF-4059-0658-51E3CE079A0F}"/>
              </a:ext>
            </a:extLst>
          </p:cNvPr>
          <p:cNvGrpSpPr/>
          <p:nvPr/>
        </p:nvGrpSpPr>
        <p:grpSpPr>
          <a:xfrm>
            <a:off x="1850511" y="4413137"/>
            <a:ext cx="2769797" cy="1697244"/>
            <a:chOff x="8381644" y="2275097"/>
            <a:chExt cx="2769797" cy="1697244"/>
          </a:xfrm>
        </p:grpSpPr>
        <p:grpSp>
          <p:nvGrpSpPr>
            <p:cNvPr id="41" name="Group 40">
              <a:extLst>
                <a:ext uri="{FF2B5EF4-FFF2-40B4-BE49-F238E27FC236}">
                  <a16:creationId xmlns:a16="http://schemas.microsoft.com/office/drawing/2014/main" id="{57FC0DF4-3E40-FBAC-C4F7-4AD6C690793E}"/>
                </a:ext>
              </a:extLst>
            </p:cNvPr>
            <p:cNvGrpSpPr/>
            <p:nvPr/>
          </p:nvGrpSpPr>
          <p:grpSpPr>
            <a:xfrm>
              <a:off x="8381644" y="2275097"/>
              <a:ext cx="2769797" cy="1242532"/>
              <a:chOff x="8449883" y="2247801"/>
              <a:chExt cx="2769797" cy="1242532"/>
            </a:xfrm>
          </p:grpSpPr>
          <p:sp>
            <p:nvSpPr>
              <p:cNvPr id="19" name="Rectangle 17">
                <a:extLst>
                  <a:ext uri="{FF2B5EF4-FFF2-40B4-BE49-F238E27FC236}">
                    <a16:creationId xmlns:a16="http://schemas.microsoft.com/office/drawing/2014/main" id="{062C3730-10FA-34AF-E4C8-DB82C1E9BC80}"/>
                  </a:ext>
                </a:extLst>
              </p:cNvPr>
              <p:cNvSpPr>
                <a:spLocks noChangeArrowheads="1"/>
              </p:cNvSpPr>
              <p:nvPr/>
            </p:nvSpPr>
            <p:spPr bwMode="auto">
              <a:xfrm>
                <a:off x="8665607" y="2247801"/>
                <a:ext cx="263000" cy="1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FF0000"/>
                    </a:solidFill>
                    <a:effectLst/>
                    <a:latin typeface="Arial" panose="020B0604020202020204" pitchFamily="34" charset="0"/>
                  </a:rPr>
                  <a:t>704</a:t>
                </a: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20" name="Rectangle 18">
                <a:extLst>
                  <a:ext uri="{FF2B5EF4-FFF2-40B4-BE49-F238E27FC236}">
                    <a16:creationId xmlns:a16="http://schemas.microsoft.com/office/drawing/2014/main" id="{9D3C7A7D-6E23-E48F-AD3F-43B9B307BBAD}"/>
                  </a:ext>
                </a:extLst>
              </p:cNvPr>
              <p:cNvSpPr>
                <a:spLocks noChangeArrowheads="1"/>
              </p:cNvSpPr>
              <p:nvPr/>
            </p:nvSpPr>
            <p:spPr bwMode="auto">
              <a:xfrm>
                <a:off x="10836478" y="2344882"/>
                <a:ext cx="263000" cy="1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Arial" panose="020B0604020202020204" pitchFamily="34" charset="0"/>
                  </a:rPr>
                  <a:t>703</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1" name="Rectangle 19">
                <a:extLst>
                  <a:ext uri="{FF2B5EF4-FFF2-40B4-BE49-F238E27FC236}">
                    <a16:creationId xmlns:a16="http://schemas.microsoft.com/office/drawing/2014/main" id="{F27B1EB8-119F-C525-2438-7758B87C15EC}"/>
                  </a:ext>
                </a:extLst>
              </p:cNvPr>
              <p:cNvSpPr>
                <a:spLocks noChangeArrowheads="1"/>
              </p:cNvSpPr>
              <p:nvPr/>
            </p:nvSpPr>
            <p:spPr bwMode="auto">
              <a:xfrm>
                <a:off x="10956680" y="3300973"/>
                <a:ext cx="263000" cy="1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Arial" panose="020B0604020202020204" pitchFamily="34" charset="0"/>
                  </a:rPr>
                  <a:t>702</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2" name="Rectangle 20">
                <a:extLst>
                  <a:ext uri="{FF2B5EF4-FFF2-40B4-BE49-F238E27FC236}">
                    <a16:creationId xmlns:a16="http://schemas.microsoft.com/office/drawing/2014/main" id="{DE42FEE1-73CA-E2EC-86FB-F497D6502C7E}"/>
                  </a:ext>
                </a:extLst>
              </p:cNvPr>
              <p:cNvSpPr>
                <a:spLocks noChangeArrowheads="1"/>
              </p:cNvSpPr>
              <p:nvPr/>
            </p:nvSpPr>
            <p:spPr bwMode="auto">
              <a:xfrm>
                <a:off x="8449883" y="3213247"/>
                <a:ext cx="263000" cy="1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Arial" panose="020B0604020202020204" pitchFamily="34" charset="0"/>
                  </a:rPr>
                  <a:t>701</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9" name="Line 24">
                <a:extLst>
                  <a:ext uri="{FF2B5EF4-FFF2-40B4-BE49-F238E27FC236}">
                    <a16:creationId xmlns:a16="http://schemas.microsoft.com/office/drawing/2014/main" id="{B0766D2D-3579-0E12-E5BF-FC7C5230ACB7}"/>
                  </a:ext>
                </a:extLst>
              </p:cNvPr>
              <p:cNvSpPr>
                <a:spLocks noChangeShapeType="1"/>
              </p:cNvSpPr>
              <p:nvPr/>
            </p:nvSpPr>
            <p:spPr bwMode="auto">
              <a:xfrm>
                <a:off x="8705850" y="3151188"/>
                <a:ext cx="2449513" cy="42863"/>
              </a:xfrm>
              <a:prstGeom prst="line">
                <a:avLst/>
              </a:prstGeom>
              <a:noFill/>
              <a:ln w="31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5">
                <a:extLst>
                  <a:ext uri="{FF2B5EF4-FFF2-40B4-BE49-F238E27FC236}">
                    <a16:creationId xmlns:a16="http://schemas.microsoft.com/office/drawing/2014/main" id="{681E5586-8417-2003-84CD-F4543ECB49F8}"/>
                  </a:ext>
                </a:extLst>
              </p:cNvPr>
              <p:cNvSpPr>
                <a:spLocks noChangeShapeType="1"/>
              </p:cNvSpPr>
              <p:nvPr/>
            </p:nvSpPr>
            <p:spPr bwMode="auto">
              <a:xfrm flipV="1">
                <a:off x="8705850" y="2627313"/>
                <a:ext cx="139700" cy="523875"/>
              </a:xfrm>
              <a:prstGeom prst="line">
                <a:avLst/>
              </a:prstGeom>
              <a:noFill/>
              <a:ln w="31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6">
                <a:extLst>
                  <a:ext uri="{FF2B5EF4-FFF2-40B4-BE49-F238E27FC236}">
                    <a16:creationId xmlns:a16="http://schemas.microsoft.com/office/drawing/2014/main" id="{43D52284-B3E8-EFB9-1415-997573648AA5}"/>
                  </a:ext>
                </a:extLst>
              </p:cNvPr>
              <p:cNvSpPr>
                <a:spLocks noChangeShapeType="1"/>
              </p:cNvSpPr>
              <p:nvPr/>
            </p:nvSpPr>
            <p:spPr bwMode="auto">
              <a:xfrm flipH="1" flipV="1">
                <a:off x="11041063" y="2684463"/>
                <a:ext cx="114300" cy="509588"/>
              </a:xfrm>
              <a:prstGeom prst="line">
                <a:avLst/>
              </a:prstGeom>
              <a:noFill/>
              <a:ln w="31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7">
                <a:extLst>
                  <a:ext uri="{FF2B5EF4-FFF2-40B4-BE49-F238E27FC236}">
                    <a16:creationId xmlns:a16="http://schemas.microsoft.com/office/drawing/2014/main" id="{BBB9C152-2BAC-D240-693D-05B21F5BBCF1}"/>
                  </a:ext>
                </a:extLst>
              </p:cNvPr>
              <p:cNvSpPr>
                <a:spLocks noChangeShapeType="1"/>
              </p:cNvSpPr>
              <p:nvPr/>
            </p:nvSpPr>
            <p:spPr bwMode="auto">
              <a:xfrm flipH="1" flipV="1">
                <a:off x="8845550" y="2627313"/>
                <a:ext cx="2195513" cy="57150"/>
              </a:xfrm>
              <a:prstGeom prst="line">
                <a:avLst/>
              </a:prstGeom>
              <a:noFill/>
              <a:ln w="31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a:extLst>
                  <a:ext uri="{FF2B5EF4-FFF2-40B4-BE49-F238E27FC236}">
                    <a16:creationId xmlns:a16="http://schemas.microsoft.com/office/drawing/2014/main" id="{35882D05-5259-70EA-CE69-64777704D16B}"/>
                  </a:ext>
                </a:extLst>
              </p:cNvPr>
              <p:cNvSpPr>
                <a:spLocks/>
              </p:cNvSpPr>
              <p:nvPr/>
            </p:nvSpPr>
            <p:spPr bwMode="auto">
              <a:xfrm>
                <a:off x="8628063" y="3090863"/>
                <a:ext cx="155575" cy="119063"/>
              </a:xfrm>
              <a:custGeom>
                <a:avLst/>
                <a:gdLst>
                  <a:gd name="T0" fmla="*/ 932 w 934"/>
                  <a:gd name="T1" fmla="*/ 415 h 709"/>
                  <a:gd name="T2" fmla="*/ 934 w 934"/>
                  <a:gd name="T3" fmla="*/ 384 h 709"/>
                  <a:gd name="T4" fmla="*/ 932 w 934"/>
                  <a:gd name="T5" fmla="*/ 353 h 709"/>
                  <a:gd name="T6" fmla="*/ 926 w 934"/>
                  <a:gd name="T7" fmla="*/ 322 h 709"/>
                  <a:gd name="T8" fmla="*/ 917 w 934"/>
                  <a:gd name="T9" fmla="*/ 292 h 709"/>
                  <a:gd name="T10" fmla="*/ 901 w 934"/>
                  <a:gd name="T11" fmla="*/ 257 h 709"/>
                  <a:gd name="T12" fmla="*/ 882 w 934"/>
                  <a:gd name="T13" fmla="*/ 224 h 709"/>
                  <a:gd name="T14" fmla="*/ 860 w 934"/>
                  <a:gd name="T15" fmla="*/ 192 h 709"/>
                  <a:gd name="T16" fmla="*/ 835 w 934"/>
                  <a:gd name="T17" fmla="*/ 163 h 709"/>
                  <a:gd name="T18" fmla="*/ 799 w 934"/>
                  <a:gd name="T19" fmla="*/ 130 h 709"/>
                  <a:gd name="T20" fmla="*/ 760 w 934"/>
                  <a:gd name="T21" fmla="*/ 101 h 709"/>
                  <a:gd name="T22" fmla="*/ 718 w 934"/>
                  <a:gd name="T23" fmla="*/ 75 h 709"/>
                  <a:gd name="T24" fmla="*/ 669 w 934"/>
                  <a:gd name="T25" fmla="*/ 51 h 709"/>
                  <a:gd name="T26" fmla="*/ 612 w 934"/>
                  <a:gd name="T27" fmla="*/ 30 h 709"/>
                  <a:gd name="T28" fmla="*/ 553 w 934"/>
                  <a:gd name="T29" fmla="*/ 14 h 709"/>
                  <a:gd name="T30" fmla="*/ 493 w 934"/>
                  <a:gd name="T31" fmla="*/ 4 h 709"/>
                  <a:gd name="T32" fmla="*/ 433 w 934"/>
                  <a:gd name="T33" fmla="*/ 0 h 709"/>
                  <a:gd name="T34" fmla="*/ 372 w 934"/>
                  <a:gd name="T35" fmla="*/ 2 h 709"/>
                  <a:gd name="T36" fmla="*/ 318 w 934"/>
                  <a:gd name="T37" fmla="*/ 10 h 709"/>
                  <a:gd name="T38" fmla="*/ 270 w 934"/>
                  <a:gd name="T39" fmla="*/ 21 h 709"/>
                  <a:gd name="T40" fmla="*/ 224 w 934"/>
                  <a:gd name="T41" fmla="*/ 36 h 709"/>
                  <a:gd name="T42" fmla="*/ 179 w 934"/>
                  <a:gd name="T43" fmla="*/ 56 h 709"/>
                  <a:gd name="T44" fmla="*/ 146 w 934"/>
                  <a:gd name="T45" fmla="*/ 75 h 709"/>
                  <a:gd name="T46" fmla="*/ 115 w 934"/>
                  <a:gd name="T47" fmla="*/ 98 h 709"/>
                  <a:gd name="T48" fmla="*/ 86 w 934"/>
                  <a:gd name="T49" fmla="*/ 124 h 709"/>
                  <a:gd name="T50" fmla="*/ 60 w 934"/>
                  <a:gd name="T51" fmla="*/ 152 h 709"/>
                  <a:gd name="T52" fmla="*/ 42 w 934"/>
                  <a:gd name="T53" fmla="*/ 177 h 709"/>
                  <a:gd name="T54" fmla="*/ 27 w 934"/>
                  <a:gd name="T55" fmla="*/ 205 h 709"/>
                  <a:gd name="T56" fmla="*/ 15 w 934"/>
                  <a:gd name="T57" fmla="*/ 233 h 709"/>
                  <a:gd name="T58" fmla="*/ 6 w 934"/>
                  <a:gd name="T59" fmla="*/ 263 h 709"/>
                  <a:gd name="T60" fmla="*/ 1 w 934"/>
                  <a:gd name="T61" fmla="*/ 294 h 709"/>
                  <a:gd name="T62" fmla="*/ 0 w 934"/>
                  <a:gd name="T63" fmla="*/ 325 h 709"/>
                  <a:gd name="T64" fmla="*/ 2 w 934"/>
                  <a:gd name="T65" fmla="*/ 357 h 709"/>
                  <a:gd name="T66" fmla="*/ 8 w 934"/>
                  <a:gd name="T67" fmla="*/ 387 h 709"/>
                  <a:gd name="T68" fmla="*/ 17 w 934"/>
                  <a:gd name="T69" fmla="*/ 417 h 709"/>
                  <a:gd name="T70" fmla="*/ 32 w 934"/>
                  <a:gd name="T71" fmla="*/ 452 h 709"/>
                  <a:gd name="T72" fmla="*/ 51 w 934"/>
                  <a:gd name="T73" fmla="*/ 486 h 709"/>
                  <a:gd name="T74" fmla="*/ 74 w 934"/>
                  <a:gd name="T75" fmla="*/ 517 h 709"/>
                  <a:gd name="T76" fmla="*/ 99 w 934"/>
                  <a:gd name="T77" fmla="*/ 546 h 709"/>
                  <a:gd name="T78" fmla="*/ 135 w 934"/>
                  <a:gd name="T79" fmla="*/ 579 h 709"/>
                  <a:gd name="T80" fmla="*/ 174 w 934"/>
                  <a:gd name="T81" fmla="*/ 609 h 709"/>
                  <a:gd name="T82" fmla="*/ 215 w 934"/>
                  <a:gd name="T83" fmla="*/ 634 h 709"/>
                  <a:gd name="T84" fmla="*/ 265 w 934"/>
                  <a:gd name="T85" fmla="*/ 658 h 709"/>
                  <a:gd name="T86" fmla="*/ 322 w 934"/>
                  <a:gd name="T87" fmla="*/ 680 h 709"/>
                  <a:gd name="T88" fmla="*/ 380 w 934"/>
                  <a:gd name="T89" fmla="*/ 695 h 709"/>
                  <a:gd name="T90" fmla="*/ 440 w 934"/>
                  <a:gd name="T91" fmla="*/ 705 h 709"/>
                  <a:gd name="T92" fmla="*/ 501 w 934"/>
                  <a:gd name="T93" fmla="*/ 709 h 709"/>
                  <a:gd name="T94" fmla="*/ 562 w 934"/>
                  <a:gd name="T95" fmla="*/ 707 h 709"/>
                  <a:gd name="T96" fmla="*/ 616 w 934"/>
                  <a:gd name="T97" fmla="*/ 700 h 709"/>
                  <a:gd name="T98" fmla="*/ 664 w 934"/>
                  <a:gd name="T99" fmla="*/ 689 h 709"/>
                  <a:gd name="T100" fmla="*/ 710 w 934"/>
                  <a:gd name="T101" fmla="*/ 673 h 709"/>
                  <a:gd name="T102" fmla="*/ 754 w 934"/>
                  <a:gd name="T103" fmla="*/ 653 h 709"/>
                  <a:gd name="T104" fmla="*/ 788 w 934"/>
                  <a:gd name="T105" fmla="*/ 634 h 709"/>
                  <a:gd name="T106" fmla="*/ 819 w 934"/>
                  <a:gd name="T107" fmla="*/ 611 h 709"/>
                  <a:gd name="T108" fmla="*/ 848 w 934"/>
                  <a:gd name="T109" fmla="*/ 586 h 709"/>
                  <a:gd name="T110" fmla="*/ 873 w 934"/>
                  <a:gd name="T111" fmla="*/ 557 h 709"/>
                  <a:gd name="T112" fmla="*/ 892 w 934"/>
                  <a:gd name="T113" fmla="*/ 532 h 709"/>
                  <a:gd name="T114" fmla="*/ 907 w 934"/>
                  <a:gd name="T115" fmla="*/ 505 h 709"/>
                  <a:gd name="T116" fmla="*/ 919 w 934"/>
                  <a:gd name="T117" fmla="*/ 476 h 709"/>
                  <a:gd name="T118" fmla="*/ 927 w 934"/>
                  <a:gd name="T119" fmla="*/ 446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4" h="709">
                    <a:moveTo>
                      <a:pt x="930" y="431"/>
                    </a:moveTo>
                    <a:lnTo>
                      <a:pt x="932" y="415"/>
                    </a:lnTo>
                    <a:lnTo>
                      <a:pt x="933" y="399"/>
                    </a:lnTo>
                    <a:lnTo>
                      <a:pt x="934" y="384"/>
                    </a:lnTo>
                    <a:lnTo>
                      <a:pt x="933" y="368"/>
                    </a:lnTo>
                    <a:lnTo>
                      <a:pt x="932" y="353"/>
                    </a:lnTo>
                    <a:lnTo>
                      <a:pt x="929" y="337"/>
                    </a:lnTo>
                    <a:lnTo>
                      <a:pt x="926" y="322"/>
                    </a:lnTo>
                    <a:lnTo>
                      <a:pt x="922" y="307"/>
                    </a:lnTo>
                    <a:lnTo>
                      <a:pt x="917" y="292"/>
                    </a:lnTo>
                    <a:lnTo>
                      <a:pt x="909" y="274"/>
                    </a:lnTo>
                    <a:lnTo>
                      <a:pt x="901" y="257"/>
                    </a:lnTo>
                    <a:lnTo>
                      <a:pt x="892" y="240"/>
                    </a:lnTo>
                    <a:lnTo>
                      <a:pt x="882" y="224"/>
                    </a:lnTo>
                    <a:lnTo>
                      <a:pt x="872" y="208"/>
                    </a:lnTo>
                    <a:lnTo>
                      <a:pt x="860" y="192"/>
                    </a:lnTo>
                    <a:lnTo>
                      <a:pt x="848" y="178"/>
                    </a:lnTo>
                    <a:lnTo>
                      <a:pt x="835" y="163"/>
                    </a:lnTo>
                    <a:lnTo>
                      <a:pt x="817" y="146"/>
                    </a:lnTo>
                    <a:lnTo>
                      <a:pt x="799" y="130"/>
                    </a:lnTo>
                    <a:lnTo>
                      <a:pt x="780" y="115"/>
                    </a:lnTo>
                    <a:lnTo>
                      <a:pt x="760" y="101"/>
                    </a:lnTo>
                    <a:lnTo>
                      <a:pt x="739" y="87"/>
                    </a:lnTo>
                    <a:lnTo>
                      <a:pt x="718" y="75"/>
                    </a:lnTo>
                    <a:lnTo>
                      <a:pt x="697" y="64"/>
                    </a:lnTo>
                    <a:lnTo>
                      <a:pt x="669" y="51"/>
                    </a:lnTo>
                    <a:lnTo>
                      <a:pt x="641" y="40"/>
                    </a:lnTo>
                    <a:lnTo>
                      <a:pt x="612" y="30"/>
                    </a:lnTo>
                    <a:lnTo>
                      <a:pt x="583" y="21"/>
                    </a:lnTo>
                    <a:lnTo>
                      <a:pt x="553" y="14"/>
                    </a:lnTo>
                    <a:lnTo>
                      <a:pt x="523" y="8"/>
                    </a:lnTo>
                    <a:lnTo>
                      <a:pt x="493" y="4"/>
                    </a:lnTo>
                    <a:lnTo>
                      <a:pt x="463" y="2"/>
                    </a:lnTo>
                    <a:lnTo>
                      <a:pt x="433" y="0"/>
                    </a:lnTo>
                    <a:lnTo>
                      <a:pt x="402" y="1"/>
                    </a:lnTo>
                    <a:lnTo>
                      <a:pt x="372" y="2"/>
                    </a:lnTo>
                    <a:lnTo>
                      <a:pt x="342" y="6"/>
                    </a:lnTo>
                    <a:lnTo>
                      <a:pt x="318" y="10"/>
                    </a:lnTo>
                    <a:lnTo>
                      <a:pt x="294" y="15"/>
                    </a:lnTo>
                    <a:lnTo>
                      <a:pt x="270" y="21"/>
                    </a:lnTo>
                    <a:lnTo>
                      <a:pt x="247" y="28"/>
                    </a:lnTo>
                    <a:lnTo>
                      <a:pt x="224" y="36"/>
                    </a:lnTo>
                    <a:lnTo>
                      <a:pt x="201" y="46"/>
                    </a:lnTo>
                    <a:lnTo>
                      <a:pt x="179" y="56"/>
                    </a:lnTo>
                    <a:lnTo>
                      <a:pt x="162" y="65"/>
                    </a:lnTo>
                    <a:lnTo>
                      <a:pt x="146" y="75"/>
                    </a:lnTo>
                    <a:lnTo>
                      <a:pt x="130" y="86"/>
                    </a:lnTo>
                    <a:lnTo>
                      <a:pt x="115" y="98"/>
                    </a:lnTo>
                    <a:lnTo>
                      <a:pt x="100" y="110"/>
                    </a:lnTo>
                    <a:lnTo>
                      <a:pt x="86" y="124"/>
                    </a:lnTo>
                    <a:lnTo>
                      <a:pt x="73" y="137"/>
                    </a:lnTo>
                    <a:lnTo>
                      <a:pt x="60" y="152"/>
                    </a:lnTo>
                    <a:lnTo>
                      <a:pt x="51" y="164"/>
                    </a:lnTo>
                    <a:lnTo>
                      <a:pt x="42" y="177"/>
                    </a:lnTo>
                    <a:lnTo>
                      <a:pt x="34" y="191"/>
                    </a:lnTo>
                    <a:lnTo>
                      <a:pt x="27" y="205"/>
                    </a:lnTo>
                    <a:lnTo>
                      <a:pt x="20" y="219"/>
                    </a:lnTo>
                    <a:lnTo>
                      <a:pt x="15" y="233"/>
                    </a:lnTo>
                    <a:lnTo>
                      <a:pt x="10" y="248"/>
                    </a:lnTo>
                    <a:lnTo>
                      <a:pt x="6" y="263"/>
                    </a:lnTo>
                    <a:lnTo>
                      <a:pt x="3" y="279"/>
                    </a:lnTo>
                    <a:lnTo>
                      <a:pt x="1" y="294"/>
                    </a:lnTo>
                    <a:lnTo>
                      <a:pt x="0" y="310"/>
                    </a:lnTo>
                    <a:lnTo>
                      <a:pt x="0" y="325"/>
                    </a:lnTo>
                    <a:lnTo>
                      <a:pt x="1" y="341"/>
                    </a:lnTo>
                    <a:lnTo>
                      <a:pt x="2" y="357"/>
                    </a:lnTo>
                    <a:lnTo>
                      <a:pt x="4" y="372"/>
                    </a:lnTo>
                    <a:lnTo>
                      <a:pt x="8" y="387"/>
                    </a:lnTo>
                    <a:lnTo>
                      <a:pt x="12" y="402"/>
                    </a:lnTo>
                    <a:lnTo>
                      <a:pt x="17" y="417"/>
                    </a:lnTo>
                    <a:lnTo>
                      <a:pt x="24" y="435"/>
                    </a:lnTo>
                    <a:lnTo>
                      <a:pt x="32" y="452"/>
                    </a:lnTo>
                    <a:lnTo>
                      <a:pt x="41" y="469"/>
                    </a:lnTo>
                    <a:lnTo>
                      <a:pt x="51" y="486"/>
                    </a:lnTo>
                    <a:lnTo>
                      <a:pt x="62" y="502"/>
                    </a:lnTo>
                    <a:lnTo>
                      <a:pt x="74" y="517"/>
                    </a:lnTo>
                    <a:lnTo>
                      <a:pt x="86" y="532"/>
                    </a:lnTo>
                    <a:lnTo>
                      <a:pt x="99" y="546"/>
                    </a:lnTo>
                    <a:lnTo>
                      <a:pt x="117" y="563"/>
                    </a:lnTo>
                    <a:lnTo>
                      <a:pt x="135" y="579"/>
                    </a:lnTo>
                    <a:lnTo>
                      <a:pt x="154" y="594"/>
                    </a:lnTo>
                    <a:lnTo>
                      <a:pt x="174" y="609"/>
                    </a:lnTo>
                    <a:lnTo>
                      <a:pt x="194" y="622"/>
                    </a:lnTo>
                    <a:lnTo>
                      <a:pt x="215" y="634"/>
                    </a:lnTo>
                    <a:lnTo>
                      <a:pt x="237" y="645"/>
                    </a:lnTo>
                    <a:lnTo>
                      <a:pt x="265" y="658"/>
                    </a:lnTo>
                    <a:lnTo>
                      <a:pt x="293" y="670"/>
                    </a:lnTo>
                    <a:lnTo>
                      <a:pt x="322" y="680"/>
                    </a:lnTo>
                    <a:lnTo>
                      <a:pt x="351" y="688"/>
                    </a:lnTo>
                    <a:lnTo>
                      <a:pt x="380" y="695"/>
                    </a:lnTo>
                    <a:lnTo>
                      <a:pt x="410" y="701"/>
                    </a:lnTo>
                    <a:lnTo>
                      <a:pt x="440" y="705"/>
                    </a:lnTo>
                    <a:lnTo>
                      <a:pt x="471" y="708"/>
                    </a:lnTo>
                    <a:lnTo>
                      <a:pt x="501" y="709"/>
                    </a:lnTo>
                    <a:lnTo>
                      <a:pt x="531" y="709"/>
                    </a:lnTo>
                    <a:lnTo>
                      <a:pt x="562" y="707"/>
                    </a:lnTo>
                    <a:lnTo>
                      <a:pt x="592" y="704"/>
                    </a:lnTo>
                    <a:lnTo>
                      <a:pt x="616" y="700"/>
                    </a:lnTo>
                    <a:lnTo>
                      <a:pt x="640" y="695"/>
                    </a:lnTo>
                    <a:lnTo>
                      <a:pt x="664" y="689"/>
                    </a:lnTo>
                    <a:lnTo>
                      <a:pt x="687" y="681"/>
                    </a:lnTo>
                    <a:lnTo>
                      <a:pt x="710" y="673"/>
                    </a:lnTo>
                    <a:lnTo>
                      <a:pt x="732" y="664"/>
                    </a:lnTo>
                    <a:lnTo>
                      <a:pt x="754" y="653"/>
                    </a:lnTo>
                    <a:lnTo>
                      <a:pt x="771" y="644"/>
                    </a:lnTo>
                    <a:lnTo>
                      <a:pt x="788" y="634"/>
                    </a:lnTo>
                    <a:lnTo>
                      <a:pt x="804" y="623"/>
                    </a:lnTo>
                    <a:lnTo>
                      <a:pt x="819" y="611"/>
                    </a:lnTo>
                    <a:lnTo>
                      <a:pt x="834" y="599"/>
                    </a:lnTo>
                    <a:lnTo>
                      <a:pt x="848" y="586"/>
                    </a:lnTo>
                    <a:lnTo>
                      <a:pt x="861" y="572"/>
                    </a:lnTo>
                    <a:lnTo>
                      <a:pt x="873" y="557"/>
                    </a:lnTo>
                    <a:lnTo>
                      <a:pt x="883" y="545"/>
                    </a:lnTo>
                    <a:lnTo>
                      <a:pt x="892" y="532"/>
                    </a:lnTo>
                    <a:lnTo>
                      <a:pt x="900" y="519"/>
                    </a:lnTo>
                    <a:lnTo>
                      <a:pt x="907" y="505"/>
                    </a:lnTo>
                    <a:lnTo>
                      <a:pt x="913" y="490"/>
                    </a:lnTo>
                    <a:lnTo>
                      <a:pt x="919" y="476"/>
                    </a:lnTo>
                    <a:lnTo>
                      <a:pt x="923" y="461"/>
                    </a:lnTo>
                    <a:lnTo>
                      <a:pt x="927" y="446"/>
                    </a:lnTo>
                    <a:lnTo>
                      <a:pt x="930" y="431"/>
                    </a:lnTo>
                  </a:path>
                </a:pathLst>
              </a:custGeom>
              <a:noFill/>
              <a:ln w="63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a:extLst>
                  <a:ext uri="{FF2B5EF4-FFF2-40B4-BE49-F238E27FC236}">
                    <a16:creationId xmlns:a16="http://schemas.microsoft.com/office/drawing/2014/main" id="{93466B4E-6E7F-CA1E-B5AC-C3F688BAD3E6}"/>
                  </a:ext>
                </a:extLst>
              </p:cNvPr>
              <p:cNvSpPr>
                <a:spLocks/>
              </p:cNvSpPr>
              <p:nvPr/>
            </p:nvSpPr>
            <p:spPr bwMode="auto">
              <a:xfrm>
                <a:off x="11099800" y="3106738"/>
                <a:ext cx="112713" cy="174625"/>
              </a:xfrm>
              <a:custGeom>
                <a:avLst/>
                <a:gdLst>
                  <a:gd name="T0" fmla="*/ 406 w 672"/>
                  <a:gd name="T1" fmla="*/ 1037 h 1040"/>
                  <a:gd name="T2" fmla="*/ 430 w 672"/>
                  <a:gd name="T3" fmla="*/ 1031 h 1040"/>
                  <a:gd name="T4" fmla="*/ 454 w 672"/>
                  <a:gd name="T5" fmla="*/ 1023 h 1040"/>
                  <a:gd name="T6" fmla="*/ 476 w 672"/>
                  <a:gd name="T7" fmla="*/ 1013 h 1040"/>
                  <a:gd name="T8" fmla="*/ 497 w 672"/>
                  <a:gd name="T9" fmla="*/ 1000 h 1040"/>
                  <a:gd name="T10" fmla="*/ 517 w 672"/>
                  <a:gd name="T11" fmla="*/ 985 h 1040"/>
                  <a:gd name="T12" fmla="*/ 545 w 672"/>
                  <a:gd name="T13" fmla="*/ 958 h 1040"/>
                  <a:gd name="T14" fmla="*/ 570 w 672"/>
                  <a:gd name="T15" fmla="*/ 928 h 1040"/>
                  <a:gd name="T16" fmla="*/ 593 w 672"/>
                  <a:gd name="T17" fmla="*/ 895 h 1040"/>
                  <a:gd name="T18" fmla="*/ 611 w 672"/>
                  <a:gd name="T19" fmla="*/ 861 h 1040"/>
                  <a:gd name="T20" fmla="*/ 635 w 672"/>
                  <a:gd name="T21" fmla="*/ 804 h 1040"/>
                  <a:gd name="T22" fmla="*/ 653 w 672"/>
                  <a:gd name="T23" fmla="*/ 745 h 1040"/>
                  <a:gd name="T24" fmla="*/ 664 w 672"/>
                  <a:gd name="T25" fmla="*/ 684 h 1040"/>
                  <a:gd name="T26" fmla="*/ 672 w 672"/>
                  <a:gd name="T27" fmla="*/ 604 h 1040"/>
                  <a:gd name="T28" fmla="*/ 671 w 672"/>
                  <a:gd name="T29" fmla="*/ 523 h 1040"/>
                  <a:gd name="T30" fmla="*/ 662 w 672"/>
                  <a:gd name="T31" fmla="*/ 443 h 1040"/>
                  <a:gd name="T32" fmla="*/ 645 w 672"/>
                  <a:gd name="T33" fmla="*/ 364 h 1040"/>
                  <a:gd name="T34" fmla="*/ 620 w 672"/>
                  <a:gd name="T35" fmla="*/ 287 h 1040"/>
                  <a:gd name="T36" fmla="*/ 595 w 672"/>
                  <a:gd name="T37" fmla="*/ 231 h 1040"/>
                  <a:gd name="T38" fmla="*/ 564 w 672"/>
                  <a:gd name="T39" fmla="*/ 177 h 1040"/>
                  <a:gd name="T40" fmla="*/ 529 w 672"/>
                  <a:gd name="T41" fmla="*/ 127 h 1040"/>
                  <a:gd name="T42" fmla="*/ 503 w 672"/>
                  <a:gd name="T43" fmla="*/ 97 h 1040"/>
                  <a:gd name="T44" fmla="*/ 474 w 672"/>
                  <a:gd name="T45" fmla="*/ 71 h 1040"/>
                  <a:gd name="T46" fmla="*/ 443 w 672"/>
                  <a:gd name="T47" fmla="*/ 47 h 1040"/>
                  <a:gd name="T48" fmla="*/ 409 w 672"/>
                  <a:gd name="T49" fmla="*/ 27 h 1040"/>
                  <a:gd name="T50" fmla="*/ 386 w 672"/>
                  <a:gd name="T51" fmla="*/ 16 h 1040"/>
                  <a:gd name="T52" fmla="*/ 363 w 672"/>
                  <a:gd name="T53" fmla="*/ 9 h 1040"/>
                  <a:gd name="T54" fmla="*/ 339 w 672"/>
                  <a:gd name="T55" fmla="*/ 3 h 1040"/>
                  <a:gd name="T56" fmla="*/ 314 w 672"/>
                  <a:gd name="T57" fmla="*/ 1 h 1040"/>
                  <a:gd name="T58" fmla="*/ 290 w 672"/>
                  <a:gd name="T59" fmla="*/ 1 h 1040"/>
                  <a:gd name="T60" fmla="*/ 265 w 672"/>
                  <a:gd name="T61" fmla="*/ 4 h 1040"/>
                  <a:gd name="T62" fmla="*/ 241 w 672"/>
                  <a:gd name="T63" fmla="*/ 9 h 1040"/>
                  <a:gd name="T64" fmla="*/ 218 w 672"/>
                  <a:gd name="T65" fmla="*/ 17 h 1040"/>
                  <a:gd name="T66" fmla="*/ 196 w 672"/>
                  <a:gd name="T67" fmla="*/ 27 h 1040"/>
                  <a:gd name="T68" fmla="*/ 175 w 672"/>
                  <a:gd name="T69" fmla="*/ 40 h 1040"/>
                  <a:gd name="T70" fmla="*/ 155 w 672"/>
                  <a:gd name="T71" fmla="*/ 55 h 1040"/>
                  <a:gd name="T72" fmla="*/ 127 w 672"/>
                  <a:gd name="T73" fmla="*/ 82 h 1040"/>
                  <a:gd name="T74" fmla="*/ 101 w 672"/>
                  <a:gd name="T75" fmla="*/ 113 h 1040"/>
                  <a:gd name="T76" fmla="*/ 79 w 672"/>
                  <a:gd name="T77" fmla="*/ 145 h 1040"/>
                  <a:gd name="T78" fmla="*/ 60 w 672"/>
                  <a:gd name="T79" fmla="*/ 180 h 1040"/>
                  <a:gd name="T80" fmla="*/ 37 w 672"/>
                  <a:gd name="T81" fmla="*/ 237 h 1040"/>
                  <a:gd name="T82" fmla="*/ 19 w 672"/>
                  <a:gd name="T83" fmla="*/ 296 h 1040"/>
                  <a:gd name="T84" fmla="*/ 7 w 672"/>
                  <a:gd name="T85" fmla="*/ 356 h 1040"/>
                  <a:gd name="T86" fmla="*/ 0 w 672"/>
                  <a:gd name="T87" fmla="*/ 436 h 1040"/>
                  <a:gd name="T88" fmla="*/ 1 w 672"/>
                  <a:gd name="T89" fmla="*/ 517 h 1040"/>
                  <a:gd name="T90" fmla="*/ 10 w 672"/>
                  <a:gd name="T91" fmla="*/ 597 h 1040"/>
                  <a:gd name="T92" fmla="*/ 27 w 672"/>
                  <a:gd name="T93" fmla="*/ 676 h 1040"/>
                  <a:gd name="T94" fmla="*/ 52 w 672"/>
                  <a:gd name="T95" fmla="*/ 753 h 1040"/>
                  <a:gd name="T96" fmla="*/ 77 w 672"/>
                  <a:gd name="T97" fmla="*/ 809 h 1040"/>
                  <a:gd name="T98" fmla="*/ 107 w 672"/>
                  <a:gd name="T99" fmla="*/ 863 h 1040"/>
                  <a:gd name="T100" fmla="*/ 143 w 672"/>
                  <a:gd name="T101" fmla="*/ 913 h 1040"/>
                  <a:gd name="T102" fmla="*/ 169 w 672"/>
                  <a:gd name="T103" fmla="*/ 943 h 1040"/>
                  <a:gd name="T104" fmla="*/ 198 w 672"/>
                  <a:gd name="T105" fmla="*/ 970 h 1040"/>
                  <a:gd name="T106" fmla="*/ 229 w 672"/>
                  <a:gd name="T107" fmla="*/ 993 h 1040"/>
                  <a:gd name="T108" fmla="*/ 263 w 672"/>
                  <a:gd name="T109" fmla="*/ 1014 h 1040"/>
                  <a:gd name="T110" fmla="*/ 285 w 672"/>
                  <a:gd name="T111" fmla="*/ 1024 h 1040"/>
                  <a:gd name="T112" fmla="*/ 309 w 672"/>
                  <a:gd name="T113" fmla="*/ 1032 h 1040"/>
                  <a:gd name="T114" fmla="*/ 333 w 672"/>
                  <a:gd name="T115" fmla="*/ 1037 h 1040"/>
                  <a:gd name="T116" fmla="*/ 357 w 672"/>
                  <a:gd name="T117" fmla="*/ 1040 h 1040"/>
                  <a:gd name="T118" fmla="*/ 382 w 672"/>
                  <a:gd name="T119" fmla="*/ 104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2" h="1040">
                    <a:moveTo>
                      <a:pt x="394" y="1038"/>
                    </a:moveTo>
                    <a:lnTo>
                      <a:pt x="406" y="1037"/>
                    </a:lnTo>
                    <a:lnTo>
                      <a:pt x="418" y="1034"/>
                    </a:lnTo>
                    <a:lnTo>
                      <a:pt x="430" y="1031"/>
                    </a:lnTo>
                    <a:lnTo>
                      <a:pt x="442" y="1028"/>
                    </a:lnTo>
                    <a:lnTo>
                      <a:pt x="454" y="1023"/>
                    </a:lnTo>
                    <a:lnTo>
                      <a:pt x="465" y="1018"/>
                    </a:lnTo>
                    <a:lnTo>
                      <a:pt x="476" y="1013"/>
                    </a:lnTo>
                    <a:lnTo>
                      <a:pt x="487" y="1007"/>
                    </a:lnTo>
                    <a:lnTo>
                      <a:pt x="497" y="1000"/>
                    </a:lnTo>
                    <a:lnTo>
                      <a:pt x="507" y="993"/>
                    </a:lnTo>
                    <a:lnTo>
                      <a:pt x="517" y="985"/>
                    </a:lnTo>
                    <a:lnTo>
                      <a:pt x="531" y="972"/>
                    </a:lnTo>
                    <a:lnTo>
                      <a:pt x="545" y="958"/>
                    </a:lnTo>
                    <a:lnTo>
                      <a:pt x="558" y="943"/>
                    </a:lnTo>
                    <a:lnTo>
                      <a:pt x="570" y="928"/>
                    </a:lnTo>
                    <a:lnTo>
                      <a:pt x="582" y="912"/>
                    </a:lnTo>
                    <a:lnTo>
                      <a:pt x="593" y="895"/>
                    </a:lnTo>
                    <a:lnTo>
                      <a:pt x="602" y="878"/>
                    </a:lnTo>
                    <a:lnTo>
                      <a:pt x="611" y="861"/>
                    </a:lnTo>
                    <a:lnTo>
                      <a:pt x="624" y="832"/>
                    </a:lnTo>
                    <a:lnTo>
                      <a:pt x="635" y="804"/>
                    </a:lnTo>
                    <a:lnTo>
                      <a:pt x="644" y="774"/>
                    </a:lnTo>
                    <a:lnTo>
                      <a:pt x="653" y="745"/>
                    </a:lnTo>
                    <a:lnTo>
                      <a:pt x="659" y="715"/>
                    </a:lnTo>
                    <a:lnTo>
                      <a:pt x="664" y="684"/>
                    </a:lnTo>
                    <a:lnTo>
                      <a:pt x="669" y="644"/>
                    </a:lnTo>
                    <a:lnTo>
                      <a:pt x="672" y="604"/>
                    </a:lnTo>
                    <a:lnTo>
                      <a:pt x="672" y="563"/>
                    </a:lnTo>
                    <a:lnTo>
                      <a:pt x="671" y="523"/>
                    </a:lnTo>
                    <a:lnTo>
                      <a:pt x="667" y="483"/>
                    </a:lnTo>
                    <a:lnTo>
                      <a:pt x="662" y="443"/>
                    </a:lnTo>
                    <a:lnTo>
                      <a:pt x="654" y="403"/>
                    </a:lnTo>
                    <a:lnTo>
                      <a:pt x="645" y="364"/>
                    </a:lnTo>
                    <a:lnTo>
                      <a:pt x="633" y="325"/>
                    </a:lnTo>
                    <a:lnTo>
                      <a:pt x="620" y="287"/>
                    </a:lnTo>
                    <a:lnTo>
                      <a:pt x="608" y="259"/>
                    </a:lnTo>
                    <a:lnTo>
                      <a:pt x="595" y="231"/>
                    </a:lnTo>
                    <a:lnTo>
                      <a:pt x="580" y="204"/>
                    </a:lnTo>
                    <a:lnTo>
                      <a:pt x="564" y="177"/>
                    </a:lnTo>
                    <a:lnTo>
                      <a:pt x="547" y="152"/>
                    </a:lnTo>
                    <a:lnTo>
                      <a:pt x="529" y="127"/>
                    </a:lnTo>
                    <a:lnTo>
                      <a:pt x="516" y="112"/>
                    </a:lnTo>
                    <a:lnTo>
                      <a:pt x="503" y="97"/>
                    </a:lnTo>
                    <a:lnTo>
                      <a:pt x="489" y="84"/>
                    </a:lnTo>
                    <a:lnTo>
                      <a:pt x="474" y="71"/>
                    </a:lnTo>
                    <a:lnTo>
                      <a:pt x="459" y="58"/>
                    </a:lnTo>
                    <a:lnTo>
                      <a:pt x="443" y="47"/>
                    </a:lnTo>
                    <a:lnTo>
                      <a:pt x="426" y="36"/>
                    </a:lnTo>
                    <a:lnTo>
                      <a:pt x="409" y="27"/>
                    </a:lnTo>
                    <a:lnTo>
                      <a:pt x="398" y="21"/>
                    </a:lnTo>
                    <a:lnTo>
                      <a:pt x="386" y="16"/>
                    </a:lnTo>
                    <a:lnTo>
                      <a:pt x="375" y="12"/>
                    </a:lnTo>
                    <a:lnTo>
                      <a:pt x="363" y="9"/>
                    </a:lnTo>
                    <a:lnTo>
                      <a:pt x="351" y="6"/>
                    </a:lnTo>
                    <a:lnTo>
                      <a:pt x="339" y="3"/>
                    </a:lnTo>
                    <a:lnTo>
                      <a:pt x="327" y="2"/>
                    </a:lnTo>
                    <a:lnTo>
                      <a:pt x="314" y="1"/>
                    </a:lnTo>
                    <a:lnTo>
                      <a:pt x="302" y="0"/>
                    </a:lnTo>
                    <a:lnTo>
                      <a:pt x="290" y="1"/>
                    </a:lnTo>
                    <a:lnTo>
                      <a:pt x="278" y="2"/>
                    </a:lnTo>
                    <a:lnTo>
                      <a:pt x="265" y="4"/>
                    </a:lnTo>
                    <a:lnTo>
                      <a:pt x="253" y="6"/>
                    </a:lnTo>
                    <a:lnTo>
                      <a:pt x="241" y="9"/>
                    </a:lnTo>
                    <a:lnTo>
                      <a:pt x="230" y="13"/>
                    </a:lnTo>
                    <a:lnTo>
                      <a:pt x="218" y="17"/>
                    </a:lnTo>
                    <a:lnTo>
                      <a:pt x="207" y="22"/>
                    </a:lnTo>
                    <a:lnTo>
                      <a:pt x="196" y="27"/>
                    </a:lnTo>
                    <a:lnTo>
                      <a:pt x="185" y="34"/>
                    </a:lnTo>
                    <a:lnTo>
                      <a:pt x="175" y="40"/>
                    </a:lnTo>
                    <a:lnTo>
                      <a:pt x="165" y="47"/>
                    </a:lnTo>
                    <a:lnTo>
                      <a:pt x="155" y="55"/>
                    </a:lnTo>
                    <a:lnTo>
                      <a:pt x="141" y="68"/>
                    </a:lnTo>
                    <a:lnTo>
                      <a:pt x="127" y="82"/>
                    </a:lnTo>
                    <a:lnTo>
                      <a:pt x="114" y="97"/>
                    </a:lnTo>
                    <a:lnTo>
                      <a:pt x="101" y="113"/>
                    </a:lnTo>
                    <a:lnTo>
                      <a:pt x="90" y="129"/>
                    </a:lnTo>
                    <a:lnTo>
                      <a:pt x="79" y="145"/>
                    </a:lnTo>
                    <a:lnTo>
                      <a:pt x="69" y="162"/>
                    </a:lnTo>
                    <a:lnTo>
                      <a:pt x="60" y="180"/>
                    </a:lnTo>
                    <a:lnTo>
                      <a:pt x="48" y="208"/>
                    </a:lnTo>
                    <a:lnTo>
                      <a:pt x="37" y="237"/>
                    </a:lnTo>
                    <a:lnTo>
                      <a:pt x="27" y="266"/>
                    </a:lnTo>
                    <a:lnTo>
                      <a:pt x="19" y="296"/>
                    </a:lnTo>
                    <a:lnTo>
                      <a:pt x="13" y="326"/>
                    </a:lnTo>
                    <a:lnTo>
                      <a:pt x="7" y="356"/>
                    </a:lnTo>
                    <a:lnTo>
                      <a:pt x="3" y="396"/>
                    </a:lnTo>
                    <a:lnTo>
                      <a:pt x="0" y="436"/>
                    </a:lnTo>
                    <a:lnTo>
                      <a:pt x="0" y="477"/>
                    </a:lnTo>
                    <a:lnTo>
                      <a:pt x="1" y="517"/>
                    </a:lnTo>
                    <a:lnTo>
                      <a:pt x="5" y="557"/>
                    </a:lnTo>
                    <a:lnTo>
                      <a:pt x="10" y="597"/>
                    </a:lnTo>
                    <a:lnTo>
                      <a:pt x="18" y="637"/>
                    </a:lnTo>
                    <a:lnTo>
                      <a:pt x="27" y="676"/>
                    </a:lnTo>
                    <a:lnTo>
                      <a:pt x="39" y="715"/>
                    </a:lnTo>
                    <a:lnTo>
                      <a:pt x="52" y="753"/>
                    </a:lnTo>
                    <a:lnTo>
                      <a:pt x="64" y="782"/>
                    </a:lnTo>
                    <a:lnTo>
                      <a:pt x="77" y="809"/>
                    </a:lnTo>
                    <a:lnTo>
                      <a:pt x="91" y="837"/>
                    </a:lnTo>
                    <a:lnTo>
                      <a:pt x="107" y="863"/>
                    </a:lnTo>
                    <a:lnTo>
                      <a:pt x="124" y="889"/>
                    </a:lnTo>
                    <a:lnTo>
                      <a:pt x="143" y="913"/>
                    </a:lnTo>
                    <a:lnTo>
                      <a:pt x="155" y="928"/>
                    </a:lnTo>
                    <a:lnTo>
                      <a:pt x="169" y="943"/>
                    </a:lnTo>
                    <a:lnTo>
                      <a:pt x="183" y="957"/>
                    </a:lnTo>
                    <a:lnTo>
                      <a:pt x="198" y="970"/>
                    </a:lnTo>
                    <a:lnTo>
                      <a:pt x="213" y="982"/>
                    </a:lnTo>
                    <a:lnTo>
                      <a:pt x="229" y="993"/>
                    </a:lnTo>
                    <a:lnTo>
                      <a:pt x="246" y="1004"/>
                    </a:lnTo>
                    <a:lnTo>
                      <a:pt x="263" y="1014"/>
                    </a:lnTo>
                    <a:lnTo>
                      <a:pt x="274" y="1019"/>
                    </a:lnTo>
                    <a:lnTo>
                      <a:pt x="285" y="1024"/>
                    </a:lnTo>
                    <a:lnTo>
                      <a:pt x="297" y="1028"/>
                    </a:lnTo>
                    <a:lnTo>
                      <a:pt x="309" y="1032"/>
                    </a:lnTo>
                    <a:lnTo>
                      <a:pt x="321" y="1035"/>
                    </a:lnTo>
                    <a:lnTo>
                      <a:pt x="333" y="1037"/>
                    </a:lnTo>
                    <a:lnTo>
                      <a:pt x="345" y="1039"/>
                    </a:lnTo>
                    <a:lnTo>
                      <a:pt x="357" y="1040"/>
                    </a:lnTo>
                    <a:lnTo>
                      <a:pt x="370" y="1040"/>
                    </a:lnTo>
                    <a:lnTo>
                      <a:pt x="382" y="1040"/>
                    </a:lnTo>
                    <a:lnTo>
                      <a:pt x="394" y="1038"/>
                    </a:lnTo>
                  </a:path>
                </a:pathLst>
              </a:custGeom>
              <a:noFill/>
              <a:ln w="63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a16="http://schemas.microsoft.com/office/drawing/2014/main" id="{80CF7FC6-49E1-AA6D-2780-BB5EA8E4F108}"/>
                  </a:ext>
                </a:extLst>
              </p:cNvPr>
              <p:cNvSpPr>
                <a:spLocks/>
              </p:cNvSpPr>
              <p:nvPr/>
            </p:nvSpPr>
            <p:spPr bwMode="auto">
              <a:xfrm>
                <a:off x="10963275" y="2625725"/>
                <a:ext cx="155575" cy="119063"/>
              </a:xfrm>
              <a:custGeom>
                <a:avLst/>
                <a:gdLst>
                  <a:gd name="T0" fmla="*/ 932 w 933"/>
                  <a:gd name="T1" fmla="*/ 416 h 708"/>
                  <a:gd name="T2" fmla="*/ 933 w 933"/>
                  <a:gd name="T3" fmla="*/ 385 h 708"/>
                  <a:gd name="T4" fmla="*/ 931 w 933"/>
                  <a:gd name="T5" fmla="*/ 354 h 708"/>
                  <a:gd name="T6" fmla="*/ 926 w 933"/>
                  <a:gd name="T7" fmla="*/ 323 h 708"/>
                  <a:gd name="T8" fmla="*/ 917 w 933"/>
                  <a:gd name="T9" fmla="*/ 294 h 708"/>
                  <a:gd name="T10" fmla="*/ 902 w 933"/>
                  <a:gd name="T11" fmla="*/ 258 h 708"/>
                  <a:gd name="T12" fmla="*/ 883 w 933"/>
                  <a:gd name="T13" fmla="*/ 225 h 708"/>
                  <a:gd name="T14" fmla="*/ 861 w 933"/>
                  <a:gd name="T15" fmla="*/ 193 h 708"/>
                  <a:gd name="T16" fmla="*/ 835 w 933"/>
                  <a:gd name="T17" fmla="*/ 165 h 708"/>
                  <a:gd name="T18" fmla="*/ 799 w 933"/>
                  <a:gd name="T19" fmla="*/ 131 h 708"/>
                  <a:gd name="T20" fmla="*/ 761 w 933"/>
                  <a:gd name="T21" fmla="*/ 102 h 708"/>
                  <a:gd name="T22" fmla="*/ 719 w 933"/>
                  <a:gd name="T23" fmla="*/ 76 h 708"/>
                  <a:gd name="T24" fmla="*/ 670 w 933"/>
                  <a:gd name="T25" fmla="*/ 51 h 708"/>
                  <a:gd name="T26" fmla="*/ 613 w 933"/>
                  <a:gd name="T27" fmla="*/ 30 h 708"/>
                  <a:gd name="T28" fmla="*/ 555 w 933"/>
                  <a:gd name="T29" fmla="*/ 14 h 708"/>
                  <a:gd name="T30" fmla="*/ 495 w 933"/>
                  <a:gd name="T31" fmla="*/ 4 h 708"/>
                  <a:gd name="T32" fmla="*/ 434 w 933"/>
                  <a:gd name="T33" fmla="*/ 0 h 708"/>
                  <a:gd name="T34" fmla="*/ 373 w 933"/>
                  <a:gd name="T35" fmla="*/ 2 h 708"/>
                  <a:gd name="T36" fmla="*/ 319 w 933"/>
                  <a:gd name="T37" fmla="*/ 9 h 708"/>
                  <a:gd name="T38" fmla="*/ 271 w 933"/>
                  <a:gd name="T39" fmla="*/ 19 h 708"/>
                  <a:gd name="T40" fmla="*/ 225 w 933"/>
                  <a:gd name="T41" fmla="*/ 35 h 708"/>
                  <a:gd name="T42" fmla="*/ 180 w 933"/>
                  <a:gd name="T43" fmla="*/ 55 h 708"/>
                  <a:gd name="T44" fmla="*/ 147 w 933"/>
                  <a:gd name="T45" fmla="*/ 74 h 708"/>
                  <a:gd name="T46" fmla="*/ 116 w 933"/>
                  <a:gd name="T47" fmla="*/ 96 h 708"/>
                  <a:gd name="T48" fmla="*/ 87 w 933"/>
                  <a:gd name="T49" fmla="*/ 121 h 708"/>
                  <a:gd name="T50" fmla="*/ 61 w 933"/>
                  <a:gd name="T51" fmla="*/ 150 h 708"/>
                  <a:gd name="T52" fmla="*/ 43 w 933"/>
                  <a:gd name="T53" fmla="*/ 175 h 708"/>
                  <a:gd name="T54" fmla="*/ 28 w 933"/>
                  <a:gd name="T55" fmla="*/ 202 h 708"/>
                  <a:gd name="T56" fmla="*/ 15 w 933"/>
                  <a:gd name="T57" fmla="*/ 231 h 708"/>
                  <a:gd name="T58" fmla="*/ 7 w 933"/>
                  <a:gd name="T59" fmla="*/ 261 h 708"/>
                  <a:gd name="T60" fmla="*/ 2 w 933"/>
                  <a:gd name="T61" fmla="*/ 292 h 708"/>
                  <a:gd name="T62" fmla="*/ 0 w 933"/>
                  <a:gd name="T63" fmla="*/ 323 h 708"/>
                  <a:gd name="T64" fmla="*/ 2 w 933"/>
                  <a:gd name="T65" fmla="*/ 354 h 708"/>
                  <a:gd name="T66" fmla="*/ 8 w 933"/>
                  <a:gd name="T67" fmla="*/ 385 h 708"/>
                  <a:gd name="T68" fmla="*/ 17 w 933"/>
                  <a:gd name="T69" fmla="*/ 415 h 708"/>
                  <a:gd name="T70" fmla="*/ 32 w 933"/>
                  <a:gd name="T71" fmla="*/ 450 h 708"/>
                  <a:gd name="T72" fmla="*/ 51 w 933"/>
                  <a:gd name="T73" fmla="*/ 483 h 708"/>
                  <a:gd name="T74" fmla="*/ 73 w 933"/>
                  <a:gd name="T75" fmla="*/ 515 h 708"/>
                  <a:gd name="T76" fmla="*/ 98 w 933"/>
                  <a:gd name="T77" fmla="*/ 544 h 708"/>
                  <a:gd name="T78" fmla="*/ 134 w 933"/>
                  <a:gd name="T79" fmla="*/ 577 h 708"/>
                  <a:gd name="T80" fmla="*/ 173 w 933"/>
                  <a:gd name="T81" fmla="*/ 607 h 708"/>
                  <a:gd name="T82" fmla="*/ 214 w 933"/>
                  <a:gd name="T83" fmla="*/ 632 h 708"/>
                  <a:gd name="T84" fmla="*/ 263 w 933"/>
                  <a:gd name="T85" fmla="*/ 657 h 708"/>
                  <a:gd name="T86" fmla="*/ 320 w 933"/>
                  <a:gd name="T87" fmla="*/ 678 h 708"/>
                  <a:gd name="T88" fmla="*/ 379 w 933"/>
                  <a:gd name="T89" fmla="*/ 694 h 708"/>
                  <a:gd name="T90" fmla="*/ 439 w 933"/>
                  <a:gd name="T91" fmla="*/ 704 h 708"/>
                  <a:gd name="T92" fmla="*/ 499 w 933"/>
                  <a:gd name="T93" fmla="*/ 708 h 708"/>
                  <a:gd name="T94" fmla="*/ 560 w 933"/>
                  <a:gd name="T95" fmla="*/ 706 h 708"/>
                  <a:gd name="T96" fmla="*/ 614 w 933"/>
                  <a:gd name="T97" fmla="*/ 700 h 708"/>
                  <a:gd name="T98" fmla="*/ 662 w 933"/>
                  <a:gd name="T99" fmla="*/ 689 h 708"/>
                  <a:gd name="T100" fmla="*/ 708 w 933"/>
                  <a:gd name="T101" fmla="*/ 673 h 708"/>
                  <a:gd name="T102" fmla="*/ 753 w 933"/>
                  <a:gd name="T103" fmla="*/ 654 h 708"/>
                  <a:gd name="T104" fmla="*/ 787 w 933"/>
                  <a:gd name="T105" fmla="*/ 635 h 708"/>
                  <a:gd name="T106" fmla="*/ 818 w 933"/>
                  <a:gd name="T107" fmla="*/ 612 h 708"/>
                  <a:gd name="T108" fmla="*/ 846 w 933"/>
                  <a:gd name="T109" fmla="*/ 587 h 708"/>
                  <a:gd name="T110" fmla="*/ 872 w 933"/>
                  <a:gd name="T111" fmla="*/ 558 h 708"/>
                  <a:gd name="T112" fmla="*/ 891 w 933"/>
                  <a:gd name="T113" fmla="*/ 533 h 708"/>
                  <a:gd name="T114" fmla="*/ 906 w 933"/>
                  <a:gd name="T115" fmla="*/ 506 h 708"/>
                  <a:gd name="T116" fmla="*/ 918 w 933"/>
                  <a:gd name="T117" fmla="*/ 477 h 708"/>
                  <a:gd name="T118" fmla="*/ 927 w 933"/>
                  <a:gd name="T119" fmla="*/ 447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3" h="708">
                    <a:moveTo>
                      <a:pt x="930" y="432"/>
                    </a:moveTo>
                    <a:lnTo>
                      <a:pt x="932" y="416"/>
                    </a:lnTo>
                    <a:lnTo>
                      <a:pt x="933" y="401"/>
                    </a:lnTo>
                    <a:lnTo>
                      <a:pt x="933" y="385"/>
                    </a:lnTo>
                    <a:lnTo>
                      <a:pt x="933" y="370"/>
                    </a:lnTo>
                    <a:lnTo>
                      <a:pt x="931" y="354"/>
                    </a:lnTo>
                    <a:lnTo>
                      <a:pt x="929" y="339"/>
                    </a:lnTo>
                    <a:lnTo>
                      <a:pt x="926" y="323"/>
                    </a:lnTo>
                    <a:lnTo>
                      <a:pt x="922" y="308"/>
                    </a:lnTo>
                    <a:lnTo>
                      <a:pt x="917" y="294"/>
                    </a:lnTo>
                    <a:lnTo>
                      <a:pt x="910" y="276"/>
                    </a:lnTo>
                    <a:lnTo>
                      <a:pt x="902" y="258"/>
                    </a:lnTo>
                    <a:lnTo>
                      <a:pt x="893" y="241"/>
                    </a:lnTo>
                    <a:lnTo>
                      <a:pt x="883" y="225"/>
                    </a:lnTo>
                    <a:lnTo>
                      <a:pt x="872" y="209"/>
                    </a:lnTo>
                    <a:lnTo>
                      <a:pt x="861" y="193"/>
                    </a:lnTo>
                    <a:lnTo>
                      <a:pt x="848" y="179"/>
                    </a:lnTo>
                    <a:lnTo>
                      <a:pt x="835" y="165"/>
                    </a:lnTo>
                    <a:lnTo>
                      <a:pt x="818" y="147"/>
                    </a:lnTo>
                    <a:lnTo>
                      <a:pt x="799" y="131"/>
                    </a:lnTo>
                    <a:lnTo>
                      <a:pt x="780" y="116"/>
                    </a:lnTo>
                    <a:lnTo>
                      <a:pt x="761" y="102"/>
                    </a:lnTo>
                    <a:lnTo>
                      <a:pt x="740" y="88"/>
                    </a:lnTo>
                    <a:lnTo>
                      <a:pt x="719" y="76"/>
                    </a:lnTo>
                    <a:lnTo>
                      <a:pt x="698" y="64"/>
                    </a:lnTo>
                    <a:lnTo>
                      <a:pt x="670" y="51"/>
                    </a:lnTo>
                    <a:lnTo>
                      <a:pt x="642" y="40"/>
                    </a:lnTo>
                    <a:lnTo>
                      <a:pt x="613" y="30"/>
                    </a:lnTo>
                    <a:lnTo>
                      <a:pt x="584" y="21"/>
                    </a:lnTo>
                    <a:lnTo>
                      <a:pt x="555" y="14"/>
                    </a:lnTo>
                    <a:lnTo>
                      <a:pt x="525" y="8"/>
                    </a:lnTo>
                    <a:lnTo>
                      <a:pt x="495" y="4"/>
                    </a:lnTo>
                    <a:lnTo>
                      <a:pt x="464" y="1"/>
                    </a:lnTo>
                    <a:lnTo>
                      <a:pt x="434" y="0"/>
                    </a:lnTo>
                    <a:lnTo>
                      <a:pt x="404" y="0"/>
                    </a:lnTo>
                    <a:lnTo>
                      <a:pt x="373" y="2"/>
                    </a:lnTo>
                    <a:lnTo>
                      <a:pt x="343" y="5"/>
                    </a:lnTo>
                    <a:lnTo>
                      <a:pt x="319" y="9"/>
                    </a:lnTo>
                    <a:lnTo>
                      <a:pt x="295" y="13"/>
                    </a:lnTo>
                    <a:lnTo>
                      <a:pt x="271" y="19"/>
                    </a:lnTo>
                    <a:lnTo>
                      <a:pt x="248" y="27"/>
                    </a:lnTo>
                    <a:lnTo>
                      <a:pt x="225" y="35"/>
                    </a:lnTo>
                    <a:lnTo>
                      <a:pt x="202" y="44"/>
                    </a:lnTo>
                    <a:lnTo>
                      <a:pt x="180" y="55"/>
                    </a:lnTo>
                    <a:lnTo>
                      <a:pt x="163" y="64"/>
                    </a:lnTo>
                    <a:lnTo>
                      <a:pt x="147" y="74"/>
                    </a:lnTo>
                    <a:lnTo>
                      <a:pt x="131" y="84"/>
                    </a:lnTo>
                    <a:lnTo>
                      <a:pt x="116" y="96"/>
                    </a:lnTo>
                    <a:lnTo>
                      <a:pt x="101" y="108"/>
                    </a:lnTo>
                    <a:lnTo>
                      <a:pt x="87" y="121"/>
                    </a:lnTo>
                    <a:lnTo>
                      <a:pt x="74" y="135"/>
                    </a:lnTo>
                    <a:lnTo>
                      <a:pt x="61" y="150"/>
                    </a:lnTo>
                    <a:lnTo>
                      <a:pt x="52" y="162"/>
                    </a:lnTo>
                    <a:lnTo>
                      <a:pt x="43" y="175"/>
                    </a:lnTo>
                    <a:lnTo>
                      <a:pt x="35" y="188"/>
                    </a:lnTo>
                    <a:lnTo>
                      <a:pt x="28" y="202"/>
                    </a:lnTo>
                    <a:lnTo>
                      <a:pt x="21" y="216"/>
                    </a:lnTo>
                    <a:lnTo>
                      <a:pt x="15" y="231"/>
                    </a:lnTo>
                    <a:lnTo>
                      <a:pt x="11" y="246"/>
                    </a:lnTo>
                    <a:lnTo>
                      <a:pt x="7" y="261"/>
                    </a:lnTo>
                    <a:lnTo>
                      <a:pt x="4" y="276"/>
                    </a:lnTo>
                    <a:lnTo>
                      <a:pt x="2" y="292"/>
                    </a:lnTo>
                    <a:lnTo>
                      <a:pt x="0" y="307"/>
                    </a:lnTo>
                    <a:lnTo>
                      <a:pt x="0" y="323"/>
                    </a:lnTo>
                    <a:lnTo>
                      <a:pt x="1" y="338"/>
                    </a:lnTo>
                    <a:lnTo>
                      <a:pt x="2" y="354"/>
                    </a:lnTo>
                    <a:lnTo>
                      <a:pt x="4" y="369"/>
                    </a:lnTo>
                    <a:lnTo>
                      <a:pt x="8" y="385"/>
                    </a:lnTo>
                    <a:lnTo>
                      <a:pt x="12" y="400"/>
                    </a:lnTo>
                    <a:lnTo>
                      <a:pt x="17" y="415"/>
                    </a:lnTo>
                    <a:lnTo>
                      <a:pt x="24" y="432"/>
                    </a:lnTo>
                    <a:lnTo>
                      <a:pt x="32" y="450"/>
                    </a:lnTo>
                    <a:lnTo>
                      <a:pt x="41" y="467"/>
                    </a:lnTo>
                    <a:lnTo>
                      <a:pt x="51" y="483"/>
                    </a:lnTo>
                    <a:lnTo>
                      <a:pt x="61" y="499"/>
                    </a:lnTo>
                    <a:lnTo>
                      <a:pt x="73" y="515"/>
                    </a:lnTo>
                    <a:lnTo>
                      <a:pt x="85" y="529"/>
                    </a:lnTo>
                    <a:lnTo>
                      <a:pt x="98" y="544"/>
                    </a:lnTo>
                    <a:lnTo>
                      <a:pt x="116" y="561"/>
                    </a:lnTo>
                    <a:lnTo>
                      <a:pt x="134" y="577"/>
                    </a:lnTo>
                    <a:lnTo>
                      <a:pt x="153" y="592"/>
                    </a:lnTo>
                    <a:lnTo>
                      <a:pt x="173" y="607"/>
                    </a:lnTo>
                    <a:lnTo>
                      <a:pt x="193" y="620"/>
                    </a:lnTo>
                    <a:lnTo>
                      <a:pt x="214" y="632"/>
                    </a:lnTo>
                    <a:lnTo>
                      <a:pt x="236" y="644"/>
                    </a:lnTo>
                    <a:lnTo>
                      <a:pt x="263" y="657"/>
                    </a:lnTo>
                    <a:lnTo>
                      <a:pt x="292" y="668"/>
                    </a:lnTo>
                    <a:lnTo>
                      <a:pt x="320" y="678"/>
                    </a:lnTo>
                    <a:lnTo>
                      <a:pt x="349" y="687"/>
                    </a:lnTo>
                    <a:lnTo>
                      <a:pt x="379" y="694"/>
                    </a:lnTo>
                    <a:lnTo>
                      <a:pt x="409" y="700"/>
                    </a:lnTo>
                    <a:lnTo>
                      <a:pt x="439" y="704"/>
                    </a:lnTo>
                    <a:lnTo>
                      <a:pt x="469" y="707"/>
                    </a:lnTo>
                    <a:lnTo>
                      <a:pt x="499" y="708"/>
                    </a:lnTo>
                    <a:lnTo>
                      <a:pt x="530" y="708"/>
                    </a:lnTo>
                    <a:lnTo>
                      <a:pt x="560" y="706"/>
                    </a:lnTo>
                    <a:lnTo>
                      <a:pt x="590" y="703"/>
                    </a:lnTo>
                    <a:lnTo>
                      <a:pt x="614" y="700"/>
                    </a:lnTo>
                    <a:lnTo>
                      <a:pt x="638" y="695"/>
                    </a:lnTo>
                    <a:lnTo>
                      <a:pt x="662" y="689"/>
                    </a:lnTo>
                    <a:lnTo>
                      <a:pt x="685" y="682"/>
                    </a:lnTo>
                    <a:lnTo>
                      <a:pt x="708" y="673"/>
                    </a:lnTo>
                    <a:lnTo>
                      <a:pt x="731" y="664"/>
                    </a:lnTo>
                    <a:lnTo>
                      <a:pt x="753" y="654"/>
                    </a:lnTo>
                    <a:lnTo>
                      <a:pt x="770" y="645"/>
                    </a:lnTo>
                    <a:lnTo>
                      <a:pt x="787" y="635"/>
                    </a:lnTo>
                    <a:lnTo>
                      <a:pt x="802" y="624"/>
                    </a:lnTo>
                    <a:lnTo>
                      <a:pt x="818" y="612"/>
                    </a:lnTo>
                    <a:lnTo>
                      <a:pt x="832" y="600"/>
                    </a:lnTo>
                    <a:lnTo>
                      <a:pt x="846" y="587"/>
                    </a:lnTo>
                    <a:lnTo>
                      <a:pt x="860" y="573"/>
                    </a:lnTo>
                    <a:lnTo>
                      <a:pt x="872" y="558"/>
                    </a:lnTo>
                    <a:lnTo>
                      <a:pt x="882" y="546"/>
                    </a:lnTo>
                    <a:lnTo>
                      <a:pt x="891" y="533"/>
                    </a:lnTo>
                    <a:lnTo>
                      <a:pt x="899" y="520"/>
                    </a:lnTo>
                    <a:lnTo>
                      <a:pt x="906" y="506"/>
                    </a:lnTo>
                    <a:lnTo>
                      <a:pt x="912" y="492"/>
                    </a:lnTo>
                    <a:lnTo>
                      <a:pt x="918" y="477"/>
                    </a:lnTo>
                    <a:lnTo>
                      <a:pt x="923" y="462"/>
                    </a:lnTo>
                    <a:lnTo>
                      <a:pt x="927" y="447"/>
                    </a:lnTo>
                    <a:lnTo>
                      <a:pt x="930" y="432"/>
                    </a:lnTo>
                  </a:path>
                </a:pathLst>
              </a:custGeom>
              <a:noFill/>
              <a:ln w="63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a:extLst>
                  <a:ext uri="{FF2B5EF4-FFF2-40B4-BE49-F238E27FC236}">
                    <a16:creationId xmlns:a16="http://schemas.microsoft.com/office/drawing/2014/main" id="{1F0D5590-F335-B745-7979-F5088D119BF1}"/>
                  </a:ext>
                </a:extLst>
              </p:cNvPr>
              <p:cNvSpPr>
                <a:spLocks/>
              </p:cNvSpPr>
              <p:nvPr/>
            </p:nvSpPr>
            <p:spPr bwMode="auto">
              <a:xfrm>
                <a:off x="8788400" y="2566988"/>
                <a:ext cx="112713" cy="119063"/>
              </a:xfrm>
              <a:custGeom>
                <a:avLst/>
                <a:gdLst>
                  <a:gd name="T0" fmla="*/ 505 w 670"/>
                  <a:gd name="T1" fmla="*/ 670 h 708"/>
                  <a:gd name="T2" fmla="*/ 533 w 670"/>
                  <a:gd name="T3" fmla="*/ 653 h 708"/>
                  <a:gd name="T4" fmla="*/ 559 w 670"/>
                  <a:gd name="T5" fmla="*/ 633 h 708"/>
                  <a:gd name="T6" fmla="*/ 582 w 670"/>
                  <a:gd name="T7" fmla="*/ 611 h 708"/>
                  <a:gd name="T8" fmla="*/ 603 w 670"/>
                  <a:gd name="T9" fmla="*/ 585 h 708"/>
                  <a:gd name="T10" fmla="*/ 622 w 670"/>
                  <a:gd name="T11" fmla="*/ 558 h 708"/>
                  <a:gd name="T12" fmla="*/ 637 w 670"/>
                  <a:gd name="T13" fmla="*/ 528 h 708"/>
                  <a:gd name="T14" fmla="*/ 650 w 670"/>
                  <a:gd name="T15" fmla="*/ 498 h 708"/>
                  <a:gd name="T16" fmla="*/ 660 w 670"/>
                  <a:gd name="T17" fmla="*/ 463 h 708"/>
                  <a:gd name="T18" fmla="*/ 667 w 670"/>
                  <a:gd name="T19" fmla="*/ 424 h 708"/>
                  <a:gd name="T20" fmla="*/ 670 w 670"/>
                  <a:gd name="T21" fmla="*/ 385 h 708"/>
                  <a:gd name="T22" fmla="*/ 669 w 670"/>
                  <a:gd name="T23" fmla="*/ 346 h 708"/>
                  <a:gd name="T24" fmla="*/ 664 w 670"/>
                  <a:gd name="T25" fmla="*/ 306 h 708"/>
                  <a:gd name="T26" fmla="*/ 654 w 670"/>
                  <a:gd name="T27" fmla="*/ 267 h 708"/>
                  <a:gd name="T28" fmla="*/ 640 w 670"/>
                  <a:gd name="T29" fmla="*/ 229 h 708"/>
                  <a:gd name="T30" fmla="*/ 623 w 670"/>
                  <a:gd name="T31" fmla="*/ 193 h 708"/>
                  <a:gd name="T32" fmla="*/ 602 w 670"/>
                  <a:gd name="T33" fmla="*/ 159 h 708"/>
                  <a:gd name="T34" fmla="*/ 577 w 670"/>
                  <a:gd name="T35" fmla="*/ 127 h 708"/>
                  <a:gd name="T36" fmla="*/ 550 w 670"/>
                  <a:gd name="T37" fmla="*/ 98 h 708"/>
                  <a:gd name="T38" fmla="*/ 520 w 670"/>
                  <a:gd name="T39" fmla="*/ 72 h 708"/>
                  <a:gd name="T40" fmla="*/ 488 w 670"/>
                  <a:gd name="T41" fmla="*/ 50 h 708"/>
                  <a:gd name="T42" fmla="*/ 453 w 670"/>
                  <a:gd name="T43" fmla="*/ 32 h 708"/>
                  <a:gd name="T44" fmla="*/ 419 w 670"/>
                  <a:gd name="T45" fmla="*/ 18 h 708"/>
                  <a:gd name="T46" fmla="*/ 387 w 670"/>
                  <a:gd name="T47" fmla="*/ 9 h 708"/>
                  <a:gd name="T48" fmla="*/ 355 w 670"/>
                  <a:gd name="T49" fmla="*/ 3 h 708"/>
                  <a:gd name="T50" fmla="*/ 321 w 670"/>
                  <a:gd name="T51" fmla="*/ 0 h 708"/>
                  <a:gd name="T52" fmla="*/ 289 w 670"/>
                  <a:gd name="T53" fmla="*/ 1 h 708"/>
                  <a:gd name="T54" fmla="*/ 256 w 670"/>
                  <a:gd name="T55" fmla="*/ 5 h 708"/>
                  <a:gd name="T56" fmla="*/ 225 w 670"/>
                  <a:gd name="T57" fmla="*/ 13 h 708"/>
                  <a:gd name="T58" fmla="*/ 194 w 670"/>
                  <a:gd name="T59" fmla="*/ 23 h 708"/>
                  <a:gd name="T60" fmla="*/ 165 w 670"/>
                  <a:gd name="T61" fmla="*/ 38 h 708"/>
                  <a:gd name="T62" fmla="*/ 137 w 670"/>
                  <a:gd name="T63" fmla="*/ 55 h 708"/>
                  <a:gd name="T64" fmla="*/ 112 w 670"/>
                  <a:gd name="T65" fmla="*/ 75 h 708"/>
                  <a:gd name="T66" fmla="*/ 88 w 670"/>
                  <a:gd name="T67" fmla="*/ 97 h 708"/>
                  <a:gd name="T68" fmla="*/ 67 w 670"/>
                  <a:gd name="T69" fmla="*/ 123 h 708"/>
                  <a:gd name="T70" fmla="*/ 49 w 670"/>
                  <a:gd name="T71" fmla="*/ 150 h 708"/>
                  <a:gd name="T72" fmla="*/ 33 w 670"/>
                  <a:gd name="T73" fmla="*/ 179 h 708"/>
                  <a:gd name="T74" fmla="*/ 20 w 670"/>
                  <a:gd name="T75" fmla="*/ 210 h 708"/>
                  <a:gd name="T76" fmla="*/ 10 w 670"/>
                  <a:gd name="T77" fmla="*/ 245 h 708"/>
                  <a:gd name="T78" fmla="*/ 3 w 670"/>
                  <a:gd name="T79" fmla="*/ 284 h 708"/>
                  <a:gd name="T80" fmla="*/ 0 w 670"/>
                  <a:gd name="T81" fmla="*/ 323 h 708"/>
                  <a:gd name="T82" fmla="*/ 1 w 670"/>
                  <a:gd name="T83" fmla="*/ 362 h 708"/>
                  <a:gd name="T84" fmla="*/ 7 w 670"/>
                  <a:gd name="T85" fmla="*/ 402 h 708"/>
                  <a:gd name="T86" fmla="*/ 16 w 670"/>
                  <a:gd name="T87" fmla="*/ 441 h 708"/>
                  <a:gd name="T88" fmla="*/ 30 w 670"/>
                  <a:gd name="T89" fmla="*/ 479 h 708"/>
                  <a:gd name="T90" fmla="*/ 47 w 670"/>
                  <a:gd name="T91" fmla="*/ 515 h 708"/>
                  <a:gd name="T92" fmla="*/ 68 w 670"/>
                  <a:gd name="T93" fmla="*/ 549 h 708"/>
                  <a:gd name="T94" fmla="*/ 93 w 670"/>
                  <a:gd name="T95" fmla="*/ 581 h 708"/>
                  <a:gd name="T96" fmla="*/ 120 w 670"/>
                  <a:gd name="T97" fmla="*/ 610 h 708"/>
                  <a:gd name="T98" fmla="*/ 150 w 670"/>
                  <a:gd name="T99" fmla="*/ 635 h 708"/>
                  <a:gd name="T100" fmla="*/ 183 w 670"/>
                  <a:gd name="T101" fmla="*/ 658 h 708"/>
                  <a:gd name="T102" fmla="*/ 217 w 670"/>
                  <a:gd name="T103" fmla="*/ 676 h 708"/>
                  <a:gd name="T104" fmla="*/ 251 w 670"/>
                  <a:gd name="T105" fmla="*/ 690 h 708"/>
                  <a:gd name="T106" fmla="*/ 283 w 670"/>
                  <a:gd name="T107" fmla="*/ 699 h 708"/>
                  <a:gd name="T108" fmla="*/ 316 w 670"/>
                  <a:gd name="T109" fmla="*/ 705 h 708"/>
                  <a:gd name="T110" fmla="*/ 349 w 670"/>
                  <a:gd name="T111" fmla="*/ 708 h 708"/>
                  <a:gd name="T112" fmla="*/ 382 w 670"/>
                  <a:gd name="T113" fmla="*/ 707 h 708"/>
                  <a:gd name="T114" fmla="*/ 414 w 670"/>
                  <a:gd name="T115" fmla="*/ 703 h 708"/>
                  <a:gd name="T116" fmla="*/ 446 w 670"/>
                  <a:gd name="T117" fmla="*/ 695 h 708"/>
                  <a:gd name="T118" fmla="*/ 476 w 670"/>
                  <a:gd name="T119" fmla="*/ 68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0" h="708">
                    <a:moveTo>
                      <a:pt x="491" y="678"/>
                    </a:moveTo>
                    <a:lnTo>
                      <a:pt x="505" y="670"/>
                    </a:lnTo>
                    <a:lnTo>
                      <a:pt x="519" y="662"/>
                    </a:lnTo>
                    <a:lnTo>
                      <a:pt x="533" y="653"/>
                    </a:lnTo>
                    <a:lnTo>
                      <a:pt x="546" y="644"/>
                    </a:lnTo>
                    <a:lnTo>
                      <a:pt x="559" y="633"/>
                    </a:lnTo>
                    <a:lnTo>
                      <a:pt x="571" y="622"/>
                    </a:lnTo>
                    <a:lnTo>
                      <a:pt x="582" y="611"/>
                    </a:lnTo>
                    <a:lnTo>
                      <a:pt x="593" y="598"/>
                    </a:lnTo>
                    <a:lnTo>
                      <a:pt x="603" y="585"/>
                    </a:lnTo>
                    <a:lnTo>
                      <a:pt x="613" y="572"/>
                    </a:lnTo>
                    <a:lnTo>
                      <a:pt x="622" y="558"/>
                    </a:lnTo>
                    <a:lnTo>
                      <a:pt x="630" y="543"/>
                    </a:lnTo>
                    <a:lnTo>
                      <a:pt x="637" y="528"/>
                    </a:lnTo>
                    <a:lnTo>
                      <a:pt x="644" y="513"/>
                    </a:lnTo>
                    <a:lnTo>
                      <a:pt x="650" y="498"/>
                    </a:lnTo>
                    <a:lnTo>
                      <a:pt x="655" y="482"/>
                    </a:lnTo>
                    <a:lnTo>
                      <a:pt x="660" y="463"/>
                    </a:lnTo>
                    <a:lnTo>
                      <a:pt x="664" y="444"/>
                    </a:lnTo>
                    <a:lnTo>
                      <a:pt x="667" y="424"/>
                    </a:lnTo>
                    <a:lnTo>
                      <a:pt x="669" y="405"/>
                    </a:lnTo>
                    <a:lnTo>
                      <a:pt x="670" y="385"/>
                    </a:lnTo>
                    <a:lnTo>
                      <a:pt x="670" y="365"/>
                    </a:lnTo>
                    <a:lnTo>
                      <a:pt x="669" y="346"/>
                    </a:lnTo>
                    <a:lnTo>
                      <a:pt x="667" y="326"/>
                    </a:lnTo>
                    <a:lnTo>
                      <a:pt x="664" y="306"/>
                    </a:lnTo>
                    <a:lnTo>
                      <a:pt x="659" y="286"/>
                    </a:lnTo>
                    <a:lnTo>
                      <a:pt x="654" y="267"/>
                    </a:lnTo>
                    <a:lnTo>
                      <a:pt x="648" y="248"/>
                    </a:lnTo>
                    <a:lnTo>
                      <a:pt x="640" y="229"/>
                    </a:lnTo>
                    <a:lnTo>
                      <a:pt x="632" y="211"/>
                    </a:lnTo>
                    <a:lnTo>
                      <a:pt x="623" y="193"/>
                    </a:lnTo>
                    <a:lnTo>
                      <a:pt x="613" y="176"/>
                    </a:lnTo>
                    <a:lnTo>
                      <a:pt x="602" y="159"/>
                    </a:lnTo>
                    <a:lnTo>
                      <a:pt x="590" y="143"/>
                    </a:lnTo>
                    <a:lnTo>
                      <a:pt x="577" y="127"/>
                    </a:lnTo>
                    <a:lnTo>
                      <a:pt x="564" y="112"/>
                    </a:lnTo>
                    <a:lnTo>
                      <a:pt x="550" y="98"/>
                    </a:lnTo>
                    <a:lnTo>
                      <a:pt x="535" y="85"/>
                    </a:lnTo>
                    <a:lnTo>
                      <a:pt x="520" y="72"/>
                    </a:lnTo>
                    <a:lnTo>
                      <a:pt x="504" y="61"/>
                    </a:lnTo>
                    <a:lnTo>
                      <a:pt x="488" y="50"/>
                    </a:lnTo>
                    <a:lnTo>
                      <a:pt x="470" y="41"/>
                    </a:lnTo>
                    <a:lnTo>
                      <a:pt x="453" y="32"/>
                    </a:lnTo>
                    <a:lnTo>
                      <a:pt x="435" y="24"/>
                    </a:lnTo>
                    <a:lnTo>
                      <a:pt x="419" y="18"/>
                    </a:lnTo>
                    <a:lnTo>
                      <a:pt x="403" y="13"/>
                    </a:lnTo>
                    <a:lnTo>
                      <a:pt x="387" y="9"/>
                    </a:lnTo>
                    <a:lnTo>
                      <a:pt x="371" y="5"/>
                    </a:lnTo>
                    <a:lnTo>
                      <a:pt x="355" y="3"/>
                    </a:lnTo>
                    <a:lnTo>
                      <a:pt x="338" y="1"/>
                    </a:lnTo>
                    <a:lnTo>
                      <a:pt x="321" y="0"/>
                    </a:lnTo>
                    <a:lnTo>
                      <a:pt x="305" y="0"/>
                    </a:lnTo>
                    <a:lnTo>
                      <a:pt x="289" y="1"/>
                    </a:lnTo>
                    <a:lnTo>
                      <a:pt x="272" y="3"/>
                    </a:lnTo>
                    <a:lnTo>
                      <a:pt x="256" y="5"/>
                    </a:lnTo>
                    <a:lnTo>
                      <a:pt x="240" y="8"/>
                    </a:lnTo>
                    <a:lnTo>
                      <a:pt x="225" y="13"/>
                    </a:lnTo>
                    <a:lnTo>
                      <a:pt x="209" y="18"/>
                    </a:lnTo>
                    <a:lnTo>
                      <a:pt x="194" y="23"/>
                    </a:lnTo>
                    <a:lnTo>
                      <a:pt x="179" y="30"/>
                    </a:lnTo>
                    <a:lnTo>
                      <a:pt x="165" y="38"/>
                    </a:lnTo>
                    <a:lnTo>
                      <a:pt x="151" y="46"/>
                    </a:lnTo>
                    <a:lnTo>
                      <a:pt x="137" y="55"/>
                    </a:lnTo>
                    <a:lnTo>
                      <a:pt x="124" y="64"/>
                    </a:lnTo>
                    <a:lnTo>
                      <a:pt x="112" y="75"/>
                    </a:lnTo>
                    <a:lnTo>
                      <a:pt x="100" y="86"/>
                    </a:lnTo>
                    <a:lnTo>
                      <a:pt x="88" y="97"/>
                    </a:lnTo>
                    <a:lnTo>
                      <a:pt x="78" y="109"/>
                    </a:lnTo>
                    <a:lnTo>
                      <a:pt x="67" y="123"/>
                    </a:lnTo>
                    <a:lnTo>
                      <a:pt x="58" y="136"/>
                    </a:lnTo>
                    <a:lnTo>
                      <a:pt x="49" y="150"/>
                    </a:lnTo>
                    <a:lnTo>
                      <a:pt x="40" y="165"/>
                    </a:lnTo>
                    <a:lnTo>
                      <a:pt x="33" y="179"/>
                    </a:lnTo>
                    <a:lnTo>
                      <a:pt x="26" y="195"/>
                    </a:lnTo>
                    <a:lnTo>
                      <a:pt x="20" y="210"/>
                    </a:lnTo>
                    <a:lnTo>
                      <a:pt x="15" y="226"/>
                    </a:lnTo>
                    <a:lnTo>
                      <a:pt x="10" y="245"/>
                    </a:lnTo>
                    <a:lnTo>
                      <a:pt x="6" y="264"/>
                    </a:lnTo>
                    <a:lnTo>
                      <a:pt x="3" y="284"/>
                    </a:lnTo>
                    <a:lnTo>
                      <a:pt x="1" y="303"/>
                    </a:lnTo>
                    <a:lnTo>
                      <a:pt x="0" y="323"/>
                    </a:lnTo>
                    <a:lnTo>
                      <a:pt x="0" y="342"/>
                    </a:lnTo>
                    <a:lnTo>
                      <a:pt x="1" y="362"/>
                    </a:lnTo>
                    <a:lnTo>
                      <a:pt x="3" y="382"/>
                    </a:lnTo>
                    <a:lnTo>
                      <a:pt x="7" y="402"/>
                    </a:lnTo>
                    <a:lnTo>
                      <a:pt x="11" y="421"/>
                    </a:lnTo>
                    <a:lnTo>
                      <a:pt x="16" y="441"/>
                    </a:lnTo>
                    <a:lnTo>
                      <a:pt x="23" y="460"/>
                    </a:lnTo>
                    <a:lnTo>
                      <a:pt x="30" y="479"/>
                    </a:lnTo>
                    <a:lnTo>
                      <a:pt x="38" y="497"/>
                    </a:lnTo>
                    <a:lnTo>
                      <a:pt x="47" y="515"/>
                    </a:lnTo>
                    <a:lnTo>
                      <a:pt x="57" y="532"/>
                    </a:lnTo>
                    <a:lnTo>
                      <a:pt x="68" y="549"/>
                    </a:lnTo>
                    <a:lnTo>
                      <a:pt x="80" y="565"/>
                    </a:lnTo>
                    <a:lnTo>
                      <a:pt x="93" y="581"/>
                    </a:lnTo>
                    <a:lnTo>
                      <a:pt x="106" y="596"/>
                    </a:lnTo>
                    <a:lnTo>
                      <a:pt x="120" y="610"/>
                    </a:lnTo>
                    <a:lnTo>
                      <a:pt x="135" y="623"/>
                    </a:lnTo>
                    <a:lnTo>
                      <a:pt x="150" y="635"/>
                    </a:lnTo>
                    <a:lnTo>
                      <a:pt x="166" y="647"/>
                    </a:lnTo>
                    <a:lnTo>
                      <a:pt x="183" y="658"/>
                    </a:lnTo>
                    <a:lnTo>
                      <a:pt x="200" y="667"/>
                    </a:lnTo>
                    <a:lnTo>
                      <a:pt x="217" y="676"/>
                    </a:lnTo>
                    <a:lnTo>
                      <a:pt x="235" y="684"/>
                    </a:lnTo>
                    <a:lnTo>
                      <a:pt x="251" y="690"/>
                    </a:lnTo>
                    <a:lnTo>
                      <a:pt x="267" y="695"/>
                    </a:lnTo>
                    <a:lnTo>
                      <a:pt x="283" y="699"/>
                    </a:lnTo>
                    <a:lnTo>
                      <a:pt x="299" y="702"/>
                    </a:lnTo>
                    <a:lnTo>
                      <a:pt x="316" y="705"/>
                    </a:lnTo>
                    <a:lnTo>
                      <a:pt x="332" y="707"/>
                    </a:lnTo>
                    <a:lnTo>
                      <a:pt x="349" y="708"/>
                    </a:lnTo>
                    <a:lnTo>
                      <a:pt x="365" y="708"/>
                    </a:lnTo>
                    <a:lnTo>
                      <a:pt x="382" y="707"/>
                    </a:lnTo>
                    <a:lnTo>
                      <a:pt x="398" y="705"/>
                    </a:lnTo>
                    <a:lnTo>
                      <a:pt x="414" y="703"/>
                    </a:lnTo>
                    <a:lnTo>
                      <a:pt x="430" y="699"/>
                    </a:lnTo>
                    <a:lnTo>
                      <a:pt x="446" y="695"/>
                    </a:lnTo>
                    <a:lnTo>
                      <a:pt x="461" y="690"/>
                    </a:lnTo>
                    <a:lnTo>
                      <a:pt x="476" y="684"/>
                    </a:lnTo>
                    <a:lnTo>
                      <a:pt x="491" y="678"/>
                    </a:lnTo>
                  </a:path>
                </a:pathLst>
              </a:custGeom>
              <a:noFill/>
              <a:ln w="63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5F247E06-A063-1C8A-A02E-BA067FC79113}"/>
                  </a:ext>
                </a:extLst>
              </p:cNvPr>
              <p:cNvSpPr>
                <a:spLocks/>
              </p:cNvSpPr>
              <p:nvPr/>
            </p:nvSpPr>
            <p:spPr bwMode="auto">
              <a:xfrm>
                <a:off x="9834563" y="3067050"/>
                <a:ext cx="192088" cy="211138"/>
              </a:xfrm>
              <a:custGeom>
                <a:avLst/>
                <a:gdLst>
                  <a:gd name="T0" fmla="*/ 850 w 1151"/>
                  <a:gd name="T1" fmla="*/ 1208 h 1259"/>
                  <a:gd name="T2" fmla="*/ 899 w 1151"/>
                  <a:gd name="T3" fmla="*/ 1180 h 1259"/>
                  <a:gd name="T4" fmla="*/ 944 w 1151"/>
                  <a:gd name="T5" fmla="*/ 1148 h 1259"/>
                  <a:gd name="T6" fmla="*/ 985 w 1151"/>
                  <a:gd name="T7" fmla="*/ 1111 h 1259"/>
                  <a:gd name="T8" fmla="*/ 1023 w 1151"/>
                  <a:gd name="T9" fmla="*/ 1068 h 1259"/>
                  <a:gd name="T10" fmla="*/ 1057 w 1151"/>
                  <a:gd name="T11" fmla="*/ 1021 h 1259"/>
                  <a:gd name="T12" fmla="*/ 1085 w 1151"/>
                  <a:gd name="T13" fmla="*/ 971 h 1259"/>
                  <a:gd name="T14" fmla="*/ 1109 w 1151"/>
                  <a:gd name="T15" fmla="*/ 918 h 1259"/>
                  <a:gd name="T16" fmla="*/ 1128 w 1151"/>
                  <a:gd name="T17" fmla="*/ 858 h 1259"/>
                  <a:gd name="T18" fmla="*/ 1143 w 1151"/>
                  <a:gd name="T19" fmla="*/ 790 h 1259"/>
                  <a:gd name="T20" fmla="*/ 1150 w 1151"/>
                  <a:gd name="T21" fmla="*/ 721 h 1259"/>
                  <a:gd name="T22" fmla="*/ 1150 w 1151"/>
                  <a:gd name="T23" fmla="*/ 652 h 1259"/>
                  <a:gd name="T24" fmla="*/ 1143 w 1151"/>
                  <a:gd name="T25" fmla="*/ 581 h 1259"/>
                  <a:gd name="T26" fmla="*/ 1128 w 1151"/>
                  <a:gd name="T27" fmla="*/ 511 h 1259"/>
                  <a:gd name="T28" fmla="*/ 1107 w 1151"/>
                  <a:gd name="T29" fmla="*/ 443 h 1259"/>
                  <a:gd name="T30" fmla="*/ 1079 w 1151"/>
                  <a:gd name="T31" fmla="*/ 377 h 1259"/>
                  <a:gd name="T32" fmla="*/ 1045 w 1151"/>
                  <a:gd name="T33" fmla="*/ 315 h 1259"/>
                  <a:gd name="T34" fmla="*/ 1005 w 1151"/>
                  <a:gd name="T35" fmla="*/ 256 h 1259"/>
                  <a:gd name="T36" fmla="*/ 959 w 1151"/>
                  <a:gd name="T37" fmla="*/ 201 h 1259"/>
                  <a:gd name="T38" fmla="*/ 909 w 1151"/>
                  <a:gd name="T39" fmla="*/ 153 h 1259"/>
                  <a:gd name="T40" fmla="*/ 855 w 1151"/>
                  <a:gd name="T41" fmla="*/ 110 h 1259"/>
                  <a:gd name="T42" fmla="*/ 796 w 1151"/>
                  <a:gd name="T43" fmla="*/ 73 h 1259"/>
                  <a:gd name="T44" fmla="*/ 739 w 1151"/>
                  <a:gd name="T45" fmla="*/ 45 h 1259"/>
                  <a:gd name="T46" fmla="*/ 685 w 1151"/>
                  <a:gd name="T47" fmla="*/ 25 h 1259"/>
                  <a:gd name="T48" fmla="*/ 629 w 1151"/>
                  <a:gd name="T49" fmla="*/ 11 h 1259"/>
                  <a:gd name="T50" fmla="*/ 572 w 1151"/>
                  <a:gd name="T51" fmla="*/ 3 h 1259"/>
                  <a:gd name="T52" fmla="*/ 515 w 1151"/>
                  <a:gd name="T53" fmla="*/ 0 h 1259"/>
                  <a:gd name="T54" fmla="*/ 460 w 1151"/>
                  <a:gd name="T55" fmla="*/ 4 h 1259"/>
                  <a:gd name="T56" fmla="*/ 405 w 1151"/>
                  <a:gd name="T57" fmla="*/ 14 h 1259"/>
                  <a:gd name="T58" fmla="*/ 352 w 1151"/>
                  <a:gd name="T59" fmla="*/ 30 h 1259"/>
                  <a:gd name="T60" fmla="*/ 300 w 1151"/>
                  <a:gd name="T61" fmla="*/ 51 h 1259"/>
                  <a:gd name="T62" fmla="*/ 252 w 1151"/>
                  <a:gd name="T63" fmla="*/ 78 h 1259"/>
                  <a:gd name="T64" fmla="*/ 207 w 1151"/>
                  <a:gd name="T65" fmla="*/ 111 h 1259"/>
                  <a:gd name="T66" fmla="*/ 165 w 1151"/>
                  <a:gd name="T67" fmla="*/ 148 h 1259"/>
                  <a:gd name="T68" fmla="*/ 128 w 1151"/>
                  <a:gd name="T69" fmla="*/ 191 h 1259"/>
                  <a:gd name="T70" fmla="*/ 94 w 1151"/>
                  <a:gd name="T71" fmla="*/ 238 h 1259"/>
                  <a:gd name="T72" fmla="*/ 65 w 1151"/>
                  <a:gd name="T73" fmla="*/ 288 h 1259"/>
                  <a:gd name="T74" fmla="*/ 42 w 1151"/>
                  <a:gd name="T75" fmla="*/ 340 h 1259"/>
                  <a:gd name="T76" fmla="*/ 22 w 1151"/>
                  <a:gd name="T77" fmla="*/ 401 h 1259"/>
                  <a:gd name="T78" fmla="*/ 8 w 1151"/>
                  <a:gd name="T79" fmla="*/ 469 h 1259"/>
                  <a:gd name="T80" fmla="*/ 1 w 1151"/>
                  <a:gd name="T81" fmla="*/ 537 h 1259"/>
                  <a:gd name="T82" fmla="*/ 1 w 1151"/>
                  <a:gd name="T83" fmla="*/ 607 h 1259"/>
                  <a:gd name="T84" fmla="*/ 8 w 1151"/>
                  <a:gd name="T85" fmla="*/ 678 h 1259"/>
                  <a:gd name="T86" fmla="*/ 23 w 1151"/>
                  <a:gd name="T87" fmla="*/ 748 h 1259"/>
                  <a:gd name="T88" fmla="*/ 44 w 1151"/>
                  <a:gd name="T89" fmla="*/ 816 h 1259"/>
                  <a:gd name="T90" fmla="*/ 72 w 1151"/>
                  <a:gd name="T91" fmla="*/ 881 h 1259"/>
                  <a:gd name="T92" fmla="*/ 106 w 1151"/>
                  <a:gd name="T93" fmla="*/ 944 h 1259"/>
                  <a:gd name="T94" fmla="*/ 146 w 1151"/>
                  <a:gd name="T95" fmla="*/ 1003 h 1259"/>
                  <a:gd name="T96" fmla="*/ 192 w 1151"/>
                  <a:gd name="T97" fmla="*/ 1058 h 1259"/>
                  <a:gd name="T98" fmla="*/ 242 w 1151"/>
                  <a:gd name="T99" fmla="*/ 1106 h 1259"/>
                  <a:gd name="T100" fmla="*/ 296 w 1151"/>
                  <a:gd name="T101" fmla="*/ 1149 h 1259"/>
                  <a:gd name="T102" fmla="*/ 355 w 1151"/>
                  <a:gd name="T103" fmla="*/ 1186 h 1259"/>
                  <a:gd name="T104" fmla="*/ 412 w 1151"/>
                  <a:gd name="T105" fmla="*/ 1214 h 1259"/>
                  <a:gd name="T106" fmla="*/ 466 w 1151"/>
                  <a:gd name="T107" fmla="*/ 1234 h 1259"/>
                  <a:gd name="T108" fmla="*/ 522 w 1151"/>
                  <a:gd name="T109" fmla="*/ 1248 h 1259"/>
                  <a:gd name="T110" fmla="*/ 579 w 1151"/>
                  <a:gd name="T111" fmla="*/ 1256 h 1259"/>
                  <a:gd name="T112" fmla="*/ 635 w 1151"/>
                  <a:gd name="T113" fmla="*/ 1259 h 1259"/>
                  <a:gd name="T114" fmla="*/ 691 w 1151"/>
                  <a:gd name="T115" fmla="*/ 1255 h 1259"/>
                  <a:gd name="T116" fmla="*/ 746 w 1151"/>
                  <a:gd name="T117" fmla="*/ 1245 h 1259"/>
                  <a:gd name="T118" fmla="*/ 799 w 1151"/>
                  <a:gd name="T119" fmla="*/ 1229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1" h="1259">
                    <a:moveTo>
                      <a:pt x="825" y="1219"/>
                    </a:moveTo>
                    <a:lnTo>
                      <a:pt x="850" y="1208"/>
                    </a:lnTo>
                    <a:lnTo>
                      <a:pt x="875" y="1195"/>
                    </a:lnTo>
                    <a:lnTo>
                      <a:pt x="899" y="1180"/>
                    </a:lnTo>
                    <a:lnTo>
                      <a:pt x="922" y="1165"/>
                    </a:lnTo>
                    <a:lnTo>
                      <a:pt x="944" y="1148"/>
                    </a:lnTo>
                    <a:lnTo>
                      <a:pt x="965" y="1130"/>
                    </a:lnTo>
                    <a:lnTo>
                      <a:pt x="985" y="1111"/>
                    </a:lnTo>
                    <a:lnTo>
                      <a:pt x="1004" y="1090"/>
                    </a:lnTo>
                    <a:lnTo>
                      <a:pt x="1023" y="1068"/>
                    </a:lnTo>
                    <a:lnTo>
                      <a:pt x="1041" y="1045"/>
                    </a:lnTo>
                    <a:lnTo>
                      <a:pt x="1057" y="1021"/>
                    </a:lnTo>
                    <a:lnTo>
                      <a:pt x="1072" y="997"/>
                    </a:lnTo>
                    <a:lnTo>
                      <a:pt x="1085" y="971"/>
                    </a:lnTo>
                    <a:lnTo>
                      <a:pt x="1098" y="945"/>
                    </a:lnTo>
                    <a:lnTo>
                      <a:pt x="1109" y="918"/>
                    </a:lnTo>
                    <a:lnTo>
                      <a:pt x="1119" y="891"/>
                    </a:lnTo>
                    <a:lnTo>
                      <a:pt x="1128" y="858"/>
                    </a:lnTo>
                    <a:lnTo>
                      <a:pt x="1137" y="824"/>
                    </a:lnTo>
                    <a:lnTo>
                      <a:pt x="1143" y="790"/>
                    </a:lnTo>
                    <a:lnTo>
                      <a:pt x="1147" y="756"/>
                    </a:lnTo>
                    <a:lnTo>
                      <a:pt x="1150" y="721"/>
                    </a:lnTo>
                    <a:lnTo>
                      <a:pt x="1151" y="687"/>
                    </a:lnTo>
                    <a:lnTo>
                      <a:pt x="1150" y="652"/>
                    </a:lnTo>
                    <a:lnTo>
                      <a:pt x="1147" y="617"/>
                    </a:lnTo>
                    <a:lnTo>
                      <a:pt x="1143" y="581"/>
                    </a:lnTo>
                    <a:lnTo>
                      <a:pt x="1136" y="546"/>
                    </a:lnTo>
                    <a:lnTo>
                      <a:pt x="1128" y="511"/>
                    </a:lnTo>
                    <a:lnTo>
                      <a:pt x="1118" y="477"/>
                    </a:lnTo>
                    <a:lnTo>
                      <a:pt x="1107" y="443"/>
                    </a:lnTo>
                    <a:lnTo>
                      <a:pt x="1094" y="410"/>
                    </a:lnTo>
                    <a:lnTo>
                      <a:pt x="1079" y="377"/>
                    </a:lnTo>
                    <a:lnTo>
                      <a:pt x="1063" y="346"/>
                    </a:lnTo>
                    <a:lnTo>
                      <a:pt x="1045" y="315"/>
                    </a:lnTo>
                    <a:lnTo>
                      <a:pt x="1025" y="285"/>
                    </a:lnTo>
                    <a:lnTo>
                      <a:pt x="1005" y="256"/>
                    </a:lnTo>
                    <a:lnTo>
                      <a:pt x="982" y="228"/>
                    </a:lnTo>
                    <a:lnTo>
                      <a:pt x="959" y="201"/>
                    </a:lnTo>
                    <a:lnTo>
                      <a:pt x="935" y="176"/>
                    </a:lnTo>
                    <a:lnTo>
                      <a:pt x="909" y="153"/>
                    </a:lnTo>
                    <a:lnTo>
                      <a:pt x="882" y="131"/>
                    </a:lnTo>
                    <a:lnTo>
                      <a:pt x="855" y="110"/>
                    </a:lnTo>
                    <a:lnTo>
                      <a:pt x="826" y="91"/>
                    </a:lnTo>
                    <a:lnTo>
                      <a:pt x="796" y="73"/>
                    </a:lnTo>
                    <a:lnTo>
                      <a:pt x="765" y="57"/>
                    </a:lnTo>
                    <a:lnTo>
                      <a:pt x="739" y="45"/>
                    </a:lnTo>
                    <a:lnTo>
                      <a:pt x="712" y="34"/>
                    </a:lnTo>
                    <a:lnTo>
                      <a:pt x="685" y="25"/>
                    </a:lnTo>
                    <a:lnTo>
                      <a:pt x="657" y="17"/>
                    </a:lnTo>
                    <a:lnTo>
                      <a:pt x="629" y="11"/>
                    </a:lnTo>
                    <a:lnTo>
                      <a:pt x="600" y="6"/>
                    </a:lnTo>
                    <a:lnTo>
                      <a:pt x="572" y="3"/>
                    </a:lnTo>
                    <a:lnTo>
                      <a:pt x="543" y="1"/>
                    </a:lnTo>
                    <a:lnTo>
                      <a:pt x="515" y="0"/>
                    </a:lnTo>
                    <a:lnTo>
                      <a:pt x="487" y="1"/>
                    </a:lnTo>
                    <a:lnTo>
                      <a:pt x="460" y="4"/>
                    </a:lnTo>
                    <a:lnTo>
                      <a:pt x="432" y="8"/>
                    </a:lnTo>
                    <a:lnTo>
                      <a:pt x="405" y="14"/>
                    </a:lnTo>
                    <a:lnTo>
                      <a:pt x="378" y="21"/>
                    </a:lnTo>
                    <a:lnTo>
                      <a:pt x="352" y="30"/>
                    </a:lnTo>
                    <a:lnTo>
                      <a:pt x="326" y="40"/>
                    </a:lnTo>
                    <a:lnTo>
                      <a:pt x="300" y="51"/>
                    </a:lnTo>
                    <a:lnTo>
                      <a:pt x="276" y="64"/>
                    </a:lnTo>
                    <a:lnTo>
                      <a:pt x="252" y="78"/>
                    </a:lnTo>
                    <a:lnTo>
                      <a:pt x="229" y="94"/>
                    </a:lnTo>
                    <a:lnTo>
                      <a:pt x="207" y="111"/>
                    </a:lnTo>
                    <a:lnTo>
                      <a:pt x="185" y="129"/>
                    </a:lnTo>
                    <a:lnTo>
                      <a:pt x="165" y="148"/>
                    </a:lnTo>
                    <a:lnTo>
                      <a:pt x="146" y="169"/>
                    </a:lnTo>
                    <a:lnTo>
                      <a:pt x="128" y="191"/>
                    </a:lnTo>
                    <a:lnTo>
                      <a:pt x="110" y="214"/>
                    </a:lnTo>
                    <a:lnTo>
                      <a:pt x="94" y="238"/>
                    </a:lnTo>
                    <a:lnTo>
                      <a:pt x="79" y="262"/>
                    </a:lnTo>
                    <a:lnTo>
                      <a:pt x="65" y="288"/>
                    </a:lnTo>
                    <a:lnTo>
                      <a:pt x="53" y="314"/>
                    </a:lnTo>
                    <a:lnTo>
                      <a:pt x="42" y="340"/>
                    </a:lnTo>
                    <a:lnTo>
                      <a:pt x="32" y="368"/>
                    </a:lnTo>
                    <a:lnTo>
                      <a:pt x="22" y="401"/>
                    </a:lnTo>
                    <a:lnTo>
                      <a:pt x="14" y="434"/>
                    </a:lnTo>
                    <a:lnTo>
                      <a:pt x="8" y="469"/>
                    </a:lnTo>
                    <a:lnTo>
                      <a:pt x="3" y="503"/>
                    </a:lnTo>
                    <a:lnTo>
                      <a:pt x="1" y="537"/>
                    </a:lnTo>
                    <a:lnTo>
                      <a:pt x="0" y="572"/>
                    </a:lnTo>
                    <a:lnTo>
                      <a:pt x="1" y="607"/>
                    </a:lnTo>
                    <a:lnTo>
                      <a:pt x="4" y="642"/>
                    </a:lnTo>
                    <a:lnTo>
                      <a:pt x="8" y="678"/>
                    </a:lnTo>
                    <a:lnTo>
                      <a:pt x="14" y="713"/>
                    </a:lnTo>
                    <a:lnTo>
                      <a:pt x="23" y="748"/>
                    </a:lnTo>
                    <a:lnTo>
                      <a:pt x="32" y="782"/>
                    </a:lnTo>
                    <a:lnTo>
                      <a:pt x="44" y="816"/>
                    </a:lnTo>
                    <a:lnTo>
                      <a:pt x="57" y="849"/>
                    </a:lnTo>
                    <a:lnTo>
                      <a:pt x="72" y="881"/>
                    </a:lnTo>
                    <a:lnTo>
                      <a:pt x="88" y="913"/>
                    </a:lnTo>
                    <a:lnTo>
                      <a:pt x="106" y="944"/>
                    </a:lnTo>
                    <a:lnTo>
                      <a:pt x="125" y="974"/>
                    </a:lnTo>
                    <a:lnTo>
                      <a:pt x="146" y="1003"/>
                    </a:lnTo>
                    <a:lnTo>
                      <a:pt x="168" y="1031"/>
                    </a:lnTo>
                    <a:lnTo>
                      <a:pt x="192" y="1058"/>
                    </a:lnTo>
                    <a:lnTo>
                      <a:pt x="216" y="1083"/>
                    </a:lnTo>
                    <a:lnTo>
                      <a:pt x="242" y="1106"/>
                    </a:lnTo>
                    <a:lnTo>
                      <a:pt x="268" y="1128"/>
                    </a:lnTo>
                    <a:lnTo>
                      <a:pt x="296" y="1149"/>
                    </a:lnTo>
                    <a:lnTo>
                      <a:pt x="325" y="1168"/>
                    </a:lnTo>
                    <a:lnTo>
                      <a:pt x="355" y="1186"/>
                    </a:lnTo>
                    <a:lnTo>
                      <a:pt x="385" y="1202"/>
                    </a:lnTo>
                    <a:lnTo>
                      <a:pt x="412" y="1214"/>
                    </a:lnTo>
                    <a:lnTo>
                      <a:pt x="438" y="1224"/>
                    </a:lnTo>
                    <a:lnTo>
                      <a:pt x="466" y="1234"/>
                    </a:lnTo>
                    <a:lnTo>
                      <a:pt x="494" y="1241"/>
                    </a:lnTo>
                    <a:lnTo>
                      <a:pt x="522" y="1248"/>
                    </a:lnTo>
                    <a:lnTo>
                      <a:pt x="550" y="1253"/>
                    </a:lnTo>
                    <a:lnTo>
                      <a:pt x="579" y="1256"/>
                    </a:lnTo>
                    <a:lnTo>
                      <a:pt x="608" y="1258"/>
                    </a:lnTo>
                    <a:lnTo>
                      <a:pt x="635" y="1259"/>
                    </a:lnTo>
                    <a:lnTo>
                      <a:pt x="663" y="1258"/>
                    </a:lnTo>
                    <a:lnTo>
                      <a:pt x="691" y="1255"/>
                    </a:lnTo>
                    <a:lnTo>
                      <a:pt x="719" y="1251"/>
                    </a:lnTo>
                    <a:lnTo>
                      <a:pt x="746" y="1245"/>
                    </a:lnTo>
                    <a:lnTo>
                      <a:pt x="773" y="1238"/>
                    </a:lnTo>
                    <a:lnTo>
                      <a:pt x="799" y="1229"/>
                    </a:lnTo>
                    <a:lnTo>
                      <a:pt x="825" y="1219"/>
                    </a:lnTo>
                  </a:path>
                </a:pathLst>
              </a:custGeom>
              <a:noFill/>
              <a:ln w="6350">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1132C0D8-F1BC-F260-65D4-6A78C66D95D1}"/>
                  </a:ext>
                </a:extLst>
              </p:cNvPr>
              <p:cNvSpPr>
                <a:spLocks/>
              </p:cNvSpPr>
              <p:nvPr/>
            </p:nvSpPr>
            <p:spPr bwMode="auto">
              <a:xfrm>
                <a:off x="8631238" y="2762250"/>
                <a:ext cx="288925" cy="252413"/>
              </a:xfrm>
              <a:custGeom>
                <a:avLst/>
                <a:gdLst>
                  <a:gd name="T0" fmla="*/ 1709 w 1724"/>
                  <a:gd name="T1" fmla="*/ 950 h 1502"/>
                  <a:gd name="T2" fmla="*/ 1720 w 1724"/>
                  <a:gd name="T3" fmla="*/ 885 h 1502"/>
                  <a:gd name="T4" fmla="*/ 1724 w 1724"/>
                  <a:gd name="T5" fmla="*/ 820 h 1502"/>
                  <a:gd name="T6" fmla="*/ 1722 w 1724"/>
                  <a:gd name="T7" fmla="*/ 755 h 1502"/>
                  <a:gd name="T8" fmla="*/ 1713 w 1724"/>
                  <a:gd name="T9" fmla="*/ 690 h 1502"/>
                  <a:gd name="T10" fmla="*/ 1694 w 1724"/>
                  <a:gd name="T11" fmla="*/ 615 h 1502"/>
                  <a:gd name="T12" fmla="*/ 1668 w 1724"/>
                  <a:gd name="T13" fmla="*/ 543 h 1502"/>
                  <a:gd name="T14" fmla="*/ 1635 w 1724"/>
                  <a:gd name="T15" fmla="*/ 474 h 1502"/>
                  <a:gd name="T16" fmla="*/ 1594 w 1724"/>
                  <a:gd name="T17" fmla="*/ 408 h 1502"/>
                  <a:gd name="T18" fmla="*/ 1537 w 1724"/>
                  <a:gd name="T19" fmla="*/ 334 h 1502"/>
                  <a:gd name="T20" fmla="*/ 1473 w 1724"/>
                  <a:gd name="T21" fmla="*/ 267 h 1502"/>
                  <a:gd name="T22" fmla="*/ 1402 w 1724"/>
                  <a:gd name="T23" fmla="*/ 206 h 1502"/>
                  <a:gd name="T24" fmla="*/ 1324 w 1724"/>
                  <a:gd name="T25" fmla="*/ 152 h 1502"/>
                  <a:gd name="T26" fmla="*/ 1239 w 1724"/>
                  <a:gd name="T27" fmla="*/ 105 h 1502"/>
                  <a:gd name="T28" fmla="*/ 1150 w 1724"/>
                  <a:gd name="T29" fmla="*/ 66 h 1502"/>
                  <a:gd name="T30" fmla="*/ 1058 w 1724"/>
                  <a:gd name="T31" fmla="*/ 36 h 1502"/>
                  <a:gd name="T32" fmla="*/ 963 w 1724"/>
                  <a:gd name="T33" fmla="*/ 15 h 1502"/>
                  <a:gd name="T34" fmla="*/ 867 w 1724"/>
                  <a:gd name="T35" fmla="*/ 3 h 1502"/>
                  <a:gd name="T36" fmla="*/ 770 w 1724"/>
                  <a:gd name="T37" fmla="*/ 0 h 1502"/>
                  <a:gd name="T38" fmla="*/ 675 w 1724"/>
                  <a:gd name="T39" fmla="*/ 7 h 1502"/>
                  <a:gd name="T40" fmla="*/ 583 w 1724"/>
                  <a:gd name="T41" fmla="*/ 23 h 1502"/>
                  <a:gd name="T42" fmla="*/ 494 w 1724"/>
                  <a:gd name="T43" fmla="*/ 48 h 1502"/>
                  <a:gd name="T44" fmla="*/ 407 w 1724"/>
                  <a:gd name="T45" fmla="*/ 83 h 1502"/>
                  <a:gd name="T46" fmla="*/ 339 w 1724"/>
                  <a:gd name="T47" fmla="*/ 119 h 1502"/>
                  <a:gd name="T48" fmla="*/ 275 w 1724"/>
                  <a:gd name="T49" fmla="*/ 161 h 1502"/>
                  <a:gd name="T50" fmla="*/ 215 w 1724"/>
                  <a:gd name="T51" fmla="*/ 210 h 1502"/>
                  <a:gd name="T52" fmla="*/ 161 w 1724"/>
                  <a:gd name="T53" fmla="*/ 265 h 1502"/>
                  <a:gd name="T54" fmla="*/ 120 w 1724"/>
                  <a:gd name="T55" fmla="*/ 316 h 1502"/>
                  <a:gd name="T56" fmla="*/ 85 w 1724"/>
                  <a:gd name="T57" fmla="*/ 371 h 1502"/>
                  <a:gd name="T58" fmla="*/ 55 w 1724"/>
                  <a:gd name="T59" fmla="*/ 429 h 1502"/>
                  <a:gd name="T60" fmla="*/ 32 w 1724"/>
                  <a:gd name="T61" fmla="*/ 490 h 1502"/>
                  <a:gd name="T62" fmla="*/ 14 w 1724"/>
                  <a:gd name="T63" fmla="*/ 553 h 1502"/>
                  <a:gd name="T64" fmla="*/ 4 w 1724"/>
                  <a:gd name="T65" fmla="*/ 617 h 1502"/>
                  <a:gd name="T66" fmla="*/ 0 w 1724"/>
                  <a:gd name="T67" fmla="*/ 682 h 1502"/>
                  <a:gd name="T68" fmla="*/ 2 w 1724"/>
                  <a:gd name="T69" fmla="*/ 748 h 1502"/>
                  <a:gd name="T70" fmla="*/ 11 w 1724"/>
                  <a:gd name="T71" fmla="*/ 812 h 1502"/>
                  <a:gd name="T72" fmla="*/ 30 w 1724"/>
                  <a:gd name="T73" fmla="*/ 887 h 1502"/>
                  <a:gd name="T74" fmla="*/ 56 w 1724"/>
                  <a:gd name="T75" fmla="*/ 959 h 1502"/>
                  <a:gd name="T76" fmla="*/ 89 w 1724"/>
                  <a:gd name="T77" fmla="*/ 1029 h 1502"/>
                  <a:gd name="T78" fmla="*/ 130 w 1724"/>
                  <a:gd name="T79" fmla="*/ 1094 h 1502"/>
                  <a:gd name="T80" fmla="*/ 187 w 1724"/>
                  <a:gd name="T81" fmla="*/ 1168 h 1502"/>
                  <a:gd name="T82" fmla="*/ 251 w 1724"/>
                  <a:gd name="T83" fmla="*/ 1236 h 1502"/>
                  <a:gd name="T84" fmla="*/ 322 w 1724"/>
                  <a:gd name="T85" fmla="*/ 1297 h 1502"/>
                  <a:gd name="T86" fmla="*/ 400 w 1724"/>
                  <a:gd name="T87" fmla="*/ 1351 h 1502"/>
                  <a:gd name="T88" fmla="*/ 485 w 1724"/>
                  <a:gd name="T89" fmla="*/ 1398 h 1502"/>
                  <a:gd name="T90" fmla="*/ 574 w 1724"/>
                  <a:gd name="T91" fmla="*/ 1436 h 1502"/>
                  <a:gd name="T92" fmla="*/ 666 w 1724"/>
                  <a:gd name="T93" fmla="*/ 1467 h 1502"/>
                  <a:gd name="T94" fmla="*/ 761 w 1724"/>
                  <a:gd name="T95" fmla="*/ 1488 h 1502"/>
                  <a:gd name="T96" fmla="*/ 857 w 1724"/>
                  <a:gd name="T97" fmla="*/ 1500 h 1502"/>
                  <a:gd name="T98" fmla="*/ 954 w 1724"/>
                  <a:gd name="T99" fmla="*/ 1502 h 1502"/>
                  <a:gd name="T100" fmla="*/ 1049 w 1724"/>
                  <a:gd name="T101" fmla="*/ 1496 h 1502"/>
                  <a:gd name="T102" fmla="*/ 1141 w 1724"/>
                  <a:gd name="T103" fmla="*/ 1480 h 1502"/>
                  <a:gd name="T104" fmla="*/ 1230 w 1724"/>
                  <a:gd name="T105" fmla="*/ 1454 h 1502"/>
                  <a:gd name="T106" fmla="*/ 1317 w 1724"/>
                  <a:gd name="T107" fmla="*/ 1420 h 1502"/>
                  <a:gd name="T108" fmla="*/ 1385 w 1724"/>
                  <a:gd name="T109" fmla="*/ 1384 h 1502"/>
                  <a:gd name="T110" fmla="*/ 1449 w 1724"/>
                  <a:gd name="T111" fmla="*/ 1341 h 1502"/>
                  <a:gd name="T112" fmla="*/ 1509 w 1724"/>
                  <a:gd name="T113" fmla="*/ 1292 h 1502"/>
                  <a:gd name="T114" fmla="*/ 1563 w 1724"/>
                  <a:gd name="T115" fmla="*/ 1238 h 1502"/>
                  <a:gd name="T116" fmla="*/ 1604 w 1724"/>
                  <a:gd name="T117" fmla="*/ 1187 h 1502"/>
                  <a:gd name="T118" fmla="*/ 1639 w 1724"/>
                  <a:gd name="T119" fmla="*/ 1132 h 1502"/>
                  <a:gd name="T120" fmla="*/ 1669 w 1724"/>
                  <a:gd name="T121" fmla="*/ 1074 h 1502"/>
                  <a:gd name="T122" fmla="*/ 1692 w 1724"/>
                  <a:gd name="T123" fmla="*/ 101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4" h="1502">
                    <a:moveTo>
                      <a:pt x="1702" y="981"/>
                    </a:moveTo>
                    <a:lnTo>
                      <a:pt x="1709" y="950"/>
                    </a:lnTo>
                    <a:lnTo>
                      <a:pt x="1716" y="918"/>
                    </a:lnTo>
                    <a:lnTo>
                      <a:pt x="1720" y="885"/>
                    </a:lnTo>
                    <a:lnTo>
                      <a:pt x="1723" y="853"/>
                    </a:lnTo>
                    <a:lnTo>
                      <a:pt x="1724" y="820"/>
                    </a:lnTo>
                    <a:lnTo>
                      <a:pt x="1724" y="787"/>
                    </a:lnTo>
                    <a:lnTo>
                      <a:pt x="1722" y="755"/>
                    </a:lnTo>
                    <a:lnTo>
                      <a:pt x="1718" y="722"/>
                    </a:lnTo>
                    <a:lnTo>
                      <a:pt x="1713" y="690"/>
                    </a:lnTo>
                    <a:lnTo>
                      <a:pt x="1704" y="653"/>
                    </a:lnTo>
                    <a:lnTo>
                      <a:pt x="1694" y="615"/>
                    </a:lnTo>
                    <a:lnTo>
                      <a:pt x="1682" y="579"/>
                    </a:lnTo>
                    <a:lnTo>
                      <a:pt x="1668" y="543"/>
                    </a:lnTo>
                    <a:lnTo>
                      <a:pt x="1652" y="508"/>
                    </a:lnTo>
                    <a:lnTo>
                      <a:pt x="1635" y="474"/>
                    </a:lnTo>
                    <a:lnTo>
                      <a:pt x="1615" y="440"/>
                    </a:lnTo>
                    <a:lnTo>
                      <a:pt x="1594" y="408"/>
                    </a:lnTo>
                    <a:lnTo>
                      <a:pt x="1567" y="371"/>
                    </a:lnTo>
                    <a:lnTo>
                      <a:pt x="1537" y="334"/>
                    </a:lnTo>
                    <a:lnTo>
                      <a:pt x="1506" y="300"/>
                    </a:lnTo>
                    <a:lnTo>
                      <a:pt x="1473" y="267"/>
                    </a:lnTo>
                    <a:lnTo>
                      <a:pt x="1438" y="235"/>
                    </a:lnTo>
                    <a:lnTo>
                      <a:pt x="1402" y="206"/>
                    </a:lnTo>
                    <a:lnTo>
                      <a:pt x="1364" y="179"/>
                    </a:lnTo>
                    <a:lnTo>
                      <a:pt x="1324" y="152"/>
                    </a:lnTo>
                    <a:lnTo>
                      <a:pt x="1282" y="127"/>
                    </a:lnTo>
                    <a:lnTo>
                      <a:pt x="1239" y="105"/>
                    </a:lnTo>
                    <a:lnTo>
                      <a:pt x="1195" y="84"/>
                    </a:lnTo>
                    <a:lnTo>
                      <a:pt x="1150" y="66"/>
                    </a:lnTo>
                    <a:lnTo>
                      <a:pt x="1104" y="50"/>
                    </a:lnTo>
                    <a:lnTo>
                      <a:pt x="1058" y="36"/>
                    </a:lnTo>
                    <a:lnTo>
                      <a:pt x="1011" y="24"/>
                    </a:lnTo>
                    <a:lnTo>
                      <a:pt x="963" y="15"/>
                    </a:lnTo>
                    <a:lnTo>
                      <a:pt x="915" y="8"/>
                    </a:lnTo>
                    <a:lnTo>
                      <a:pt x="867" y="3"/>
                    </a:lnTo>
                    <a:lnTo>
                      <a:pt x="819" y="1"/>
                    </a:lnTo>
                    <a:lnTo>
                      <a:pt x="770" y="0"/>
                    </a:lnTo>
                    <a:lnTo>
                      <a:pt x="722" y="2"/>
                    </a:lnTo>
                    <a:lnTo>
                      <a:pt x="675" y="7"/>
                    </a:lnTo>
                    <a:lnTo>
                      <a:pt x="629" y="14"/>
                    </a:lnTo>
                    <a:lnTo>
                      <a:pt x="583" y="23"/>
                    </a:lnTo>
                    <a:lnTo>
                      <a:pt x="538" y="34"/>
                    </a:lnTo>
                    <a:lnTo>
                      <a:pt x="494" y="48"/>
                    </a:lnTo>
                    <a:lnTo>
                      <a:pt x="450" y="64"/>
                    </a:lnTo>
                    <a:lnTo>
                      <a:pt x="407" y="83"/>
                    </a:lnTo>
                    <a:lnTo>
                      <a:pt x="372" y="100"/>
                    </a:lnTo>
                    <a:lnTo>
                      <a:pt x="339" y="119"/>
                    </a:lnTo>
                    <a:lnTo>
                      <a:pt x="306" y="139"/>
                    </a:lnTo>
                    <a:lnTo>
                      <a:pt x="275" y="161"/>
                    </a:lnTo>
                    <a:lnTo>
                      <a:pt x="244" y="185"/>
                    </a:lnTo>
                    <a:lnTo>
                      <a:pt x="215" y="210"/>
                    </a:lnTo>
                    <a:lnTo>
                      <a:pt x="188" y="237"/>
                    </a:lnTo>
                    <a:lnTo>
                      <a:pt x="161" y="265"/>
                    </a:lnTo>
                    <a:lnTo>
                      <a:pt x="140" y="290"/>
                    </a:lnTo>
                    <a:lnTo>
                      <a:pt x="120" y="316"/>
                    </a:lnTo>
                    <a:lnTo>
                      <a:pt x="102" y="343"/>
                    </a:lnTo>
                    <a:lnTo>
                      <a:pt x="85" y="371"/>
                    </a:lnTo>
                    <a:lnTo>
                      <a:pt x="69" y="400"/>
                    </a:lnTo>
                    <a:lnTo>
                      <a:pt x="55" y="429"/>
                    </a:lnTo>
                    <a:lnTo>
                      <a:pt x="43" y="459"/>
                    </a:lnTo>
                    <a:lnTo>
                      <a:pt x="32" y="490"/>
                    </a:lnTo>
                    <a:lnTo>
                      <a:pt x="22" y="521"/>
                    </a:lnTo>
                    <a:lnTo>
                      <a:pt x="14" y="553"/>
                    </a:lnTo>
                    <a:lnTo>
                      <a:pt x="8" y="585"/>
                    </a:lnTo>
                    <a:lnTo>
                      <a:pt x="4" y="617"/>
                    </a:lnTo>
                    <a:lnTo>
                      <a:pt x="1" y="650"/>
                    </a:lnTo>
                    <a:lnTo>
                      <a:pt x="0" y="682"/>
                    </a:lnTo>
                    <a:lnTo>
                      <a:pt x="0" y="715"/>
                    </a:lnTo>
                    <a:lnTo>
                      <a:pt x="2" y="748"/>
                    </a:lnTo>
                    <a:lnTo>
                      <a:pt x="6" y="780"/>
                    </a:lnTo>
                    <a:lnTo>
                      <a:pt x="11" y="812"/>
                    </a:lnTo>
                    <a:lnTo>
                      <a:pt x="20" y="850"/>
                    </a:lnTo>
                    <a:lnTo>
                      <a:pt x="30" y="887"/>
                    </a:lnTo>
                    <a:lnTo>
                      <a:pt x="42" y="924"/>
                    </a:lnTo>
                    <a:lnTo>
                      <a:pt x="56" y="959"/>
                    </a:lnTo>
                    <a:lnTo>
                      <a:pt x="72" y="995"/>
                    </a:lnTo>
                    <a:lnTo>
                      <a:pt x="89" y="1029"/>
                    </a:lnTo>
                    <a:lnTo>
                      <a:pt x="109" y="1062"/>
                    </a:lnTo>
                    <a:lnTo>
                      <a:pt x="130" y="1094"/>
                    </a:lnTo>
                    <a:lnTo>
                      <a:pt x="157" y="1132"/>
                    </a:lnTo>
                    <a:lnTo>
                      <a:pt x="187" y="1168"/>
                    </a:lnTo>
                    <a:lnTo>
                      <a:pt x="218" y="1203"/>
                    </a:lnTo>
                    <a:lnTo>
                      <a:pt x="251" y="1236"/>
                    </a:lnTo>
                    <a:lnTo>
                      <a:pt x="286" y="1267"/>
                    </a:lnTo>
                    <a:lnTo>
                      <a:pt x="322" y="1297"/>
                    </a:lnTo>
                    <a:lnTo>
                      <a:pt x="360" y="1324"/>
                    </a:lnTo>
                    <a:lnTo>
                      <a:pt x="400" y="1351"/>
                    </a:lnTo>
                    <a:lnTo>
                      <a:pt x="442" y="1375"/>
                    </a:lnTo>
                    <a:lnTo>
                      <a:pt x="485" y="1398"/>
                    </a:lnTo>
                    <a:lnTo>
                      <a:pt x="529" y="1418"/>
                    </a:lnTo>
                    <a:lnTo>
                      <a:pt x="574" y="1436"/>
                    </a:lnTo>
                    <a:lnTo>
                      <a:pt x="620" y="1453"/>
                    </a:lnTo>
                    <a:lnTo>
                      <a:pt x="666" y="1467"/>
                    </a:lnTo>
                    <a:lnTo>
                      <a:pt x="713" y="1478"/>
                    </a:lnTo>
                    <a:lnTo>
                      <a:pt x="761" y="1488"/>
                    </a:lnTo>
                    <a:lnTo>
                      <a:pt x="809" y="1495"/>
                    </a:lnTo>
                    <a:lnTo>
                      <a:pt x="857" y="1500"/>
                    </a:lnTo>
                    <a:lnTo>
                      <a:pt x="905" y="1502"/>
                    </a:lnTo>
                    <a:lnTo>
                      <a:pt x="954" y="1502"/>
                    </a:lnTo>
                    <a:lnTo>
                      <a:pt x="1002" y="1500"/>
                    </a:lnTo>
                    <a:lnTo>
                      <a:pt x="1049" y="1496"/>
                    </a:lnTo>
                    <a:lnTo>
                      <a:pt x="1095" y="1489"/>
                    </a:lnTo>
                    <a:lnTo>
                      <a:pt x="1141" y="1480"/>
                    </a:lnTo>
                    <a:lnTo>
                      <a:pt x="1186" y="1468"/>
                    </a:lnTo>
                    <a:lnTo>
                      <a:pt x="1230" y="1454"/>
                    </a:lnTo>
                    <a:lnTo>
                      <a:pt x="1274" y="1438"/>
                    </a:lnTo>
                    <a:lnTo>
                      <a:pt x="1317" y="1420"/>
                    </a:lnTo>
                    <a:lnTo>
                      <a:pt x="1352" y="1403"/>
                    </a:lnTo>
                    <a:lnTo>
                      <a:pt x="1385" y="1384"/>
                    </a:lnTo>
                    <a:lnTo>
                      <a:pt x="1418" y="1363"/>
                    </a:lnTo>
                    <a:lnTo>
                      <a:pt x="1449" y="1341"/>
                    </a:lnTo>
                    <a:lnTo>
                      <a:pt x="1480" y="1318"/>
                    </a:lnTo>
                    <a:lnTo>
                      <a:pt x="1509" y="1292"/>
                    </a:lnTo>
                    <a:lnTo>
                      <a:pt x="1536" y="1266"/>
                    </a:lnTo>
                    <a:lnTo>
                      <a:pt x="1563" y="1238"/>
                    </a:lnTo>
                    <a:lnTo>
                      <a:pt x="1584" y="1213"/>
                    </a:lnTo>
                    <a:lnTo>
                      <a:pt x="1604" y="1187"/>
                    </a:lnTo>
                    <a:lnTo>
                      <a:pt x="1622" y="1160"/>
                    </a:lnTo>
                    <a:lnTo>
                      <a:pt x="1639" y="1132"/>
                    </a:lnTo>
                    <a:lnTo>
                      <a:pt x="1655" y="1103"/>
                    </a:lnTo>
                    <a:lnTo>
                      <a:pt x="1669" y="1074"/>
                    </a:lnTo>
                    <a:lnTo>
                      <a:pt x="1681" y="1043"/>
                    </a:lnTo>
                    <a:lnTo>
                      <a:pt x="1692" y="1013"/>
                    </a:lnTo>
                    <a:lnTo>
                      <a:pt x="1702" y="981"/>
                    </a:lnTo>
                  </a:path>
                </a:pathLst>
              </a:custGeom>
              <a:noFill/>
              <a:ln w="6350">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0B84D630-073D-82A7-D7DB-0E5EE0E020C9}"/>
                  </a:ext>
                </a:extLst>
              </p:cNvPr>
              <p:cNvSpPr>
                <a:spLocks/>
              </p:cNvSpPr>
              <p:nvPr/>
            </p:nvSpPr>
            <p:spPr bwMode="auto">
              <a:xfrm>
                <a:off x="11001375" y="2833688"/>
                <a:ext cx="193675" cy="211138"/>
              </a:xfrm>
              <a:custGeom>
                <a:avLst/>
                <a:gdLst>
                  <a:gd name="T0" fmla="*/ 852 w 1151"/>
                  <a:gd name="T1" fmla="*/ 1207 h 1258"/>
                  <a:gd name="T2" fmla="*/ 901 w 1151"/>
                  <a:gd name="T3" fmla="*/ 1180 h 1258"/>
                  <a:gd name="T4" fmla="*/ 946 w 1151"/>
                  <a:gd name="T5" fmla="*/ 1147 h 1258"/>
                  <a:gd name="T6" fmla="*/ 987 w 1151"/>
                  <a:gd name="T7" fmla="*/ 1110 h 1258"/>
                  <a:gd name="T8" fmla="*/ 1024 w 1151"/>
                  <a:gd name="T9" fmla="*/ 1067 h 1258"/>
                  <a:gd name="T10" fmla="*/ 1058 w 1151"/>
                  <a:gd name="T11" fmla="*/ 1020 h 1258"/>
                  <a:gd name="T12" fmla="*/ 1087 w 1151"/>
                  <a:gd name="T13" fmla="*/ 970 h 1258"/>
                  <a:gd name="T14" fmla="*/ 1110 w 1151"/>
                  <a:gd name="T15" fmla="*/ 917 h 1258"/>
                  <a:gd name="T16" fmla="*/ 1129 w 1151"/>
                  <a:gd name="T17" fmla="*/ 857 h 1258"/>
                  <a:gd name="T18" fmla="*/ 1143 w 1151"/>
                  <a:gd name="T19" fmla="*/ 789 h 1258"/>
                  <a:gd name="T20" fmla="*/ 1150 w 1151"/>
                  <a:gd name="T21" fmla="*/ 720 h 1258"/>
                  <a:gd name="T22" fmla="*/ 1150 w 1151"/>
                  <a:gd name="T23" fmla="*/ 651 h 1258"/>
                  <a:gd name="T24" fmla="*/ 1143 w 1151"/>
                  <a:gd name="T25" fmla="*/ 580 h 1258"/>
                  <a:gd name="T26" fmla="*/ 1128 w 1151"/>
                  <a:gd name="T27" fmla="*/ 510 h 1258"/>
                  <a:gd name="T28" fmla="*/ 1107 w 1151"/>
                  <a:gd name="T29" fmla="*/ 442 h 1258"/>
                  <a:gd name="T30" fmla="*/ 1079 w 1151"/>
                  <a:gd name="T31" fmla="*/ 376 h 1258"/>
                  <a:gd name="T32" fmla="*/ 1044 w 1151"/>
                  <a:gd name="T33" fmla="*/ 313 h 1258"/>
                  <a:gd name="T34" fmla="*/ 1004 w 1151"/>
                  <a:gd name="T35" fmla="*/ 254 h 1258"/>
                  <a:gd name="T36" fmla="*/ 958 w 1151"/>
                  <a:gd name="T37" fmla="*/ 200 h 1258"/>
                  <a:gd name="T38" fmla="*/ 908 w 1151"/>
                  <a:gd name="T39" fmla="*/ 152 h 1258"/>
                  <a:gd name="T40" fmla="*/ 854 w 1151"/>
                  <a:gd name="T41" fmla="*/ 109 h 1258"/>
                  <a:gd name="T42" fmla="*/ 795 w 1151"/>
                  <a:gd name="T43" fmla="*/ 72 h 1258"/>
                  <a:gd name="T44" fmla="*/ 738 w 1151"/>
                  <a:gd name="T45" fmla="*/ 44 h 1258"/>
                  <a:gd name="T46" fmla="*/ 684 w 1151"/>
                  <a:gd name="T47" fmla="*/ 25 h 1258"/>
                  <a:gd name="T48" fmla="*/ 628 w 1151"/>
                  <a:gd name="T49" fmla="*/ 10 h 1258"/>
                  <a:gd name="T50" fmla="*/ 571 w 1151"/>
                  <a:gd name="T51" fmla="*/ 2 h 1258"/>
                  <a:gd name="T52" fmla="*/ 514 w 1151"/>
                  <a:gd name="T53" fmla="*/ 0 h 1258"/>
                  <a:gd name="T54" fmla="*/ 459 w 1151"/>
                  <a:gd name="T55" fmla="*/ 4 h 1258"/>
                  <a:gd name="T56" fmla="*/ 404 w 1151"/>
                  <a:gd name="T57" fmla="*/ 14 h 1258"/>
                  <a:gd name="T58" fmla="*/ 351 w 1151"/>
                  <a:gd name="T59" fmla="*/ 30 h 1258"/>
                  <a:gd name="T60" fmla="*/ 299 w 1151"/>
                  <a:gd name="T61" fmla="*/ 51 h 1258"/>
                  <a:gd name="T62" fmla="*/ 251 w 1151"/>
                  <a:gd name="T63" fmla="*/ 79 h 1258"/>
                  <a:gd name="T64" fmla="*/ 206 w 1151"/>
                  <a:gd name="T65" fmla="*/ 111 h 1258"/>
                  <a:gd name="T66" fmla="*/ 165 w 1151"/>
                  <a:gd name="T67" fmla="*/ 149 h 1258"/>
                  <a:gd name="T68" fmla="*/ 127 w 1151"/>
                  <a:gd name="T69" fmla="*/ 191 h 1258"/>
                  <a:gd name="T70" fmla="*/ 94 w 1151"/>
                  <a:gd name="T71" fmla="*/ 238 h 1258"/>
                  <a:gd name="T72" fmla="*/ 65 w 1151"/>
                  <a:gd name="T73" fmla="*/ 288 h 1258"/>
                  <a:gd name="T74" fmla="*/ 42 w 1151"/>
                  <a:gd name="T75" fmla="*/ 341 h 1258"/>
                  <a:gd name="T76" fmla="*/ 22 w 1151"/>
                  <a:gd name="T77" fmla="*/ 401 h 1258"/>
                  <a:gd name="T78" fmla="*/ 8 w 1151"/>
                  <a:gd name="T79" fmla="*/ 469 h 1258"/>
                  <a:gd name="T80" fmla="*/ 1 w 1151"/>
                  <a:gd name="T81" fmla="*/ 538 h 1258"/>
                  <a:gd name="T82" fmla="*/ 1 w 1151"/>
                  <a:gd name="T83" fmla="*/ 607 h 1258"/>
                  <a:gd name="T84" fmla="*/ 9 w 1151"/>
                  <a:gd name="T85" fmla="*/ 678 h 1258"/>
                  <a:gd name="T86" fmla="*/ 24 w 1151"/>
                  <a:gd name="T87" fmla="*/ 748 h 1258"/>
                  <a:gd name="T88" fmla="*/ 45 w 1151"/>
                  <a:gd name="T89" fmla="*/ 816 h 1258"/>
                  <a:gd name="T90" fmla="*/ 73 w 1151"/>
                  <a:gd name="T91" fmla="*/ 882 h 1258"/>
                  <a:gd name="T92" fmla="*/ 107 w 1151"/>
                  <a:gd name="T93" fmla="*/ 945 h 1258"/>
                  <a:gd name="T94" fmla="*/ 148 w 1151"/>
                  <a:gd name="T95" fmla="*/ 1004 h 1258"/>
                  <a:gd name="T96" fmla="*/ 194 w 1151"/>
                  <a:gd name="T97" fmla="*/ 1058 h 1258"/>
                  <a:gd name="T98" fmla="*/ 243 w 1151"/>
                  <a:gd name="T99" fmla="*/ 1107 h 1258"/>
                  <a:gd name="T100" fmla="*/ 298 w 1151"/>
                  <a:gd name="T101" fmla="*/ 1149 h 1258"/>
                  <a:gd name="T102" fmla="*/ 357 w 1151"/>
                  <a:gd name="T103" fmla="*/ 1186 h 1258"/>
                  <a:gd name="T104" fmla="*/ 414 w 1151"/>
                  <a:gd name="T105" fmla="*/ 1214 h 1258"/>
                  <a:gd name="T106" fmla="*/ 468 w 1151"/>
                  <a:gd name="T107" fmla="*/ 1234 h 1258"/>
                  <a:gd name="T108" fmla="*/ 524 w 1151"/>
                  <a:gd name="T109" fmla="*/ 1248 h 1258"/>
                  <a:gd name="T110" fmla="*/ 581 w 1151"/>
                  <a:gd name="T111" fmla="*/ 1256 h 1258"/>
                  <a:gd name="T112" fmla="*/ 638 w 1151"/>
                  <a:gd name="T113" fmla="*/ 1258 h 1258"/>
                  <a:gd name="T114" fmla="*/ 693 w 1151"/>
                  <a:gd name="T115" fmla="*/ 1255 h 1258"/>
                  <a:gd name="T116" fmla="*/ 748 w 1151"/>
                  <a:gd name="T117" fmla="*/ 1245 h 1258"/>
                  <a:gd name="T118" fmla="*/ 801 w 1151"/>
                  <a:gd name="T119" fmla="*/ 1229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1" h="1258">
                    <a:moveTo>
                      <a:pt x="827" y="1218"/>
                    </a:moveTo>
                    <a:lnTo>
                      <a:pt x="852" y="1207"/>
                    </a:lnTo>
                    <a:lnTo>
                      <a:pt x="877" y="1194"/>
                    </a:lnTo>
                    <a:lnTo>
                      <a:pt x="901" y="1180"/>
                    </a:lnTo>
                    <a:lnTo>
                      <a:pt x="924" y="1164"/>
                    </a:lnTo>
                    <a:lnTo>
                      <a:pt x="946" y="1147"/>
                    </a:lnTo>
                    <a:lnTo>
                      <a:pt x="967" y="1129"/>
                    </a:lnTo>
                    <a:lnTo>
                      <a:pt x="987" y="1110"/>
                    </a:lnTo>
                    <a:lnTo>
                      <a:pt x="1006" y="1089"/>
                    </a:lnTo>
                    <a:lnTo>
                      <a:pt x="1024" y="1067"/>
                    </a:lnTo>
                    <a:lnTo>
                      <a:pt x="1042" y="1044"/>
                    </a:lnTo>
                    <a:lnTo>
                      <a:pt x="1058" y="1020"/>
                    </a:lnTo>
                    <a:lnTo>
                      <a:pt x="1073" y="995"/>
                    </a:lnTo>
                    <a:lnTo>
                      <a:pt x="1087" y="970"/>
                    </a:lnTo>
                    <a:lnTo>
                      <a:pt x="1099" y="944"/>
                    </a:lnTo>
                    <a:lnTo>
                      <a:pt x="1110" y="917"/>
                    </a:lnTo>
                    <a:lnTo>
                      <a:pt x="1119" y="890"/>
                    </a:lnTo>
                    <a:lnTo>
                      <a:pt x="1129" y="857"/>
                    </a:lnTo>
                    <a:lnTo>
                      <a:pt x="1137" y="823"/>
                    </a:lnTo>
                    <a:lnTo>
                      <a:pt x="1143" y="789"/>
                    </a:lnTo>
                    <a:lnTo>
                      <a:pt x="1148" y="755"/>
                    </a:lnTo>
                    <a:lnTo>
                      <a:pt x="1150" y="720"/>
                    </a:lnTo>
                    <a:lnTo>
                      <a:pt x="1151" y="685"/>
                    </a:lnTo>
                    <a:lnTo>
                      <a:pt x="1150" y="651"/>
                    </a:lnTo>
                    <a:lnTo>
                      <a:pt x="1147" y="615"/>
                    </a:lnTo>
                    <a:lnTo>
                      <a:pt x="1143" y="580"/>
                    </a:lnTo>
                    <a:lnTo>
                      <a:pt x="1136" y="545"/>
                    </a:lnTo>
                    <a:lnTo>
                      <a:pt x="1128" y="510"/>
                    </a:lnTo>
                    <a:lnTo>
                      <a:pt x="1118" y="476"/>
                    </a:lnTo>
                    <a:lnTo>
                      <a:pt x="1107" y="442"/>
                    </a:lnTo>
                    <a:lnTo>
                      <a:pt x="1093" y="409"/>
                    </a:lnTo>
                    <a:lnTo>
                      <a:pt x="1079" y="376"/>
                    </a:lnTo>
                    <a:lnTo>
                      <a:pt x="1062" y="344"/>
                    </a:lnTo>
                    <a:lnTo>
                      <a:pt x="1044" y="313"/>
                    </a:lnTo>
                    <a:lnTo>
                      <a:pt x="1025" y="283"/>
                    </a:lnTo>
                    <a:lnTo>
                      <a:pt x="1004" y="254"/>
                    </a:lnTo>
                    <a:lnTo>
                      <a:pt x="982" y="227"/>
                    </a:lnTo>
                    <a:lnTo>
                      <a:pt x="958" y="200"/>
                    </a:lnTo>
                    <a:lnTo>
                      <a:pt x="934" y="175"/>
                    </a:lnTo>
                    <a:lnTo>
                      <a:pt x="908" y="152"/>
                    </a:lnTo>
                    <a:lnTo>
                      <a:pt x="881" y="130"/>
                    </a:lnTo>
                    <a:lnTo>
                      <a:pt x="854" y="109"/>
                    </a:lnTo>
                    <a:lnTo>
                      <a:pt x="825" y="90"/>
                    </a:lnTo>
                    <a:lnTo>
                      <a:pt x="795" y="72"/>
                    </a:lnTo>
                    <a:lnTo>
                      <a:pt x="764" y="56"/>
                    </a:lnTo>
                    <a:lnTo>
                      <a:pt x="738" y="44"/>
                    </a:lnTo>
                    <a:lnTo>
                      <a:pt x="711" y="34"/>
                    </a:lnTo>
                    <a:lnTo>
                      <a:pt x="684" y="25"/>
                    </a:lnTo>
                    <a:lnTo>
                      <a:pt x="656" y="17"/>
                    </a:lnTo>
                    <a:lnTo>
                      <a:pt x="628" y="10"/>
                    </a:lnTo>
                    <a:lnTo>
                      <a:pt x="599" y="6"/>
                    </a:lnTo>
                    <a:lnTo>
                      <a:pt x="571" y="2"/>
                    </a:lnTo>
                    <a:lnTo>
                      <a:pt x="542" y="0"/>
                    </a:lnTo>
                    <a:lnTo>
                      <a:pt x="514" y="0"/>
                    </a:lnTo>
                    <a:lnTo>
                      <a:pt x="486" y="1"/>
                    </a:lnTo>
                    <a:lnTo>
                      <a:pt x="459" y="4"/>
                    </a:lnTo>
                    <a:lnTo>
                      <a:pt x="431" y="8"/>
                    </a:lnTo>
                    <a:lnTo>
                      <a:pt x="404" y="14"/>
                    </a:lnTo>
                    <a:lnTo>
                      <a:pt x="377" y="21"/>
                    </a:lnTo>
                    <a:lnTo>
                      <a:pt x="351" y="30"/>
                    </a:lnTo>
                    <a:lnTo>
                      <a:pt x="325" y="40"/>
                    </a:lnTo>
                    <a:lnTo>
                      <a:pt x="299" y="51"/>
                    </a:lnTo>
                    <a:lnTo>
                      <a:pt x="275" y="64"/>
                    </a:lnTo>
                    <a:lnTo>
                      <a:pt x="251" y="79"/>
                    </a:lnTo>
                    <a:lnTo>
                      <a:pt x="228" y="94"/>
                    </a:lnTo>
                    <a:lnTo>
                      <a:pt x="206" y="111"/>
                    </a:lnTo>
                    <a:lnTo>
                      <a:pt x="185" y="129"/>
                    </a:lnTo>
                    <a:lnTo>
                      <a:pt x="165" y="149"/>
                    </a:lnTo>
                    <a:lnTo>
                      <a:pt x="146" y="169"/>
                    </a:lnTo>
                    <a:lnTo>
                      <a:pt x="127" y="191"/>
                    </a:lnTo>
                    <a:lnTo>
                      <a:pt x="110" y="214"/>
                    </a:lnTo>
                    <a:lnTo>
                      <a:pt x="94" y="238"/>
                    </a:lnTo>
                    <a:lnTo>
                      <a:pt x="79" y="263"/>
                    </a:lnTo>
                    <a:lnTo>
                      <a:pt x="65" y="288"/>
                    </a:lnTo>
                    <a:lnTo>
                      <a:pt x="53" y="314"/>
                    </a:lnTo>
                    <a:lnTo>
                      <a:pt x="42" y="341"/>
                    </a:lnTo>
                    <a:lnTo>
                      <a:pt x="32" y="368"/>
                    </a:lnTo>
                    <a:lnTo>
                      <a:pt x="22" y="401"/>
                    </a:lnTo>
                    <a:lnTo>
                      <a:pt x="14" y="435"/>
                    </a:lnTo>
                    <a:lnTo>
                      <a:pt x="8" y="469"/>
                    </a:lnTo>
                    <a:lnTo>
                      <a:pt x="4" y="504"/>
                    </a:lnTo>
                    <a:lnTo>
                      <a:pt x="1" y="538"/>
                    </a:lnTo>
                    <a:lnTo>
                      <a:pt x="0" y="573"/>
                    </a:lnTo>
                    <a:lnTo>
                      <a:pt x="1" y="607"/>
                    </a:lnTo>
                    <a:lnTo>
                      <a:pt x="4" y="643"/>
                    </a:lnTo>
                    <a:lnTo>
                      <a:pt x="9" y="678"/>
                    </a:lnTo>
                    <a:lnTo>
                      <a:pt x="15" y="713"/>
                    </a:lnTo>
                    <a:lnTo>
                      <a:pt x="24" y="748"/>
                    </a:lnTo>
                    <a:lnTo>
                      <a:pt x="33" y="783"/>
                    </a:lnTo>
                    <a:lnTo>
                      <a:pt x="45" y="816"/>
                    </a:lnTo>
                    <a:lnTo>
                      <a:pt x="58" y="850"/>
                    </a:lnTo>
                    <a:lnTo>
                      <a:pt x="73" y="882"/>
                    </a:lnTo>
                    <a:lnTo>
                      <a:pt x="89" y="914"/>
                    </a:lnTo>
                    <a:lnTo>
                      <a:pt x="107" y="945"/>
                    </a:lnTo>
                    <a:lnTo>
                      <a:pt x="127" y="975"/>
                    </a:lnTo>
                    <a:lnTo>
                      <a:pt x="148" y="1004"/>
                    </a:lnTo>
                    <a:lnTo>
                      <a:pt x="170" y="1032"/>
                    </a:lnTo>
                    <a:lnTo>
                      <a:pt x="194" y="1058"/>
                    </a:lnTo>
                    <a:lnTo>
                      <a:pt x="218" y="1083"/>
                    </a:lnTo>
                    <a:lnTo>
                      <a:pt x="243" y="1107"/>
                    </a:lnTo>
                    <a:lnTo>
                      <a:pt x="270" y="1129"/>
                    </a:lnTo>
                    <a:lnTo>
                      <a:pt x="298" y="1149"/>
                    </a:lnTo>
                    <a:lnTo>
                      <a:pt x="327" y="1168"/>
                    </a:lnTo>
                    <a:lnTo>
                      <a:pt x="357" y="1186"/>
                    </a:lnTo>
                    <a:lnTo>
                      <a:pt x="387" y="1202"/>
                    </a:lnTo>
                    <a:lnTo>
                      <a:pt x="414" y="1214"/>
                    </a:lnTo>
                    <a:lnTo>
                      <a:pt x="440" y="1224"/>
                    </a:lnTo>
                    <a:lnTo>
                      <a:pt x="468" y="1234"/>
                    </a:lnTo>
                    <a:lnTo>
                      <a:pt x="496" y="1241"/>
                    </a:lnTo>
                    <a:lnTo>
                      <a:pt x="524" y="1248"/>
                    </a:lnTo>
                    <a:lnTo>
                      <a:pt x="552" y="1253"/>
                    </a:lnTo>
                    <a:lnTo>
                      <a:pt x="581" y="1256"/>
                    </a:lnTo>
                    <a:lnTo>
                      <a:pt x="610" y="1258"/>
                    </a:lnTo>
                    <a:lnTo>
                      <a:pt x="638" y="1258"/>
                    </a:lnTo>
                    <a:lnTo>
                      <a:pt x="665" y="1257"/>
                    </a:lnTo>
                    <a:lnTo>
                      <a:pt x="693" y="1255"/>
                    </a:lnTo>
                    <a:lnTo>
                      <a:pt x="721" y="1250"/>
                    </a:lnTo>
                    <a:lnTo>
                      <a:pt x="748" y="1245"/>
                    </a:lnTo>
                    <a:lnTo>
                      <a:pt x="775" y="1237"/>
                    </a:lnTo>
                    <a:lnTo>
                      <a:pt x="801" y="1229"/>
                    </a:lnTo>
                    <a:lnTo>
                      <a:pt x="827" y="1218"/>
                    </a:lnTo>
                  </a:path>
                </a:pathLst>
              </a:custGeom>
              <a:noFill/>
              <a:ln w="6350">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113E49A6-1257-F6E4-CB43-3F41137F3EF2}"/>
                  </a:ext>
                </a:extLst>
              </p:cNvPr>
              <p:cNvSpPr>
                <a:spLocks noChangeAspect="1"/>
              </p:cNvSpPr>
              <p:nvPr/>
            </p:nvSpPr>
            <p:spPr bwMode="auto">
              <a:xfrm>
                <a:off x="9850540" y="2580533"/>
                <a:ext cx="178254" cy="155448"/>
              </a:xfrm>
              <a:custGeom>
                <a:avLst/>
                <a:gdLst>
                  <a:gd name="T0" fmla="*/ 1139 w 1149"/>
                  <a:gd name="T1" fmla="*/ 636 h 1002"/>
                  <a:gd name="T2" fmla="*/ 1146 w 1149"/>
                  <a:gd name="T3" fmla="*/ 593 h 1002"/>
                  <a:gd name="T4" fmla="*/ 1149 w 1149"/>
                  <a:gd name="T5" fmla="*/ 549 h 1002"/>
                  <a:gd name="T6" fmla="*/ 1148 w 1149"/>
                  <a:gd name="T7" fmla="*/ 506 h 1002"/>
                  <a:gd name="T8" fmla="*/ 1142 w 1149"/>
                  <a:gd name="T9" fmla="*/ 463 h 1002"/>
                  <a:gd name="T10" fmla="*/ 1130 w 1149"/>
                  <a:gd name="T11" fmla="*/ 413 h 1002"/>
                  <a:gd name="T12" fmla="*/ 1112 w 1149"/>
                  <a:gd name="T13" fmla="*/ 365 h 1002"/>
                  <a:gd name="T14" fmla="*/ 1090 w 1149"/>
                  <a:gd name="T15" fmla="*/ 318 h 1002"/>
                  <a:gd name="T16" fmla="*/ 1064 w 1149"/>
                  <a:gd name="T17" fmla="*/ 275 h 1002"/>
                  <a:gd name="T18" fmla="*/ 1026 w 1149"/>
                  <a:gd name="T19" fmla="*/ 225 h 1002"/>
                  <a:gd name="T20" fmla="*/ 983 w 1149"/>
                  <a:gd name="T21" fmla="*/ 180 h 1002"/>
                  <a:gd name="T22" fmla="*/ 936 w 1149"/>
                  <a:gd name="T23" fmla="*/ 139 h 1002"/>
                  <a:gd name="T24" fmla="*/ 884 w 1149"/>
                  <a:gd name="T25" fmla="*/ 103 h 1002"/>
                  <a:gd name="T26" fmla="*/ 828 w 1149"/>
                  <a:gd name="T27" fmla="*/ 71 h 1002"/>
                  <a:gd name="T28" fmla="*/ 768 w 1149"/>
                  <a:gd name="T29" fmla="*/ 45 h 1002"/>
                  <a:gd name="T30" fmla="*/ 707 w 1149"/>
                  <a:gd name="T31" fmla="*/ 25 h 1002"/>
                  <a:gd name="T32" fmla="*/ 644 w 1149"/>
                  <a:gd name="T33" fmla="*/ 11 h 1002"/>
                  <a:gd name="T34" fmla="*/ 580 w 1149"/>
                  <a:gd name="T35" fmla="*/ 2 h 1002"/>
                  <a:gd name="T36" fmla="*/ 515 w 1149"/>
                  <a:gd name="T37" fmla="*/ 0 h 1002"/>
                  <a:gd name="T38" fmla="*/ 452 w 1149"/>
                  <a:gd name="T39" fmla="*/ 4 h 1002"/>
                  <a:gd name="T40" fmla="*/ 391 w 1149"/>
                  <a:gd name="T41" fmla="*/ 15 h 1002"/>
                  <a:gd name="T42" fmla="*/ 331 w 1149"/>
                  <a:gd name="T43" fmla="*/ 31 h 1002"/>
                  <a:gd name="T44" fmla="*/ 273 w 1149"/>
                  <a:gd name="T45" fmla="*/ 54 h 1002"/>
                  <a:gd name="T46" fmla="*/ 227 w 1149"/>
                  <a:gd name="T47" fmla="*/ 78 h 1002"/>
                  <a:gd name="T48" fmla="*/ 184 w 1149"/>
                  <a:gd name="T49" fmla="*/ 106 h 1002"/>
                  <a:gd name="T50" fmla="*/ 145 w 1149"/>
                  <a:gd name="T51" fmla="*/ 139 h 1002"/>
                  <a:gd name="T52" fmla="*/ 109 w 1149"/>
                  <a:gd name="T53" fmla="*/ 175 h 1002"/>
                  <a:gd name="T54" fmla="*/ 81 w 1149"/>
                  <a:gd name="T55" fmla="*/ 209 h 1002"/>
                  <a:gd name="T56" fmla="*/ 57 w 1149"/>
                  <a:gd name="T57" fmla="*/ 245 h 1002"/>
                  <a:gd name="T58" fmla="*/ 38 w 1149"/>
                  <a:gd name="T59" fmla="*/ 284 h 1002"/>
                  <a:gd name="T60" fmla="*/ 22 w 1149"/>
                  <a:gd name="T61" fmla="*/ 324 h 1002"/>
                  <a:gd name="T62" fmla="*/ 10 w 1149"/>
                  <a:gd name="T63" fmla="*/ 366 h 1002"/>
                  <a:gd name="T64" fmla="*/ 3 w 1149"/>
                  <a:gd name="T65" fmla="*/ 409 h 1002"/>
                  <a:gd name="T66" fmla="*/ 0 w 1149"/>
                  <a:gd name="T67" fmla="*/ 453 h 1002"/>
                  <a:gd name="T68" fmla="*/ 1 w 1149"/>
                  <a:gd name="T69" fmla="*/ 496 h 1002"/>
                  <a:gd name="T70" fmla="*/ 7 w 1149"/>
                  <a:gd name="T71" fmla="*/ 539 h 1002"/>
                  <a:gd name="T72" fmla="*/ 19 w 1149"/>
                  <a:gd name="T73" fmla="*/ 589 h 1002"/>
                  <a:gd name="T74" fmla="*/ 36 w 1149"/>
                  <a:gd name="T75" fmla="*/ 637 h 1002"/>
                  <a:gd name="T76" fmla="*/ 59 w 1149"/>
                  <a:gd name="T77" fmla="*/ 684 h 1002"/>
                  <a:gd name="T78" fmla="*/ 85 w 1149"/>
                  <a:gd name="T79" fmla="*/ 727 h 1002"/>
                  <a:gd name="T80" fmla="*/ 123 w 1149"/>
                  <a:gd name="T81" fmla="*/ 777 h 1002"/>
                  <a:gd name="T82" fmla="*/ 166 w 1149"/>
                  <a:gd name="T83" fmla="*/ 822 h 1002"/>
                  <a:gd name="T84" fmla="*/ 213 w 1149"/>
                  <a:gd name="T85" fmla="*/ 863 h 1002"/>
                  <a:gd name="T86" fmla="*/ 265 w 1149"/>
                  <a:gd name="T87" fmla="*/ 899 h 1002"/>
                  <a:gd name="T88" fmla="*/ 321 w 1149"/>
                  <a:gd name="T89" fmla="*/ 931 h 1002"/>
                  <a:gd name="T90" fmla="*/ 380 w 1149"/>
                  <a:gd name="T91" fmla="*/ 957 h 1002"/>
                  <a:gd name="T92" fmla="*/ 442 w 1149"/>
                  <a:gd name="T93" fmla="*/ 977 h 1002"/>
                  <a:gd name="T94" fmla="*/ 505 w 1149"/>
                  <a:gd name="T95" fmla="*/ 991 h 1002"/>
                  <a:gd name="T96" fmla="*/ 569 w 1149"/>
                  <a:gd name="T97" fmla="*/ 1000 h 1002"/>
                  <a:gd name="T98" fmla="*/ 634 w 1149"/>
                  <a:gd name="T99" fmla="*/ 1002 h 1002"/>
                  <a:gd name="T100" fmla="*/ 697 w 1149"/>
                  <a:gd name="T101" fmla="*/ 998 h 1002"/>
                  <a:gd name="T102" fmla="*/ 758 w 1149"/>
                  <a:gd name="T103" fmla="*/ 987 h 1002"/>
                  <a:gd name="T104" fmla="*/ 818 w 1149"/>
                  <a:gd name="T105" fmla="*/ 971 h 1002"/>
                  <a:gd name="T106" fmla="*/ 876 w 1149"/>
                  <a:gd name="T107" fmla="*/ 948 h 1002"/>
                  <a:gd name="T108" fmla="*/ 922 w 1149"/>
                  <a:gd name="T109" fmla="*/ 924 h 1002"/>
                  <a:gd name="T110" fmla="*/ 964 w 1149"/>
                  <a:gd name="T111" fmla="*/ 896 h 1002"/>
                  <a:gd name="T112" fmla="*/ 1004 w 1149"/>
                  <a:gd name="T113" fmla="*/ 863 h 1002"/>
                  <a:gd name="T114" fmla="*/ 1040 w 1149"/>
                  <a:gd name="T115" fmla="*/ 827 h 1002"/>
                  <a:gd name="T116" fmla="*/ 1068 w 1149"/>
                  <a:gd name="T117" fmla="*/ 793 h 1002"/>
                  <a:gd name="T118" fmla="*/ 1091 w 1149"/>
                  <a:gd name="T119" fmla="*/ 757 h 1002"/>
                  <a:gd name="T120" fmla="*/ 1111 w 1149"/>
                  <a:gd name="T121" fmla="*/ 718 h 1002"/>
                  <a:gd name="T122" fmla="*/ 1127 w 1149"/>
                  <a:gd name="T123" fmla="*/ 678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9" h="1002">
                    <a:moveTo>
                      <a:pt x="1134" y="657"/>
                    </a:moveTo>
                    <a:lnTo>
                      <a:pt x="1139" y="636"/>
                    </a:lnTo>
                    <a:lnTo>
                      <a:pt x="1143" y="614"/>
                    </a:lnTo>
                    <a:lnTo>
                      <a:pt x="1146" y="593"/>
                    </a:lnTo>
                    <a:lnTo>
                      <a:pt x="1148" y="571"/>
                    </a:lnTo>
                    <a:lnTo>
                      <a:pt x="1149" y="549"/>
                    </a:lnTo>
                    <a:lnTo>
                      <a:pt x="1149" y="528"/>
                    </a:lnTo>
                    <a:lnTo>
                      <a:pt x="1148" y="506"/>
                    </a:lnTo>
                    <a:lnTo>
                      <a:pt x="1145" y="484"/>
                    </a:lnTo>
                    <a:lnTo>
                      <a:pt x="1142" y="463"/>
                    </a:lnTo>
                    <a:lnTo>
                      <a:pt x="1136" y="438"/>
                    </a:lnTo>
                    <a:lnTo>
                      <a:pt x="1130" y="413"/>
                    </a:lnTo>
                    <a:lnTo>
                      <a:pt x="1122" y="389"/>
                    </a:lnTo>
                    <a:lnTo>
                      <a:pt x="1112" y="365"/>
                    </a:lnTo>
                    <a:lnTo>
                      <a:pt x="1102" y="341"/>
                    </a:lnTo>
                    <a:lnTo>
                      <a:pt x="1090" y="318"/>
                    </a:lnTo>
                    <a:lnTo>
                      <a:pt x="1078" y="296"/>
                    </a:lnTo>
                    <a:lnTo>
                      <a:pt x="1064" y="275"/>
                    </a:lnTo>
                    <a:lnTo>
                      <a:pt x="1045" y="249"/>
                    </a:lnTo>
                    <a:lnTo>
                      <a:pt x="1026" y="225"/>
                    </a:lnTo>
                    <a:lnTo>
                      <a:pt x="1005" y="202"/>
                    </a:lnTo>
                    <a:lnTo>
                      <a:pt x="983" y="180"/>
                    </a:lnTo>
                    <a:lnTo>
                      <a:pt x="960" y="159"/>
                    </a:lnTo>
                    <a:lnTo>
                      <a:pt x="936" y="139"/>
                    </a:lnTo>
                    <a:lnTo>
                      <a:pt x="911" y="121"/>
                    </a:lnTo>
                    <a:lnTo>
                      <a:pt x="884" y="103"/>
                    </a:lnTo>
                    <a:lnTo>
                      <a:pt x="856" y="86"/>
                    </a:lnTo>
                    <a:lnTo>
                      <a:pt x="828" y="71"/>
                    </a:lnTo>
                    <a:lnTo>
                      <a:pt x="798" y="58"/>
                    </a:lnTo>
                    <a:lnTo>
                      <a:pt x="768" y="45"/>
                    </a:lnTo>
                    <a:lnTo>
                      <a:pt x="738" y="34"/>
                    </a:lnTo>
                    <a:lnTo>
                      <a:pt x="707" y="25"/>
                    </a:lnTo>
                    <a:lnTo>
                      <a:pt x="676" y="17"/>
                    </a:lnTo>
                    <a:lnTo>
                      <a:pt x="644" y="11"/>
                    </a:lnTo>
                    <a:lnTo>
                      <a:pt x="612" y="6"/>
                    </a:lnTo>
                    <a:lnTo>
                      <a:pt x="580" y="2"/>
                    </a:lnTo>
                    <a:lnTo>
                      <a:pt x="548" y="1"/>
                    </a:lnTo>
                    <a:lnTo>
                      <a:pt x="515" y="0"/>
                    </a:lnTo>
                    <a:lnTo>
                      <a:pt x="483" y="2"/>
                    </a:lnTo>
                    <a:lnTo>
                      <a:pt x="452" y="4"/>
                    </a:lnTo>
                    <a:lnTo>
                      <a:pt x="421" y="9"/>
                    </a:lnTo>
                    <a:lnTo>
                      <a:pt x="391" y="15"/>
                    </a:lnTo>
                    <a:lnTo>
                      <a:pt x="360" y="22"/>
                    </a:lnTo>
                    <a:lnTo>
                      <a:pt x="331" y="31"/>
                    </a:lnTo>
                    <a:lnTo>
                      <a:pt x="301" y="42"/>
                    </a:lnTo>
                    <a:lnTo>
                      <a:pt x="273" y="54"/>
                    </a:lnTo>
                    <a:lnTo>
                      <a:pt x="250" y="65"/>
                    </a:lnTo>
                    <a:lnTo>
                      <a:pt x="227" y="78"/>
                    </a:lnTo>
                    <a:lnTo>
                      <a:pt x="206" y="91"/>
                    </a:lnTo>
                    <a:lnTo>
                      <a:pt x="184" y="106"/>
                    </a:lnTo>
                    <a:lnTo>
                      <a:pt x="164" y="122"/>
                    </a:lnTo>
                    <a:lnTo>
                      <a:pt x="145" y="139"/>
                    </a:lnTo>
                    <a:lnTo>
                      <a:pt x="126" y="156"/>
                    </a:lnTo>
                    <a:lnTo>
                      <a:pt x="109" y="175"/>
                    </a:lnTo>
                    <a:lnTo>
                      <a:pt x="94" y="191"/>
                    </a:lnTo>
                    <a:lnTo>
                      <a:pt x="81" y="209"/>
                    </a:lnTo>
                    <a:lnTo>
                      <a:pt x="69" y="227"/>
                    </a:lnTo>
                    <a:lnTo>
                      <a:pt x="57" y="245"/>
                    </a:lnTo>
                    <a:lnTo>
                      <a:pt x="47" y="264"/>
                    </a:lnTo>
                    <a:lnTo>
                      <a:pt x="38" y="284"/>
                    </a:lnTo>
                    <a:lnTo>
                      <a:pt x="29" y="304"/>
                    </a:lnTo>
                    <a:lnTo>
                      <a:pt x="22" y="324"/>
                    </a:lnTo>
                    <a:lnTo>
                      <a:pt x="15" y="345"/>
                    </a:lnTo>
                    <a:lnTo>
                      <a:pt x="10" y="366"/>
                    </a:lnTo>
                    <a:lnTo>
                      <a:pt x="6" y="388"/>
                    </a:lnTo>
                    <a:lnTo>
                      <a:pt x="3" y="409"/>
                    </a:lnTo>
                    <a:lnTo>
                      <a:pt x="1" y="431"/>
                    </a:lnTo>
                    <a:lnTo>
                      <a:pt x="0" y="453"/>
                    </a:lnTo>
                    <a:lnTo>
                      <a:pt x="0" y="474"/>
                    </a:lnTo>
                    <a:lnTo>
                      <a:pt x="1" y="496"/>
                    </a:lnTo>
                    <a:lnTo>
                      <a:pt x="4" y="518"/>
                    </a:lnTo>
                    <a:lnTo>
                      <a:pt x="7" y="539"/>
                    </a:lnTo>
                    <a:lnTo>
                      <a:pt x="13" y="564"/>
                    </a:lnTo>
                    <a:lnTo>
                      <a:pt x="19" y="589"/>
                    </a:lnTo>
                    <a:lnTo>
                      <a:pt x="27" y="613"/>
                    </a:lnTo>
                    <a:lnTo>
                      <a:pt x="36" y="637"/>
                    </a:lnTo>
                    <a:lnTo>
                      <a:pt x="47" y="661"/>
                    </a:lnTo>
                    <a:lnTo>
                      <a:pt x="59" y="684"/>
                    </a:lnTo>
                    <a:lnTo>
                      <a:pt x="71" y="706"/>
                    </a:lnTo>
                    <a:lnTo>
                      <a:pt x="85" y="727"/>
                    </a:lnTo>
                    <a:lnTo>
                      <a:pt x="104" y="753"/>
                    </a:lnTo>
                    <a:lnTo>
                      <a:pt x="123" y="777"/>
                    </a:lnTo>
                    <a:lnTo>
                      <a:pt x="144" y="800"/>
                    </a:lnTo>
                    <a:lnTo>
                      <a:pt x="166" y="822"/>
                    </a:lnTo>
                    <a:lnTo>
                      <a:pt x="189" y="843"/>
                    </a:lnTo>
                    <a:lnTo>
                      <a:pt x="213" y="863"/>
                    </a:lnTo>
                    <a:lnTo>
                      <a:pt x="238" y="881"/>
                    </a:lnTo>
                    <a:lnTo>
                      <a:pt x="265" y="899"/>
                    </a:lnTo>
                    <a:lnTo>
                      <a:pt x="293" y="915"/>
                    </a:lnTo>
                    <a:lnTo>
                      <a:pt x="321" y="931"/>
                    </a:lnTo>
                    <a:lnTo>
                      <a:pt x="351" y="944"/>
                    </a:lnTo>
                    <a:lnTo>
                      <a:pt x="380" y="957"/>
                    </a:lnTo>
                    <a:lnTo>
                      <a:pt x="411" y="968"/>
                    </a:lnTo>
                    <a:lnTo>
                      <a:pt x="442" y="977"/>
                    </a:lnTo>
                    <a:lnTo>
                      <a:pt x="473" y="985"/>
                    </a:lnTo>
                    <a:lnTo>
                      <a:pt x="505" y="991"/>
                    </a:lnTo>
                    <a:lnTo>
                      <a:pt x="537" y="996"/>
                    </a:lnTo>
                    <a:lnTo>
                      <a:pt x="569" y="1000"/>
                    </a:lnTo>
                    <a:lnTo>
                      <a:pt x="601" y="1001"/>
                    </a:lnTo>
                    <a:lnTo>
                      <a:pt x="634" y="1002"/>
                    </a:lnTo>
                    <a:lnTo>
                      <a:pt x="666" y="1000"/>
                    </a:lnTo>
                    <a:lnTo>
                      <a:pt x="697" y="998"/>
                    </a:lnTo>
                    <a:lnTo>
                      <a:pt x="728" y="993"/>
                    </a:lnTo>
                    <a:lnTo>
                      <a:pt x="758" y="987"/>
                    </a:lnTo>
                    <a:lnTo>
                      <a:pt x="788" y="980"/>
                    </a:lnTo>
                    <a:lnTo>
                      <a:pt x="818" y="971"/>
                    </a:lnTo>
                    <a:lnTo>
                      <a:pt x="847" y="960"/>
                    </a:lnTo>
                    <a:lnTo>
                      <a:pt x="876" y="948"/>
                    </a:lnTo>
                    <a:lnTo>
                      <a:pt x="899" y="937"/>
                    </a:lnTo>
                    <a:lnTo>
                      <a:pt x="922" y="924"/>
                    </a:lnTo>
                    <a:lnTo>
                      <a:pt x="943" y="911"/>
                    </a:lnTo>
                    <a:lnTo>
                      <a:pt x="964" y="896"/>
                    </a:lnTo>
                    <a:lnTo>
                      <a:pt x="985" y="880"/>
                    </a:lnTo>
                    <a:lnTo>
                      <a:pt x="1004" y="863"/>
                    </a:lnTo>
                    <a:lnTo>
                      <a:pt x="1023" y="846"/>
                    </a:lnTo>
                    <a:lnTo>
                      <a:pt x="1040" y="827"/>
                    </a:lnTo>
                    <a:lnTo>
                      <a:pt x="1054" y="810"/>
                    </a:lnTo>
                    <a:lnTo>
                      <a:pt x="1068" y="793"/>
                    </a:lnTo>
                    <a:lnTo>
                      <a:pt x="1080" y="775"/>
                    </a:lnTo>
                    <a:lnTo>
                      <a:pt x="1091" y="757"/>
                    </a:lnTo>
                    <a:lnTo>
                      <a:pt x="1102" y="738"/>
                    </a:lnTo>
                    <a:lnTo>
                      <a:pt x="1111" y="718"/>
                    </a:lnTo>
                    <a:lnTo>
                      <a:pt x="1120" y="698"/>
                    </a:lnTo>
                    <a:lnTo>
                      <a:pt x="1127" y="678"/>
                    </a:lnTo>
                    <a:lnTo>
                      <a:pt x="1134" y="657"/>
                    </a:lnTo>
                  </a:path>
                </a:pathLst>
              </a:custGeom>
              <a:noFill/>
              <a:ln w="6350">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2" name="TextBox 41">
              <a:extLst>
                <a:ext uri="{FF2B5EF4-FFF2-40B4-BE49-F238E27FC236}">
                  <a16:creationId xmlns:a16="http://schemas.microsoft.com/office/drawing/2014/main" id="{47DEED23-8B02-6C37-04BC-F7F65E940A47}"/>
                </a:ext>
              </a:extLst>
            </p:cNvPr>
            <p:cNvSpPr txBox="1"/>
            <p:nvPr/>
          </p:nvSpPr>
          <p:spPr>
            <a:xfrm>
              <a:off x="8666754" y="3603009"/>
              <a:ext cx="2199577" cy="369332"/>
            </a:xfrm>
            <a:prstGeom prst="rect">
              <a:avLst/>
            </a:prstGeom>
            <a:noFill/>
          </p:spPr>
          <p:txBody>
            <a:bodyPr wrap="none" rtlCol="0">
              <a:spAutoFit/>
            </a:bodyPr>
            <a:lstStyle/>
            <a:p>
              <a:r>
                <a:rPr lang="en-US" dirty="0"/>
                <a:t>Ellipses scaled 150X</a:t>
              </a:r>
            </a:p>
          </p:txBody>
        </p:sp>
      </p:grpSp>
    </p:spTree>
    <p:extLst>
      <p:ext uri="{BB962C8B-B14F-4D97-AF65-F5344CB8AC3E}">
        <p14:creationId xmlns:p14="http://schemas.microsoft.com/office/powerpoint/2010/main" val="2494794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07B7-44FD-FCDF-780F-FAC38A830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5C20B-FDD5-E4A3-6889-D8AA9C8268ED}"/>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75C3A66F-09EC-C318-1B89-AD5E97CD467E}"/>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RPP Failure? Things to consider:</a:t>
            </a:r>
          </a:p>
          <a:p>
            <a:pPr lvl="3"/>
            <a:r>
              <a:rPr lang="en-US" dirty="0"/>
              <a:t>Field procedure(s)</a:t>
            </a:r>
          </a:p>
          <a:p>
            <a:pPr lvl="4"/>
            <a:r>
              <a:rPr lang="en-US" dirty="0"/>
              <a:t>Modify network</a:t>
            </a:r>
          </a:p>
          <a:p>
            <a:pPr lvl="4"/>
            <a:r>
              <a:rPr lang="en-US" dirty="0"/>
              <a:t>Higher accuracy instruments</a:t>
            </a:r>
          </a:p>
          <a:p>
            <a:pPr lvl="4"/>
            <a:r>
              <a:rPr lang="en-US" dirty="0"/>
              <a:t>Careful equipment centering</a:t>
            </a:r>
          </a:p>
          <a:p>
            <a:pPr lvl="4"/>
            <a:r>
              <a:rPr lang="en-US" dirty="0"/>
              <a:t>Repeat measurements</a:t>
            </a:r>
          </a:p>
          <a:p>
            <a:pPr lvl="4"/>
            <a:r>
              <a:rPr lang="en-US" dirty="0"/>
              <a:t>Verify systematic errors are compensated</a:t>
            </a:r>
          </a:p>
          <a:p>
            <a:pPr lvl="5"/>
            <a:r>
              <a:rPr lang="en-US" dirty="0" err="1"/>
              <a:t>eg</a:t>
            </a:r>
            <a:r>
              <a:rPr lang="en-US" dirty="0"/>
              <a:t>: optical plummet?</a:t>
            </a:r>
          </a:p>
          <a:p>
            <a:pPr lvl="4"/>
            <a:r>
              <a:rPr lang="en-US" dirty="0"/>
              <a:t>GPS</a:t>
            </a:r>
          </a:p>
          <a:p>
            <a:pPr lvl="5"/>
            <a:r>
              <a:rPr lang="en-US" dirty="0"/>
              <a:t>Increase observation times</a:t>
            </a:r>
          </a:p>
          <a:p>
            <a:pPr lvl="5"/>
            <a:r>
              <a:rPr lang="en-US" dirty="0"/>
              <a:t>Re-occupy points</a:t>
            </a:r>
          </a:p>
          <a:p>
            <a:pPr lvl="4"/>
            <a:r>
              <a:rPr lang="en-US" dirty="0"/>
              <a:t>Independent measurements</a:t>
            </a:r>
          </a:p>
          <a:p>
            <a:pPr lvl="3"/>
            <a:endParaRPr lang="en-US" dirty="0"/>
          </a:p>
          <a:p>
            <a:pPr lvl="3"/>
            <a:endParaRPr lang="en-US" dirty="0"/>
          </a:p>
          <a:p>
            <a:pPr lvl="2"/>
            <a:endParaRPr lang="en-US" dirty="0"/>
          </a:p>
          <a:p>
            <a:endParaRPr lang="en-US" dirty="0"/>
          </a:p>
        </p:txBody>
      </p:sp>
    </p:spTree>
    <p:extLst>
      <p:ext uri="{BB962C8B-B14F-4D97-AF65-F5344CB8AC3E}">
        <p14:creationId xmlns:p14="http://schemas.microsoft.com/office/powerpoint/2010/main" val="4001943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BC035-3C69-7045-C555-875A027D6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6FA66-D1F2-F381-128D-2931B2A3F302}"/>
              </a:ext>
            </a:extLst>
          </p:cNvPr>
          <p:cNvSpPr>
            <a:spLocks noGrp="1"/>
          </p:cNvSpPr>
          <p:nvPr>
            <p:ph type="title"/>
          </p:nvPr>
        </p:nvSpPr>
        <p:spPr/>
        <p:txBody>
          <a:bodyPr>
            <a:normAutofit/>
          </a:bodyPr>
          <a:lstStyle/>
          <a:p>
            <a:r>
              <a:rPr lang="en-US"/>
              <a:t>A. Background</a:t>
            </a:r>
            <a:endParaRPr lang="en-US" dirty="0"/>
          </a:p>
        </p:txBody>
      </p:sp>
      <p:sp>
        <p:nvSpPr>
          <p:cNvPr id="3" name="Content Placeholder 2">
            <a:extLst>
              <a:ext uri="{FF2B5EF4-FFF2-40B4-BE49-F238E27FC236}">
                <a16:creationId xmlns:a16="http://schemas.microsoft.com/office/drawing/2014/main" id="{F92C5766-12DA-96DC-7B14-3AD283BD3DBC}"/>
              </a:ext>
            </a:extLst>
          </p:cNvPr>
          <p:cNvSpPr>
            <a:spLocks noGrp="1"/>
          </p:cNvSpPr>
          <p:nvPr>
            <p:ph idx="1"/>
          </p:nvPr>
        </p:nvSpPr>
        <p:spPr/>
        <p:txBody>
          <a:bodyPr>
            <a:normAutofit/>
          </a:bodyPr>
          <a:lstStyle/>
          <a:p>
            <a:r>
              <a:rPr lang="en-US" dirty="0"/>
              <a:t>1. Title Insurance</a:t>
            </a:r>
          </a:p>
          <a:p>
            <a:pPr lvl="1"/>
            <a:r>
              <a:rPr lang="en-US" dirty="0"/>
              <a:t>If a grantee needs a mortgage, the lending institution will require title insurance to protect its interests.</a:t>
            </a:r>
          </a:p>
          <a:p>
            <a:pPr lvl="1"/>
            <a:r>
              <a:rPr lang="en-US" dirty="0"/>
              <a:t>Title Insurer can provide two types of policies:</a:t>
            </a:r>
          </a:p>
          <a:p>
            <a:pPr lvl="2"/>
            <a:r>
              <a:rPr lang="en-US" dirty="0"/>
              <a:t>Lender - in effect only for life of the loan</a:t>
            </a:r>
          </a:p>
          <a:p>
            <a:pPr lvl="2"/>
            <a:r>
              <a:rPr lang="en-US" dirty="0"/>
              <a:t>Owner - in effect as long as the property is owned by the insured party</a:t>
            </a:r>
          </a:p>
          <a:p>
            <a:pPr lvl="1"/>
            <a:r>
              <a:rPr lang="en-US" dirty="0"/>
              <a:t>Title Insurer has two protection duties for title issues</a:t>
            </a:r>
          </a:p>
          <a:p>
            <a:pPr lvl="2"/>
            <a:r>
              <a:rPr lang="en-US" dirty="0"/>
              <a:t>Duty to defend - when a conflict arises that is covered by the policy</a:t>
            </a:r>
          </a:p>
          <a:p>
            <a:pPr lvl="2"/>
            <a:r>
              <a:rPr lang="en-US" dirty="0"/>
              <a:t>Duty to indemnify for loss - when the insured suffers a financial loss for a covered item. </a:t>
            </a:r>
          </a:p>
          <a:p>
            <a:pPr lvl="3"/>
            <a:endParaRPr lang="en-US" dirty="0"/>
          </a:p>
          <a:p>
            <a:pPr lvl="1"/>
            <a:endParaRPr lang="en-US" dirty="0"/>
          </a:p>
          <a:p>
            <a:pPr lvl="1"/>
            <a:endParaRPr lang="en-US" dirty="0"/>
          </a:p>
          <a:p>
            <a:pPr lvl="1"/>
            <a:endParaRPr lang="en-US" dirty="0"/>
          </a:p>
          <a:p>
            <a:pPr lvl="1"/>
            <a:endParaRPr lang="en-US" dirty="0"/>
          </a:p>
        </p:txBody>
      </p:sp>
      <p:pic>
        <p:nvPicPr>
          <p:cNvPr id="4" name="Picture 2" descr="Image result for TITLE INSURANCE">
            <a:extLst>
              <a:ext uri="{FF2B5EF4-FFF2-40B4-BE49-F238E27FC236}">
                <a16:creationId xmlns:a16="http://schemas.microsoft.com/office/drawing/2014/main" id="{D4F9DEBE-647A-68AC-C736-3C92D3B21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331" y="5042757"/>
            <a:ext cx="2173337" cy="1221379"/>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479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35BF4-C7AC-02E9-6659-14ABBCD92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B791D-D836-8FD9-316E-2E3E0C36E44F}"/>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DFBE26CE-D938-08AD-828A-21C1E5E1B47D}"/>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RPP Failure? Things to consider:</a:t>
            </a:r>
          </a:p>
          <a:p>
            <a:pPr lvl="3"/>
            <a:r>
              <a:rPr lang="en-US" dirty="0"/>
              <a:t>Software/Analysis</a:t>
            </a:r>
          </a:p>
          <a:p>
            <a:pPr lvl="4"/>
            <a:r>
              <a:rPr lang="en-US" dirty="0"/>
              <a:t>“correctly weighted least squares adjustment”</a:t>
            </a:r>
          </a:p>
          <a:p>
            <a:pPr lvl="5"/>
            <a:r>
              <a:rPr lang="en-US" dirty="0"/>
              <a:t>Mixed quality measurements</a:t>
            </a:r>
          </a:p>
          <a:p>
            <a:pPr lvl="5"/>
            <a:r>
              <a:rPr lang="en-US" dirty="0"/>
              <a:t>Instrumental errors</a:t>
            </a:r>
          </a:p>
          <a:p>
            <a:pPr lvl="5"/>
            <a:r>
              <a:rPr lang="en-US" dirty="0"/>
              <a:t>Personal errors (centering, HI determination)</a:t>
            </a:r>
          </a:p>
          <a:p>
            <a:pPr lvl="5"/>
            <a:r>
              <a:rPr lang="en-US" dirty="0"/>
              <a:t>Not all software packages allow complete a priori estimates</a:t>
            </a:r>
          </a:p>
          <a:p>
            <a:pPr lvl="5"/>
            <a:endParaRPr lang="en-US" dirty="0"/>
          </a:p>
          <a:p>
            <a:pPr lvl="4"/>
            <a:r>
              <a:rPr lang="en-US" dirty="0"/>
              <a:t>Sec 3Ei. RPP 95% CI is “approximately 2 standard deviations."</a:t>
            </a:r>
          </a:p>
          <a:p>
            <a:pPr lvl="5"/>
            <a:r>
              <a:rPr lang="en-US" i="1" dirty="0" err="1"/>
              <a:t>StarNet</a:t>
            </a:r>
            <a:r>
              <a:rPr lang="en-US" i="0" dirty="0"/>
              <a:t> and some other software packages use 2.54 multiplier</a:t>
            </a:r>
          </a:p>
          <a:p>
            <a:pPr lvl="5"/>
            <a:r>
              <a:rPr lang="en-US" i="0" dirty="0"/>
              <a:t>Others use multiplier based on number of redundancies (F-Statistic).</a:t>
            </a:r>
          </a:p>
          <a:p>
            <a:pPr lvl="6"/>
            <a:r>
              <a:rPr lang="en-US" i="0" dirty="0"/>
              <a:t>For this survey example the multiplier is 3.40.</a:t>
            </a:r>
          </a:p>
          <a:p>
            <a:pPr lvl="3"/>
            <a:endParaRPr lang="en-US" dirty="0"/>
          </a:p>
          <a:p>
            <a:pPr lvl="2"/>
            <a:endParaRPr lang="en-US" dirty="0"/>
          </a:p>
          <a:p>
            <a:endParaRPr lang="en-US" dirty="0"/>
          </a:p>
        </p:txBody>
      </p:sp>
    </p:spTree>
    <p:extLst>
      <p:ext uri="{BB962C8B-B14F-4D97-AF65-F5344CB8AC3E}">
        <p14:creationId xmlns:p14="http://schemas.microsoft.com/office/powerpoint/2010/main" val="2668033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8D785-6343-D42A-E885-6EA382DE9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FCE79-EA0D-9A03-9799-83E4007E34D4}"/>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76DAED1A-EBE7-131D-5814-4F5748BD7910}"/>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Comparison of the different ways to determine the 95% CI</a:t>
            </a:r>
          </a:p>
          <a:p>
            <a:pPr lvl="3"/>
            <a:endParaRPr lang="en-US" dirty="0"/>
          </a:p>
          <a:p>
            <a:pPr lvl="3"/>
            <a:endParaRPr lang="en-US" dirty="0"/>
          </a:p>
          <a:p>
            <a:pPr lvl="2"/>
            <a:endParaRPr lang="en-US" dirty="0"/>
          </a:p>
          <a:p>
            <a:endParaRPr lang="en-US" dirty="0"/>
          </a:p>
        </p:txBody>
      </p:sp>
      <p:graphicFrame>
        <p:nvGraphicFramePr>
          <p:cNvPr id="24" name="Table 23">
            <a:extLst>
              <a:ext uri="{FF2B5EF4-FFF2-40B4-BE49-F238E27FC236}">
                <a16:creationId xmlns:a16="http://schemas.microsoft.com/office/drawing/2014/main" id="{3DB4E0B2-4976-0CAC-AB26-8ABD1BB7C341}"/>
              </a:ext>
            </a:extLst>
          </p:cNvPr>
          <p:cNvGraphicFramePr>
            <a:graphicFrameLocks noGrp="1"/>
          </p:cNvGraphicFramePr>
          <p:nvPr>
            <p:extLst>
              <p:ext uri="{D42A27DB-BD31-4B8C-83A1-F6EECF244321}">
                <p14:modId xmlns:p14="http://schemas.microsoft.com/office/powerpoint/2010/main" val="2234555645"/>
              </p:ext>
            </p:extLst>
          </p:nvPr>
        </p:nvGraphicFramePr>
        <p:xfrm>
          <a:off x="5539479" y="2674961"/>
          <a:ext cx="5760868" cy="2720663"/>
        </p:xfrm>
        <a:graphic>
          <a:graphicData uri="http://schemas.openxmlformats.org/drawingml/2006/table">
            <a:tbl>
              <a:tblPr firstRow="1" bandRow="1">
                <a:tableStyleId>{3B4B98B0-60AC-42C2-AFA5-B58CD77FA1E5}</a:tableStyleId>
              </a:tblPr>
              <a:tblGrid>
                <a:gridCol w="1126083">
                  <a:extLst>
                    <a:ext uri="{9D8B030D-6E8A-4147-A177-3AD203B41FA5}">
                      <a16:colId xmlns:a16="http://schemas.microsoft.com/office/drawing/2014/main" val="2474099250"/>
                    </a:ext>
                  </a:extLst>
                </a:gridCol>
                <a:gridCol w="1268042">
                  <a:extLst>
                    <a:ext uri="{9D8B030D-6E8A-4147-A177-3AD203B41FA5}">
                      <a16:colId xmlns:a16="http://schemas.microsoft.com/office/drawing/2014/main" val="2754637675"/>
                    </a:ext>
                  </a:extLst>
                </a:gridCol>
                <a:gridCol w="1103145">
                  <a:extLst>
                    <a:ext uri="{9D8B030D-6E8A-4147-A177-3AD203B41FA5}">
                      <a16:colId xmlns:a16="http://schemas.microsoft.com/office/drawing/2014/main" val="1025033901"/>
                    </a:ext>
                  </a:extLst>
                </a:gridCol>
                <a:gridCol w="1146125">
                  <a:extLst>
                    <a:ext uri="{9D8B030D-6E8A-4147-A177-3AD203B41FA5}">
                      <a16:colId xmlns:a16="http://schemas.microsoft.com/office/drawing/2014/main" val="3177911314"/>
                    </a:ext>
                  </a:extLst>
                </a:gridCol>
                <a:gridCol w="1117473">
                  <a:extLst>
                    <a:ext uri="{9D8B030D-6E8A-4147-A177-3AD203B41FA5}">
                      <a16:colId xmlns:a16="http://schemas.microsoft.com/office/drawing/2014/main" val="544136577"/>
                    </a:ext>
                  </a:extLst>
                </a:gridCol>
              </a:tblGrid>
              <a:tr h="204718">
                <a:tc>
                  <a:txBody>
                    <a:bodyPr/>
                    <a:lstStyle/>
                    <a:p>
                      <a:pPr algn="ctr"/>
                      <a:endParaRPr lang="en-US" sz="1800" i="1" dirty="0"/>
                    </a:p>
                  </a:txBody>
                  <a:tcPr marL="0" marR="0" marT="0" marB="0"/>
                </a:tc>
                <a:tc gridSpan="3">
                  <a:txBody>
                    <a:bodyPr/>
                    <a:lstStyle/>
                    <a:p>
                      <a:pPr algn="ctr"/>
                      <a:r>
                        <a:rPr lang="en-US" sz="1800" b="0" i="1" dirty="0"/>
                        <a:t>RPP Multiplier</a:t>
                      </a:r>
                    </a:p>
                  </a:txBody>
                  <a:tcPr marL="0" marR="0" marT="0" marB="0">
                    <a:lnR w="12700" cap="flat" cmpd="sng" algn="ctr">
                      <a:solidFill>
                        <a:schemeClr val="tx1"/>
                      </a:solidFill>
                      <a:prstDash val="solid"/>
                      <a:round/>
                      <a:headEnd type="none" w="med" len="med"/>
                      <a:tailEnd type="none" w="med" len="med"/>
                    </a:lnR>
                  </a:tcPr>
                </a:tc>
                <a:tc hMerge="1">
                  <a:txBody>
                    <a:bodyPr/>
                    <a:lstStyle/>
                    <a:p>
                      <a:endParaRPr lang="en-US" sz="1800" dirty="0"/>
                    </a:p>
                  </a:txBody>
                  <a:tcPr/>
                </a:tc>
                <a:tc hMerge="1">
                  <a:txBody>
                    <a:bodyPr/>
                    <a:lstStyle/>
                    <a:p>
                      <a:endParaRPr/>
                    </a:p>
                  </a:txBody>
                  <a:tcPr/>
                </a:tc>
                <a:tc>
                  <a:txBody>
                    <a:bodyPr/>
                    <a:lstStyle/>
                    <a:p>
                      <a:pPr algn="ctr"/>
                      <a:endParaRPr lang="en-US" sz="1800" i="1" dirty="0"/>
                    </a:p>
                  </a:txBody>
                  <a:tcPr marL="0" marR="0" marT="0" marB="0">
                    <a:lnL w="12700" cap="flat" cmpd="sng" algn="ctr">
                      <a:solidFill>
                        <a:schemeClr val="tx1"/>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1838507"/>
                  </a:ext>
                </a:extLst>
              </a:tr>
              <a:tr h="0">
                <a:tc>
                  <a:txBody>
                    <a:bodyPr/>
                    <a:lstStyle/>
                    <a:p>
                      <a:pPr algn="ctr"/>
                      <a:endParaRPr lang="en-US" sz="1800" i="1" dirty="0"/>
                    </a:p>
                  </a:txBody>
                  <a:tcPr marL="0" marR="0" marT="0" marB="0"/>
                </a:tc>
                <a:tc>
                  <a:txBody>
                    <a:bodyPr/>
                    <a:lstStyle/>
                    <a:p>
                      <a:pPr algn="ctr"/>
                      <a:r>
                        <a:rPr lang="en-US" sz="1800" i="1" dirty="0" err="1"/>
                        <a:t>StarNet</a:t>
                      </a:r>
                      <a:endParaRPr lang="en-US" sz="1800" i="1" dirty="0"/>
                    </a:p>
                  </a:txBody>
                  <a:tcPr marL="0" marR="0" marT="0" marB="0"/>
                </a:tc>
                <a:tc>
                  <a:txBody>
                    <a:bodyPr/>
                    <a:lstStyle/>
                    <a:p>
                      <a:pPr algn="ctr"/>
                      <a:r>
                        <a:rPr lang="en-US" sz="1800" i="1" dirty="0"/>
                        <a:t>ALTA</a:t>
                      </a:r>
                    </a:p>
                  </a:txBody>
                  <a:tcPr marL="0" marR="0" marT="0" marB="0"/>
                </a:tc>
                <a:tc>
                  <a:txBody>
                    <a:bodyPr/>
                    <a:lstStyle/>
                    <a:p>
                      <a:pPr algn="ctr"/>
                      <a:r>
                        <a:rPr lang="en-US" sz="1800" i="1" dirty="0"/>
                        <a:t>F-Statistic</a:t>
                      </a:r>
                    </a:p>
                  </a:txBody>
                  <a:tcPr marL="0" marR="0" marT="0" marB="0">
                    <a:lnR w="12700" cap="flat" cmpd="sng" algn="ctr">
                      <a:solidFill>
                        <a:schemeClr val="tx1"/>
                      </a:solidFill>
                      <a:prstDash val="solid"/>
                      <a:round/>
                      <a:headEnd type="none" w="med" len="med"/>
                      <a:tailEnd type="none" w="med" len="med"/>
                    </a:ln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i="1" dirty="0"/>
                        <a:t>Allowable</a:t>
                      </a:r>
                    </a:p>
                  </a:txBody>
                  <a:tcPr marL="0" marR="0" marT="0" marB="0">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4123224820"/>
                  </a:ext>
                </a:extLst>
              </a:tr>
              <a:tr h="322903">
                <a:tc>
                  <a:txBody>
                    <a:bodyPr/>
                    <a:lstStyle/>
                    <a:p>
                      <a:pPr algn="ctr"/>
                      <a:r>
                        <a:rPr lang="en-US" sz="1800" i="1" dirty="0"/>
                        <a:t>Line</a:t>
                      </a: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800" i="1" dirty="0"/>
                        <a:t>2.54</a:t>
                      </a: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800" i="1" dirty="0"/>
                        <a:t>2.00</a:t>
                      </a: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800" i="1" dirty="0"/>
                        <a:t>3.40</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i="1" dirty="0"/>
                        <a:t>RPP</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442002"/>
                  </a:ext>
                </a:extLst>
              </a:tr>
              <a:tr h="370840">
                <a:tc>
                  <a:txBody>
                    <a:bodyPr/>
                    <a:lstStyle/>
                    <a:p>
                      <a:pPr algn="ctr"/>
                      <a:r>
                        <a:rPr lang="en-US" sz="1800" dirty="0"/>
                        <a:t>701-702</a:t>
                      </a:r>
                    </a:p>
                  </a:txBody>
                  <a:tcPr>
                    <a:lnT w="12700" cap="flat" cmpd="sng" algn="ctr">
                      <a:solidFill>
                        <a:schemeClr val="tx1"/>
                      </a:solidFill>
                      <a:prstDash val="solid"/>
                      <a:round/>
                      <a:headEnd type="none" w="med" len="med"/>
                      <a:tailEnd type="none" w="med" len="med"/>
                    </a:lnT>
                  </a:tcPr>
                </a:tc>
                <a:tc>
                  <a:txBody>
                    <a:bodyPr/>
                    <a:lstStyle/>
                    <a:p>
                      <a:pPr algn="ctr"/>
                      <a:r>
                        <a:rPr lang="en-US" sz="1800" dirty="0"/>
                        <a:t>±0.077</a:t>
                      </a:r>
                    </a:p>
                  </a:txBody>
                  <a:tcPr>
                    <a:lnT w="12700" cap="flat" cmpd="sng" algn="ctr">
                      <a:solidFill>
                        <a:schemeClr val="tx1"/>
                      </a:solidFill>
                      <a:prstDash val="solid"/>
                      <a:round/>
                      <a:headEnd type="none" w="med" len="med"/>
                      <a:tailEnd type="none" w="med" len="med"/>
                    </a:lnT>
                  </a:tcPr>
                </a:tc>
                <a:tc>
                  <a:txBody>
                    <a:bodyPr/>
                    <a:lstStyle/>
                    <a:p>
                      <a:pPr algn="ctr"/>
                      <a:r>
                        <a:rPr lang="en-US" sz="1800" dirty="0">
                          <a:solidFill>
                            <a:srgbClr val="C00000"/>
                          </a:solidFill>
                        </a:rPr>
                        <a:t>±0.061</a:t>
                      </a:r>
                    </a:p>
                  </a:txBody>
                  <a:tcPr>
                    <a:lnT w="12700" cap="flat" cmpd="sng" algn="ctr">
                      <a:solidFill>
                        <a:schemeClr val="tx1"/>
                      </a:solidFill>
                      <a:prstDash val="solid"/>
                      <a:round/>
                      <a:headEnd type="none" w="med" len="med"/>
                      <a:tailEnd type="none" w="med" len="med"/>
                    </a:lnT>
                  </a:tcPr>
                </a:tc>
                <a:tc>
                  <a:txBody>
                    <a:bodyPr/>
                    <a:lstStyle/>
                    <a:p>
                      <a:pPr algn="ctr"/>
                      <a:r>
                        <a:rPr lang="en-US" sz="1800" dirty="0"/>
                        <a:t>±0.103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a:t>±0.072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04308425"/>
                  </a:ext>
                </a:extLst>
              </a:tr>
              <a:tr h="370840">
                <a:tc>
                  <a:txBody>
                    <a:bodyPr/>
                    <a:lstStyle/>
                    <a:p>
                      <a:pPr algn="ctr"/>
                      <a:r>
                        <a:rPr lang="en-US" sz="1800" dirty="0"/>
                        <a:t>702-703</a:t>
                      </a:r>
                    </a:p>
                  </a:txBody>
                  <a:tcPr/>
                </a:tc>
                <a:tc>
                  <a:txBody>
                    <a:bodyPr/>
                    <a:lstStyle/>
                    <a:p>
                      <a:pPr algn="ctr"/>
                      <a:r>
                        <a:rPr lang="en-US" sz="1800" dirty="0"/>
                        <a:t>±0.077</a:t>
                      </a:r>
                    </a:p>
                  </a:txBody>
                  <a:tcPr/>
                </a:tc>
                <a:tc>
                  <a:txBody>
                    <a:bodyPr/>
                    <a:lstStyle/>
                    <a:p>
                      <a:pPr algn="ctr"/>
                      <a:r>
                        <a:rPr lang="en-US" sz="1800" dirty="0">
                          <a:solidFill>
                            <a:srgbClr val="C00000"/>
                          </a:solidFill>
                        </a:rPr>
                        <a:t>±0.061</a:t>
                      </a:r>
                    </a:p>
                  </a:txBody>
                  <a:tcPr/>
                </a:tc>
                <a:tc>
                  <a:txBody>
                    <a:bodyPr/>
                    <a:lstStyle/>
                    <a:p>
                      <a:pPr algn="ctr"/>
                      <a:r>
                        <a:rPr lang="en-US" sz="1800" dirty="0"/>
                        <a:t>±0.103</a:t>
                      </a:r>
                    </a:p>
                  </a:txBody>
                  <a:tcPr>
                    <a:lnR w="12700" cap="flat" cmpd="sng" algn="ctr">
                      <a:solidFill>
                        <a:schemeClr val="tx1"/>
                      </a:solidFill>
                      <a:prstDash val="solid"/>
                      <a:round/>
                      <a:headEnd type="none" w="med" len="med"/>
                      <a:tailEnd type="none" w="med" len="med"/>
                    </a:lnR>
                  </a:tcPr>
                </a:tc>
                <a:tc>
                  <a:txBody>
                    <a:bodyPr/>
                    <a:lstStyle/>
                    <a:p>
                      <a:pPr algn="ctr"/>
                      <a:r>
                        <a:rPr lang="en-US" sz="1800" dirty="0"/>
                        <a:t>±0.070</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29452818"/>
                  </a:ext>
                </a:extLst>
              </a:tr>
              <a:tr h="370840">
                <a:tc>
                  <a:txBody>
                    <a:bodyPr/>
                    <a:lstStyle/>
                    <a:p>
                      <a:pPr algn="ctr"/>
                      <a:r>
                        <a:rPr lang="en-US" sz="1800" dirty="0"/>
                        <a:t>703-704</a:t>
                      </a:r>
                    </a:p>
                  </a:txBody>
                  <a:tcPr/>
                </a:tc>
                <a:tc>
                  <a:txBody>
                    <a:bodyPr/>
                    <a:lstStyle/>
                    <a:p>
                      <a:pPr algn="ctr"/>
                      <a:r>
                        <a:rPr lang="en-US" sz="1800" dirty="0">
                          <a:solidFill>
                            <a:srgbClr val="C00000"/>
                          </a:solidFill>
                        </a:rPr>
                        <a:t>±0.067</a:t>
                      </a:r>
                    </a:p>
                  </a:txBody>
                  <a:tcPr/>
                </a:tc>
                <a:tc>
                  <a:txBody>
                    <a:bodyPr/>
                    <a:lstStyle/>
                    <a:p>
                      <a:pPr algn="ctr"/>
                      <a:r>
                        <a:rPr lang="en-US" sz="1800" dirty="0">
                          <a:solidFill>
                            <a:srgbClr val="C00000"/>
                          </a:solidFill>
                        </a:rPr>
                        <a:t>±0.026</a:t>
                      </a:r>
                    </a:p>
                  </a:txBody>
                  <a:tcPr/>
                </a:tc>
                <a:tc>
                  <a:txBody>
                    <a:bodyPr/>
                    <a:lstStyle/>
                    <a:p>
                      <a:pPr algn="ctr"/>
                      <a:r>
                        <a:rPr lang="en-US" sz="1800" dirty="0"/>
                        <a:t>±0.090</a:t>
                      </a:r>
                    </a:p>
                  </a:txBody>
                  <a:tcPr>
                    <a:lnR w="12700" cap="flat" cmpd="sng" algn="ctr">
                      <a:solidFill>
                        <a:schemeClr val="tx1"/>
                      </a:solidFill>
                      <a:prstDash val="solid"/>
                      <a:round/>
                      <a:headEnd type="none" w="med" len="med"/>
                      <a:tailEnd type="none" w="med" len="med"/>
                    </a:lnR>
                  </a:tcPr>
                </a:tc>
                <a:tc>
                  <a:txBody>
                    <a:bodyPr/>
                    <a:lstStyle/>
                    <a:p>
                      <a:pPr algn="ctr"/>
                      <a:r>
                        <a:rPr lang="en-US" sz="1800" dirty="0"/>
                        <a:t>±0.071</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25068625"/>
                  </a:ext>
                </a:extLst>
              </a:tr>
              <a:tr h="370840">
                <a:tc>
                  <a:txBody>
                    <a:bodyPr/>
                    <a:lstStyle/>
                    <a:p>
                      <a:pPr algn="ctr"/>
                      <a:r>
                        <a:rPr lang="en-US" sz="1800" dirty="0"/>
                        <a:t>704-701</a:t>
                      </a:r>
                    </a:p>
                  </a:txBody>
                  <a:tcPr>
                    <a:lnB w="12700" cap="flat" cmpd="sng" algn="ctr">
                      <a:solidFill>
                        <a:schemeClr val="tx1"/>
                      </a:solidFill>
                      <a:prstDash val="solid"/>
                      <a:round/>
                      <a:headEnd type="none" w="med" len="med"/>
                      <a:tailEnd type="none" w="med" len="med"/>
                    </a:lnB>
                  </a:tcPr>
                </a:tc>
                <a:tc>
                  <a:txBody>
                    <a:bodyPr/>
                    <a:lstStyle/>
                    <a:p>
                      <a:pPr algn="ctr"/>
                      <a:r>
                        <a:rPr lang="en-US" sz="1800" dirty="0"/>
                        <a:t>±0.079</a:t>
                      </a:r>
                    </a:p>
                  </a:txBody>
                  <a:tcPr>
                    <a:lnB w="12700" cap="flat" cmpd="sng" algn="ctr">
                      <a:solidFill>
                        <a:schemeClr val="tx1"/>
                      </a:solidFill>
                      <a:prstDash val="solid"/>
                      <a:round/>
                      <a:headEnd type="none" w="med" len="med"/>
                      <a:tailEnd type="none" w="med" len="med"/>
                    </a:lnB>
                  </a:tcPr>
                </a:tc>
                <a:tc>
                  <a:txBody>
                    <a:bodyPr/>
                    <a:lstStyle/>
                    <a:p>
                      <a:pPr algn="ctr"/>
                      <a:r>
                        <a:rPr lang="en-US" sz="1800" dirty="0">
                          <a:solidFill>
                            <a:srgbClr val="C00000"/>
                          </a:solidFill>
                        </a:rPr>
                        <a:t>±0.031</a:t>
                      </a:r>
                    </a:p>
                  </a:txBody>
                  <a:tcPr>
                    <a:lnB w="12700" cap="flat" cmpd="sng" algn="ctr">
                      <a:solidFill>
                        <a:schemeClr val="tx1"/>
                      </a:solidFill>
                      <a:prstDash val="solid"/>
                      <a:round/>
                      <a:headEnd type="none" w="med" len="med"/>
                      <a:tailEnd type="none" w="med" len="med"/>
                    </a:lnB>
                  </a:tcPr>
                </a:tc>
                <a:tc>
                  <a:txBody>
                    <a:bodyPr/>
                    <a:lstStyle/>
                    <a:p>
                      <a:pPr algn="ctr"/>
                      <a:r>
                        <a:rPr lang="en-US" sz="1800" dirty="0"/>
                        <a:t>±0.106</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a:t>±0.070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5511109"/>
                  </a:ext>
                </a:extLst>
              </a:tr>
              <a:tr h="264215">
                <a:tc>
                  <a:txBody>
                    <a:bodyPr/>
                    <a:lstStyle/>
                    <a:p>
                      <a:pPr algn="ctr"/>
                      <a:endParaRPr lang="en-US" sz="1800" dirty="0"/>
                    </a:p>
                  </a:txBody>
                  <a:tcPr>
                    <a:lnT w="12700" cap="flat" cmpd="sng" algn="ctr">
                      <a:solidFill>
                        <a:schemeClr val="tx1"/>
                      </a:solidFill>
                      <a:prstDash val="solid"/>
                      <a:round/>
                      <a:headEnd type="none" w="med" len="med"/>
                      <a:tailEnd type="none" w="med" len="med"/>
                    </a:lnT>
                  </a:tcPr>
                </a:tc>
                <a:tc gridSpan="4">
                  <a:txBody>
                    <a:bodyPr/>
                    <a:lstStyle/>
                    <a:p>
                      <a:pPr algn="ctr"/>
                      <a:r>
                        <a:rPr lang="en-US" sz="1800" dirty="0">
                          <a:solidFill>
                            <a:srgbClr val="C00000"/>
                          </a:solidFill>
                        </a:rPr>
                        <a:t>Red</a:t>
                      </a:r>
                      <a:r>
                        <a:rPr lang="en-US" sz="1800" dirty="0"/>
                        <a:t> means passing</a:t>
                      </a:r>
                    </a:p>
                  </a:txBody>
                  <a:tcPr>
                    <a:lnR>
                      <a:noFill/>
                    </a:lnR>
                    <a:lnT w="12700" cap="flat" cmpd="sng" algn="ctr">
                      <a:solidFill>
                        <a:schemeClr val="tx1"/>
                      </a:solidFill>
                      <a:prstDash val="solid"/>
                      <a:round/>
                      <a:headEnd type="none" w="med" len="med"/>
                      <a:tailEnd type="none" w="med" len="med"/>
                    </a:lnT>
                  </a:tcPr>
                </a:tc>
                <a:tc hMerge="1">
                  <a:txBody>
                    <a:bodyPr/>
                    <a:lstStyle/>
                    <a:p>
                      <a:pPr algn="ctr"/>
                      <a:endParaRPr lang="en-US" sz="1800" dirty="0">
                        <a:solidFill>
                          <a:srgbClr val="C00000"/>
                        </a:solidFill>
                      </a:endParaRPr>
                    </a:p>
                  </a:txBody>
                  <a:tcPr/>
                </a:tc>
                <a:tc hMerge="1">
                  <a:txBody>
                    <a:bodyPr/>
                    <a:lstStyle/>
                    <a:p>
                      <a:pPr algn="ctr"/>
                      <a:endParaRPr lang="en-US" sz="1800" dirty="0"/>
                    </a:p>
                  </a:txBody>
                  <a:tcPr>
                    <a:lnR w="12700" cap="flat" cmpd="sng" algn="ctr">
                      <a:noFill/>
                      <a:prstDash val="solid"/>
                      <a:round/>
                      <a:headEnd type="none" w="med" len="med"/>
                      <a:tailEnd type="none" w="med" len="med"/>
                    </a:lnR>
                  </a:tcPr>
                </a:tc>
                <a:tc hMerge="1">
                  <a:txBody>
                    <a:bodyPr/>
                    <a:lstStyle/>
                    <a:p>
                      <a:pPr algn="ctr"/>
                      <a:endParaRPr lang="en-US" sz="1800" dirty="0"/>
                    </a:p>
                  </a:txBody>
                  <a:tcP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502460"/>
                  </a:ext>
                </a:extLst>
              </a:tr>
            </a:tbl>
          </a:graphicData>
        </a:graphic>
      </p:graphicFrame>
      <p:grpSp>
        <p:nvGrpSpPr>
          <p:cNvPr id="43" name="Group 42">
            <a:extLst>
              <a:ext uri="{FF2B5EF4-FFF2-40B4-BE49-F238E27FC236}">
                <a16:creationId xmlns:a16="http://schemas.microsoft.com/office/drawing/2014/main" id="{FF4F1B8A-0BAD-5808-1D5A-351906481FD5}"/>
              </a:ext>
            </a:extLst>
          </p:cNvPr>
          <p:cNvGrpSpPr/>
          <p:nvPr/>
        </p:nvGrpSpPr>
        <p:grpSpPr>
          <a:xfrm>
            <a:off x="1926239" y="2834654"/>
            <a:ext cx="2769797" cy="1697244"/>
            <a:chOff x="8381644" y="2275097"/>
            <a:chExt cx="2769797" cy="1697244"/>
          </a:xfrm>
        </p:grpSpPr>
        <p:grpSp>
          <p:nvGrpSpPr>
            <p:cNvPr id="41" name="Group 40">
              <a:extLst>
                <a:ext uri="{FF2B5EF4-FFF2-40B4-BE49-F238E27FC236}">
                  <a16:creationId xmlns:a16="http://schemas.microsoft.com/office/drawing/2014/main" id="{0E185372-A9BE-C70A-F83F-3576D7699247}"/>
                </a:ext>
              </a:extLst>
            </p:cNvPr>
            <p:cNvGrpSpPr/>
            <p:nvPr/>
          </p:nvGrpSpPr>
          <p:grpSpPr>
            <a:xfrm>
              <a:off x="8381644" y="2275097"/>
              <a:ext cx="2769797" cy="1242532"/>
              <a:chOff x="8449883" y="2247801"/>
              <a:chExt cx="2769797" cy="1242532"/>
            </a:xfrm>
          </p:grpSpPr>
          <p:sp>
            <p:nvSpPr>
              <p:cNvPr id="19" name="Rectangle 17">
                <a:extLst>
                  <a:ext uri="{FF2B5EF4-FFF2-40B4-BE49-F238E27FC236}">
                    <a16:creationId xmlns:a16="http://schemas.microsoft.com/office/drawing/2014/main" id="{CB4E690E-F3EF-0177-A6DD-97E0C34A21E9}"/>
                  </a:ext>
                </a:extLst>
              </p:cNvPr>
              <p:cNvSpPr>
                <a:spLocks noChangeArrowheads="1"/>
              </p:cNvSpPr>
              <p:nvPr/>
            </p:nvSpPr>
            <p:spPr bwMode="auto">
              <a:xfrm>
                <a:off x="8665607" y="2247801"/>
                <a:ext cx="263000" cy="1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FF0000"/>
                    </a:solidFill>
                    <a:effectLst/>
                    <a:latin typeface="Arial" panose="020B0604020202020204" pitchFamily="34" charset="0"/>
                  </a:rPr>
                  <a:t>704</a:t>
                </a:r>
                <a:endParaRPr kumimoji="0" lang="en-US" altLang="en-US" b="0" i="0" u="none" strike="noStrike" cap="none" normalizeH="0" baseline="0">
                  <a:ln>
                    <a:noFill/>
                  </a:ln>
                  <a:solidFill>
                    <a:schemeClr val="tx1"/>
                  </a:solidFill>
                  <a:effectLst/>
                  <a:latin typeface="Arial" panose="020B0604020202020204" pitchFamily="34" charset="0"/>
                </a:endParaRPr>
              </a:p>
            </p:txBody>
          </p:sp>
          <p:sp>
            <p:nvSpPr>
              <p:cNvPr id="20" name="Rectangle 18">
                <a:extLst>
                  <a:ext uri="{FF2B5EF4-FFF2-40B4-BE49-F238E27FC236}">
                    <a16:creationId xmlns:a16="http://schemas.microsoft.com/office/drawing/2014/main" id="{31B4EC15-DA82-F9EB-EDE2-4BE535B698D5}"/>
                  </a:ext>
                </a:extLst>
              </p:cNvPr>
              <p:cNvSpPr>
                <a:spLocks noChangeArrowheads="1"/>
              </p:cNvSpPr>
              <p:nvPr/>
            </p:nvSpPr>
            <p:spPr bwMode="auto">
              <a:xfrm>
                <a:off x="10836478" y="2344882"/>
                <a:ext cx="263000" cy="1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Arial" panose="020B0604020202020204" pitchFamily="34" charset="0"/>
                  </a:rPr>
                  <a:t>703</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1" name="Rectangle 19">
                <a:extLst>
                  <a:ext uri="{FF2B5EF4-FFF2-40B4-BE49-F238E27FC236}">
                    <a16:creationId xmlns:a16="http://schemas.microsoft.com/office/drawing/2014/main" id="{713E305C-6E30-4B15-00BC-E1E98C5595EA}"/>
                  </a:ext>
                </a:extLst>
              </p:cNvPr>
              <p:cNvSpPr>
                <a:spLocks noChangeArrowheads="1"/>
              </p:cNvSpPr>
              <p:nvPr/>
            </p:nvSpPr>
            <p:spPr bwMode="auto">
              <a:xfrm>
                <a:off x="10956680" y="3300973"/>
                <a:ext cx="263000" cy="1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Arial" panose="020B0604020202020204" pitchFamily="34" charset="0"/>
                  </a:rPr>
                  <a:t>702</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2" name="Rectangle 20">
                <a:extLst>
                  <a:ext uri="{FF2B5EF4-FFF2-40B4-BE49-F238E27FC236}">
                    <a16:creationId xmlns:a16="http://schemas.microsoft.com/office/drawing/2014/main" id="{98AAA588-6DB3-EE39-86C6-CF40636D9A3E}"/>
                  </a:ext>
                </a:extLst>
              </p:cNvPr>
              <p:cNvSpPr>
                <a:spLocks noChangeArrowheads="1"/>
              </p:cNvSpPr>
              <p:nvPr/>
            </p:nvSpPr>
            <p:spPr bwMode="auto">
              <a:xfrm>
                <a:off x="8449883" y="3213247"/>
                <a:ext cx="263000" cy="1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0000"/>
                    </a:solidFill>
                    <a:effectLst/>
                    <a:latin typeface="Arial" panose="020B0604020202020204" pitchFamily="34" charset="0"/>
                  </a:rPr>
                  <a:t>701</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9" name="Line 24">
                <a:extLst>
                  <a:ext uri="{FF2B5EF4-FFF2-40B4-BE49-F238E27FC236}">
                    <a16:creationId xmlns:a16="http://schemas.microsoft.com/office/drawing/2014/main" id="{234B16E2-3F49-F609-E885-B51D0793CD48}"/>
                  </a:ext>
                </a:extLst>
              </p:cNvPr>
              <p:cNvSpPr>
                <a:spLocks noChangeShapeType="1"/>
              </p:cNvSpPr>
              <p:nvPr/>
            </p:nvSpPr>
            <p:spPr bwMode="auto">
              <a:xfrm>
                <a:off x="8705850" y="3151188"/>
                <a:ext cx="2449513" cy="42863"/>
              </a:xfrm>
              <a:prstGeom prst="line">
                <a:avLst/>
              </a:prstGeom>
              <a:noFill/>
              <a:ln w="31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5">
                <a:extLst>
                  <a:ext uri="{FF2B5EF4-FFF2-40B4-BE49-F238E27FC236}">
                    <a16:creationId xmlns:a16="http://schemas.microsoft.com/office/drawing/2014/main" id="{5D41743F-6B01-8F22-555C-AA43F2BA83EE}"/>
                  </a:ext>
                </a:extLst>
              </p:cNvPr>
              <p:cNvSpPr>
                <a:spLocks noChangeShapeType="1"/>
              </p:cNvSpPr>
              <p:nvPr/>
            </p:nvSpPr>
            <p:spPr bwMode="auto">
              <a:xfrm flipV="1">
                <a:off x="8705850" y="2627313"/>
                <a:ext cx="139700" cy="523875"/>
              </a:xfrm>
              <a:prstGeom prst="line">
                <a:avLst/>
              </a:prstGeom>
              <a:noFill/>
              <a:ln w="31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6">
                <a:extLst>
                  <a:ext uri="{FF2B5EF4-FFF2-40B4-BE49-F238E27FC236}">
                    <a16:creationId xmlns:a16="http://schemas.microsoft.com/office/drawing/2014/main" id="{1C2ED186-2D4C-B0EB-417A-4EB43A1E722F}"/>
                  </a:ext>
                </a:extLst>
              </p:cNvPr>
              <p:cNvSpPr>
                <a:spLocks noChangeShapeType="1"/>
              </p:cNvSpPr>
              <p:nvPr/>
            </p:nvSpPr>
            <p:spPr bwMode="auto">
              <a:xfrm flipH="1" flipV="1">
                <a:off x="11041063" y="2684463"/>
                <a:ext cx="114300" cy="509588"/>
              </a:xfrm>
              <a:prstGeom prst="line">
                <a:avLst/>
              </a:prstGeom>
              <a:noFill/>
              <a:ln w="31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7">
                <a:extLst>
                  <a:ext uri="{FF2B5EF4-FFF2-40B4-BE49-F238E27FC236}">
                    <a16:creationId xmlns:a16="http://schemas.microsoft.com/office/drawing/2014/main" id="{42DCF40D-EC03-A0A6-3E8B-3DB70AA6708F}"/>
                  </a:ext>
                </a:extLst>
              </p:cNvPr>
              <p:cNvSpPr>
                <a:spLocks noChangeShapeType="1"/>
              </p:cNvSpPr>
              <p:nvPr/>
            </p:nvSpPr>
            <p:spPr bwMode="auto">
              <a:xfrm flipH="1" flipV="1">
                <a:off x="8845550" y="2627313"/>
                <a:ext cx="2195513" cy="57150"/>
              </a:xfrm>
              <a:prstGeom prst="line">
                <a:avLst/>
              </a:prstGeom>
              <a:noFill/>
              <a:ln w="31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a:extLst>
                  <a:ext uri="{FF2B5EF4-FFF2-40B4-BE49-F238E27FC236}">
                    <a16:creationId xmlns:a16="http://schemas.microsoft.com/office/drawing/2014/main" id="{8CEBC1B1-CA49-12B6-AB0B-C24A66A54FBC}"/>
                  </a:ext>
                </a:extLst>
              </p:cNvPr>
              <p:cNvSpPr>
                <a:spLocks/>
              </p:cNvSpPr>
              <p:nvPr/>
            </p:nvSpPr>
            <p:spPr bwMode="auto">
              <a:xfrm>
                <a:off x="8628063" y="3090863"/>
                <a:ext cx="155575" cy="119063"/>
              </a:xfrm>
              <a:custGeom>
                <a:avLst/>
                <a:gdLst>
                  <a:gd name="T0" fmla="*/ 932 w 934"/>
                  <a:gd name="T1" fmla="*/ 415 h 709"/>
                  <a:gd name="T2" fmla="*/ 934 w 934"/>
                  <a:gd name="T3" fmla="*/ 384 h 709"/>
                  <a:gd name="T4" fmla="*/ 932 w 934"/>
                  <a:gd name="T5" fmla="*/ 353 h 709"/>
                  <a:gd name="T6" fmla="*/ 926 w 934"/>
                  <a:gd name="T7" fmla="*/ 322 h 709"/>
                  <a:gd name="T8" fmla="*/ 917 w 934"/>
                  <a:gd name="T9" fmla="*/ 292 h 709"/>
                  <a:gd name="T10" fmla="*/ 901 w 934"/>
                  <a:gd name="T11" fmla="*/ 257 h 709"/>
                  <a:gd name="T12" fmla="*/ 882 w 934"/>
                  <a:gd name="T13" fmla="*/ 224 h 709"/>
                  <a:gd name="T14" fmla="*/ 860 w 934"/>
                  <a:gd name="T15" fmla="*/ 192 h 709"/>
                  <a:gd name="T16" fmla="*/ 835 w 934"/>
                  <a:gd name="T17" fmla="*/ 163 h 709"/>
                  <a:gd name="T18" fmla="*/ 799 w 934"/>
                  <a:gd name="T19" fmla="*/ 130 h 709"/>
                  <a:gd name="T20" fmla="*/ 760 w 934"/>
                  <a:gd name="T21" fmla="*/ 101 h 709"/>
                  <a:gd name="T22" fmla="*/ 718 w 934"/>
                  <a:gd name="T23" fmla="*/ 75 h 709"/>
                  <a:gd name="T24" fmla="*/ 669 w 934"/>
                  <a:gd name="T25" fmla="*/ 51 h 709"/>
                  <a:gd name="T26" fmla="*/ 612 w 934"/>
                  <a:gd name="T27" fmla="*/ 30 h 709"/>
                  <a:gd name="T28" fmla="*/ 553 w 934"/>
                  <a:gd name="T29" fmla="*/ 14 h 709"/>
                  <a:gd name="T30" fmla="*/ 493 w 934"/>
                  <a:gd name="T31" fmla="*/ 4 h 709"/>
                  <a:gd name="T32" fmla="*/ 433 w 934"/>
                  <a:gd name="T33" fmla="*/ 0 h 709"/>
                  <a:gd name="T34" fmla="*/ 372 w 934"/>
                  <a:gd name="T35" fmla="*/ 2 h 709"/>
                  <a:gd name="T36" fmla="*/ 318 w 934"/>
                  <a:gd name="T37" fmla="*/ 10 h 709"/>
                  <a:gd name="T38" fmla="*/ 270 w 934"/>
                  <a:gd name="T39" fmla="*/ 21 h 709"/>
                  <a:gd name="T40" fmla="*/ 224 w 934"/>
                  <a:gd name="T41" fmla="*/ 36 h 709"/>
                  <a:gd name="T42" fmla="*/ 179 w 934"/>
                  <a:gd name="T43" fmla="*/ 56 h 709"/>
                  <a:gd name="T44" fmla="*/ 146 w 934"/>
                  <a:gd name="T45" fmla="*/ 75 h 709"/>
                  <a:gd name="T46" fmla="*/ 115 w 934"/>
                  <a:gd name="T47" fmla="*/ 98 h 709"/>
                  <a:gd name="T48" fmla="*/ 86 w 934"/>
                  <a:gd name="T49" fmla="*/ 124 h 709"/>
                  <a:gd name="T50" fmla="*/ 60 w 934"/>
                  <a:gd name="T51" fmla="*/ 152 h 709"/>
                  <a:gd name="T52" fmla="*/ 42 w 934"/>
                  <a:gd name="T53" fmla="*/ 177 h 709"/>
                  <a:gd name="T54" fmla="*/ 27 w 934"/>
                  <a:gd name="T55" fmla="*/ 205 h 709"/>
                  <a:gd name="T56" fmla="*/ 15 w 934"/>
                  <a:gd name="T57" fmla="*/ 233 h 709"/>
                  <a:gd name="T58" fmla="*/ 6 w 934"/>
                  <a:gd name="T59" fmla="*/ 263 h 709"/>
                  <a:gd name="T60" fmla="*/ 1 w 934"/>
                  <a:gd name="T61" fmla="*/ 294 h 709"/>
                  <a:gd name="T62" fmla="*/ 0 w 934"/>
                  <a:gd name="T63" fmla="*/ 325 h 709"/>
                  <a:gd name="T64" fmla="*/ 2 w 934"/>
                  <a:gd name="T65" fmla="*/ 357 h 709"/>
                  <a:gd name="T66" fmla="*/ 8 w 934"/>
                  <a:gd name="T67" fmla="*/ 387 h 709"/>
                  <a:gd name="T68" fmla="*/ 17 w 934"/>
                  <a:gd name="T69" fmla="*/ 417 h 709"/>
                  <a:gd name="T70" fmla="*/ 32 w 934"/>
                  <a:gd name="T71" fmla="*/ 452 h 709"/>
                  <a:gd name="T72" fmla="*/ 51 w 934"/>
                  <a:gd name="T73" fmla="*/ 486 h 709"/>
                  <a:gd name="T74" fmla="*/ 74 w 934"/>
                  <a:gd name="T75" fmla="*/ 517 h 709"/>
                  <a:gd name="T76" fmla="*/ 99 w 934"/>
                  <a:gd name="T77" fmla="*/ 546 h 709"/>
                  <a:gd name="T78" fmla="*/ 135 w 934"/>
                  <a:gd name="T79" fmla="*/ 579 h 709"/>
                  <a:gd name="T80" fmla="*/ 174 w 934"/>
                  <a:gd name="T81" fmla="*/ 609 h 709"/>
                  <a:gd name="T82" fmla="*/ 215 w 934"/>
                  <a:gd name="T83" fmla="*/ 634 h 709"/>
                  <a:gd name="T84" fmla="*/ 265 w 934"/>
                  <a:gd name="T85" fmla="*/ 658 h 709"/>
                  <a:gd name="T86" fmla="*/ 322 w 934"/>
                  <a:gd name="T87" fmla="*/ 680 h 709"/>
                  <a:gd name="T88" fmla="*/ 380 w 934"/>
                  <a:gd name="T89" fmla="*/ 695 h 709"/>
                  <a:gd name="T90" fmla="*/ 440 w 934"/>
                  <a:gd name="T91" fmla="*/ 705 h 709"/>
                  <a:gd name="T92" fmla="*/ 501 w 934"/>
                  <a:gd name="T93" fmla="*/ 709 h 709"/>
                  <a:gd name="T94" fmla="*/ 562 w 934"/>
                  <a:gd name="T95" fmla="*/ 707 h 709"/>
                  <a:gd name="T96" fmla="*/ 616 w 934"/>
                  <a:gd name="T97" fmla="*/ 700 h 709"/>
                  <a:gd name="T98" fmla="*/ 664 w 934"/>
                  <a:gd name="T99" fmla="*/ 689 h 709"/>
                  <a:gd name="T100" fmla="*/ 710 w 934"/>
                  <a:gd name="T101" fmla="*/ 673 h 709"/>
                  <a:gd name="T102" fmla="*/ 754 w 934"/>
                  <a:gd name="T103" fmla="*/ 653 h 709"/>
                  <a:gd name="T104" fmla="*/ 788 w 934"/>
                  <a:gd name="T105" fmla="*/ 634 h 709"/>
                  <a:gd name="T106" fmla="*/ 819 w 934"/>
                  <a:gd name="T107" fmla="*/ 611 h 709"/>
                  <a:gd name="T108" fmla="*/ 848 w 934"/>
                  <a:gd name="T109" fmla="*/ 586 h 709"/>
                  <a:gd name="T110" fmla="*/ 873 w 934"/>
                  <a:gd name="T111" fmla="*/ 557 h 709"/>
                  <a:gd name="T112" fmla="*/ 892 w 934"/>
                  <a:gd name="T113" fmla="*/ 532 h 709"/>
                  <a:gd name="T114" fmla="*/ 907 w 934"/>
                  <a:gd name="T115" fmla="*/ 505 h 709"/>
                  <a:gd name="T116" fmla="*/ 919 w 934"/>
                  <a:gd name="T117" fmla="*/ 476 h 709"/>
                  <a:gd name="T118" fmla="*/ 927 w 934"/>
                  <a:gd name="T119" fmla="*/ 446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4" h="709">
                    <a:moveTo>
                      <a:pt x="930" y="431"/>
                    </a:moveTo>
                    <a:lnTo>
                      <a:pt x="932" y="415"/>
                    </a:lnTo>
                    <a:lnTo>
                      <a:pt x="933" y="399"/>
                    </a:lnTo>
                    <a:lnTo>
                      <a:pt x="934" y="384"/>
                    </a:lnTo>
                    <a:lnTo>
                      <a:pt x="933" y="368"/>
                    </a:lnTo>
                    <a:lnTo>
                      <a:pt x="932" y="353"/>
                    </a:lnTo>
                    <a:lnTo>
                      <a:pt x="929" y="337"/>
                    </a:lnTo>
                    <a:lnTo>
                      <a:pt x="926" y="322"/>
                    </a:lnTo>
                    <a:lnTo>
                      <a:pt x="922" y="307"/>
                    </a:lnTo>
                    <a:lnTo>
                      <a:pt x="917" y="292"/>
                    </a:lnTo>
                    <a:lnTo>
                      <a:pt x="909" y="274"/>
                    </a:lnTo>
                    <a:lnTo>
                      <a:pt x="901" y="257"/>
                    </a:lnTo>
                    <a:lnTo>
                      <a:pt x="892" y="240"/>
                    </a:lnTo>
                    <a:lnTo>
                      <a:pt x="882" y="224"/>
                    </a:lnTo>
                    <a:lnTo>
                      <a:pt x="872" y="208"/>
                    </a:lnTo>
                    <a:lnTo>
                      <a:pt x="860" y="192"/>
                    </a:lnTo>
                    <a:lnTo>
                      <a:pt x="848" y="178"/>
                    </a:lnTo>
                    <a:lnTo>
                      <a:pt x="835" y="163"/>
                    </a:lnTo>
                    <a:lnTo>
                      <a:pt x="817" y="146"/>
                    </a:lnTo>
                    <a:lnTo>
                      <a:pt x="799" y="130"/>
                    </a:lnTo>
                    <a:lnTo>
                      <a:pt x="780" y="115"/>
                    </a:lnTo>
                    <a:lnTo>
                      <a:pt x="760" y="101"/>
                    </a:lnTo>
                    <a:lnTo>
                      <a:pt x="739" y="87"/>
                    </a:lnTo>
                    <a:lnTo>
                      <a:pt x="718" y="75"/>
                    </a:lnTo>
                    <a:lnTo>
                      <a:pt x="697" y="64"/>
                    </a:lnTo>
                    <a:lnTo>
                      <a:pt x="669" y="51"/>
                    </a:lnTo>
                    <a:lnTo>
                      <a:pt x="641" y="40"/>
                    </a:lnTo>
                    <a:lnTo>
                      <a:pt x="612" y="30"/>
                    </a:lnTo>
                    <a:lnTo>
                      <a:pt x="583" y="21"/>
                    </a:lnTo>
                    <a:lnTo>
                      <a:pt x="553" y="14"/>
                    </a:lnTo>
                    <a:lnTo>
                      <a:pt x="523" y="8"/>
                    </a:lnTo>
                    <a:lnTo>
                      <a:pt x="493" y="4"/>
                    </a:lnTo>
                    <a:lnTo>
                      <a:pt x="463" y="2"/>
                    </a:lnTo>
                    <a:lnTo>
                      <a:pt x="433" y="0"/>
                    </a:lnTo>
                    <a:lnTo>
                      <a:pt x="402" y="1"/>
                    </a:lnTo>
                    <a:lnTo>
                      <a:pt x="372" y="2"/>
                    </a:lnTo>
                    <a:lnTo>
                      <a:pt x="342" y="6"/>
                    </a:lnTo>
                    <a:lnTo>
                      <a:pt x="318" y="10"/>
                    </a:lnTo>
                    <a:lnTo>
                      <a:pt x="294" y="15"/>
                    </a:lnTo>
                    <a:lnTo>
                      <a:pt x="270" y="21"/>
                    </a:lnTo>
                    <a:lnTo>
                      <a:pt x="247" y="28"/>
                    </a:lnTo>
                    <a:lnTo>
                      <a:pt x="224" y="36"/>
                    </a:lnTo>
                    <a:lnTo>
                      <a:pt x="201" y="46"/>
                    </a:lnTo>
                    <a:lnTo>
                      <a:pt x="179" y="56"/>
                    </a:lnTo>
                    <a:lnTo>
                      <a:pt x="162" y="65"/>
                    </a:lnTo>
                    <a:lnTo>
                      <a:pt x="146" y="75"/>
                    </a:lnTo>
                    <a:lnTo>
                      <a:pt x="130" y="86"/>
                    </a:lnTo>
                    <a:lnTo>
                      <a:pt x="115" y="98"/>
                    </a:lnTo>
                    <a:lnTo>
                      <a:pt x="100" y="110"/>
                    </a:lnTo>
                    <a:lnTo>
                      <a:pt x="86" y="124"/>
                    </a:lnTo>
                    <a:lnTo>
                      <a:pt x="73" y="137"/>
                    </a:lnTo>
                    <a:lnTo>
                      <a:pt x="60" y="152"/>
                    </a:lnTo>
                    <a:lnTo>
                      <a:pt x="51" y="164"/>
                    </a:lnTo>
                    <a:lnTo>
                      <a:pt x="42" y="177"/>
                    </a:lnTo>
                    <a:lnTo>
                      <a:pt x="34" y="191"/>
                    </a:lnTo>
                    <a:lnTo>
                      <a:pt x="27" y="205"/>
                    </a:lnTo>
                    <a:lnTo>
                      <a:pt x="20" y="219"/>
                    </a:lnTo>
                    <a:lnTo>
                      <a:pt x="15" y="233"/>
                    </a:lnTo>
                    <a:lnTo>
                      <a:pt x="10" y="248"/>
                    </a:lnTo>
                    <a:lnTo>
                      <a:pt x="6" y="263"/>
                    </a:lnTo>
                    <a:lnTo>
                      <a:pt x="3" y="279"/>
                    </a:lnTo>
                    <a:lnTo>
                      <a:pt x="1" y="294"/>
                    </a:lnTo>
                    <a:lnTo>
                      <a:pt x="0" y="310"/>
                    </a:lnTo>
                    <a:lnTo>
                      <a:pt x="0" y="325"/>
                    </a:lnTo>
                    <a:lnTo>
                      <a:pt x="1" y="341"/>
                    </a:lnTo>
                    <a:lnTo>
                      <a:pt x="2" y="357"/>
                    </a:lnTo>
                    <a:lnTo>
                      <a:pt x="4" y="372"/>
                    </a:lnTo>
                    <a:lnTo>
                      <a:pt x="8" y="387"/>
                    </a:lnTo>
                    <a:lnTo>
                      <a:pt x="12" y="402"/>
                    </a:lnTo>
                    <a:lnTo>
                      <a:pt x="17" y="417"/>
                    </a:lnTo>
                    <a:lnTo>
                      <a:pt x="24" y="435"/>
                    </a:lnTo>
                    <a:lnTo>
                      <a:pt x="32" y="452"/>
                    </a:lnTo>
                    <a:lnTo>
                      <a:pt x="41" y="469"/>
                    </a:lnTo>
                    <a:lnTo>
                      <a:pt x="51" y="486"/>
                    </a:lnTo>
                    <a:lnTo>
                      <a:pt x="62" y="502"/>
                    </a:lnTo>
                    <a:lnTo>
                      <a:pt x="74" y="517"/>
                    </a:lnTo>
                    <a:lnTo>
                      <a:pt x="86" y="532"/>
                    </a:lnTo>
                    <a:lnTo>
                      <a:pt x="99" y="546"/>
                    </a:lnTo>
                    <a:lnTo>
                      <a:pt x="117" y="563"/>
                    </a:lnTo>
                    <a:lnTo>
                      <a:pt x="135" y="579"/>
                    </a:lnTo>
                    <a:lnTo>
                      <a:pt x="154" y="594"/>
                    </a:lnTo>
                    <a:lnTo>
                      <a:pt x="174" y="609"/>
                    </a:lnTo>
                    <a:lnTo>
                      <a:pt x="194" y="622"/>
                    </a:lnTo>
                    <a:lnTo>
                      <a:pt x="215" y="634"/>
                    </a:lnTo>
                    <a:lnTo>
                      <a:pt x="237" y="645"/>
                    </a:lnTo>
                    <a:lnTo>
                      <a:pt x="265" y="658"/>
                    </a:lnTo>
                    <a:lnTo>
                      <a:pt x="293" y="670"/>
                    </a:lnTo>
                    <a:lnTo>
                      <a:pt x="322" y="680"/>
                    </a:lnTo>
                    <a:lnTo>
                      <a:pt x="351" y="688"/>
                    </a:lnTo>
                    <a:lnTo>
                      <a:pt x="380" y="695"/>
                    </a:lnTo>
                    <a:lnTo>
                      <a:pt x="410" y="701"/>
                    </a:lnTo>
                    <a:lnTo>
                      <a:pt x="440" y="705"/>
                    </a:lnTo>
                    <a:lnTo>
                      <a:pt x="471" y="708"/>
                    </a:lnTo>
                    <a:lnTo>
                      <a:pt x="501" y="709"/>
                    </a:lnTo>
                    <a:lnTo>
                      <a:pt x="531" y="709"/>
                    </a:lnTo>
                    <a:lnTo>
                      <a:pt x="562" y="707"/>
                    </a:lnTo>
                    <a:lnTo>
                      <a:pt x="592" y="704"/>
                    </a:lnTo>
                    <a:lnTo>
                      <a:pt x="616" y="700"/>
                    </a:lnTo>
                    <a:lnTo>
                      <a:pt x="640" y="695"/>
                    </a:lnTo>
                    <a:lnTo>
                      <a:pt x="664" y="689"/>
                    </a:lnTo>
                    <a:lnTo>
                      <a:pt x="687" y="681"/>
                    </a:lnTo>
                    <a:lnTo>
                      <a:pt x="710" y="673"/>
                    </a:lnTo>
                    <a:lnTo>
                      <a:pt x="732" y="664"/>
                    </a:lnTo>
                    <a:lnTo>
                      <a:pt x="754" y="653"/>
                    </a:lnTo>
                    <a:lnTo>
                      <a:pt x="771" y="644"/>
                    </a:lnTo>
                    <a:lnTo>
                      <a:pt x="788" y="634"/>
                    </a:lnTo>
                    <a:lnTo>
                      <a:pt x="804" y="623"/>
                    </a:lnTo>
                    <a:lnTo>
                      <a:pt x="819" y="611"/>
                    </a:lnTo>
                    <a:lnTo>
                      <a:pt x="834" y="599"/>
                    </a:lnTo>
                    <a:lnTo>
                      <a:pt x="848" y="586"/>
                    </a:lnTo>
                    <a:lnTo>
                      <a:pt x="861" y="572"/>
                    </a:lnTo>
                    <a:lnTo>
                      <a:pt x="873" y="557"/>
                    </a:lnTo>
                    <a:lnTo>
                      <a:pt x="883" y="545"/>
                    </a:lnTo>
                    <a:lnTo>
                      <a:pt x="892" y="532"/>
                    </a:lnTo>
                    <a:lnTo>
                      <a:pt x="900" y="519"/>
                    </a:lnTo>
                    <a:lnTo>
                      <a:pt x="907" y="505"/>
                    </a:lnTo>
                    <a:lnTo>
                      <a:pt x="913" y="490"/>
                    </a:lnTo>
                    <a:lnTo>
                      <a:pt x="919" y="476"/>
                    </a:lnTo>
                    <a:lnTo>
                      <a:pt x="923" y="461"/>
                    </a:lnTo>
                    <a:lnTo>
                      <a:pt x="927" y="446"/>
                    </a:lnTo>
                    <a:lnTo>
                      <a:pt x="930" y="431"/>
                    </a:lnTo>
                  </a:path>
                </a:pathLst>
              </a:custGeom>
              <a:noFill/>
              <a:ln w="63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a:extLst>
                  <a:ext uri="{FF2B5EF4-FFF2-40B4-BE49-F238E27FC236}">
                    <a16:creationId xmlns:a16="http://schemas.microsoft.com/office/drawing/2014/main" id="{B7D7D650-0DC8-8EAE-A607-BC366AE9A183}"/>
                  </a:ext>
                </a:extLst>
              </p:cNvPr>
              <p:cNvSpPr>
                <a:spLocks/>
              </p:cNvSpPr>
              <p:nvPr/>
            </p:nvSpPr>
            <p:spPr bwMode="auto">
              <a:xfrm>
                <a:off x="11099800" y="3106738"/>
                <a:ext cx="112713" cy="174625"/>
              </a:xfrm>
              <a:custGeom>
                <a:avLst/>
                <a:gdLst>
                  <a:gd name="T0" fmla="*/ 406 w 672"/>
                  <a:gd name="T1" fmla="*/ 1037 h 1040"/>
                  <a:gd name="T2" fmla="*/ 430 w 672"/>
                  <a:gd name="T3" fmla="*/ 1031 h 1040"/>
                  <a:gd name="T4" fmla="*/ 454 w 672"/>
                  <a:gd name="T5" fmla="*/ 1023 h 1040"/>
                  <a:gd name="T6" fmla="*/ 476 w 672"/>
                  <a:gd name="T7" fmla="*/ 1013 h 1040"/>
                  <a:gd name="T8" fmla="*/ 497 w 672"/>
                  <a:gd name="T9" fmla="*/ 1000 h 1040"/>
                  <a:gd name="T10" fmla="*/ 517 w 672"/>
                  <a:gd name="T11" fmla="*/ 985 h 1040"/>
                  <a:gd name="T12" fmla="*/ 545 w 672"/>
                  <a:gd name="T13" fmla="*/ 958 h 1040"/>
                  <a:gd name="T14" fmla="*/ 570 w 672"/>
                  <a:gd name="T15" fmla="*/ 928 h 1040"/>
                  <a:gd name="T16" fmla="*/ 593 w 672"/>
                  <a:gd name="T17" fmla="*/ 895 h 1040"/>
                  <a:gd name="T18" fmla="*/ 611 w 672"/>
                  <a:gd name="T19" fmla="*/ 861 h 1040"/>
                  <a:gd name="T20" fmla="*/ 635 w 672"/>
                  <a:gd name="T21" fmla="*/ 804 h 1040"/>
                  <a:gd name="T22" fmla="*/ 653 w 672"/>
                  <a:gd name="T23" fmla="*/ 745 h 1040"/>
                  <a:gd name="T24" fmla="*/ 664 w 672"/>
                  <a:gd name="T25" fmla="*/ 684 h 1040"/>
                  <a:gd name="T26" fmla="*/ 672 w 672"/>
                  <a:gd name="T27" fmla="*/ 604 h 1040"/>
                  <a:gd name="T28" fmla="*/ 671 w 672"/>
                  <a:gd name="T29" fmla="*/ 523 h 1040"/>
                  <a:gd name="T30" fmla="*/ 662 w 672"/>
                  <a:gd name="T31" fmla="*/ 443 h 1040"/>
                  <a:gd name="T32" fmla="*/ 645 w 672"/>
                  <a:gd name="T33" fmla="*/ 364 h 1040"/>
                  <a:gd name="T34" fmla="*/ 620 w 672"/>
                  <a:gd name="T35" fmla="*/ 287 h 1040"/>
                  <a:gd name="T36" fmla="*/ 595 w 672"/>
                  <a:gd name="T37" fmla="*/ 231 h 1040"/>
                  <a:gd name="T38" fmla="*/ 564 w 672"/>
                  <a:gd name="T39" fmla="*/ 177 h 1040"/>
                  <a:gd name="T40" fmla="*/ 529 w 672"/>
                  <a:gd name="T41" fmla="*/ 127 h 1040"/>
                  <a:gd name="T42" fmla="*/ 503 w 672"/>
                  <a:gd name="T43" fmla="*/ 97 h 1040"/>
                  <a:gd name="T44" fmla="*/ 474 w 672"/>
                  <a:gd name="T45" fmla="*/ 71 h 1040"/>
                  <a:gd name="T46" fmla="*/ 443 w 672"/>
                  <a:gd name="T47" fmla="*/ 47 h 1040"/>
                  <a:gd name="T48" fmla="*/ 409 w 672"/>
                  <a:gd name="T49" fmla="*/ 27 h 1040"/>
                  <a:gd name="T50" fmla="*/ 386 w 672"/>
                  <a:gd name="T51" fmla="*/ 16 h 1040"/>
                  <a:gd name="T52" fmla="*/ 363 w 672"/>
                  <a:gd name="T53" fmla="*/ 9 h 1040"/>
                  <a:gd name="T54" fmla="*/ 339 w 672"/>
                  <a:gd name="T55" fmla="*/ 3 h 1040"/>
                  <a:gd name="T56" fmla="*/ 314 w 672"/>
                  <a:gd name="T57" fmla="*/ 1 h 1040"/>
                  <a:gd name="T58" fmla="*/ 290 w 672"/>
                  <a:gd name="T59" fmla="*/ 1 h 1040"/>
                  <a:gd name="T60" fmla="*/ 265 w 672"/>
                  <a:gd name="T61" fmla="*/ 4 h 1040"/>
                  <a:gd name="T62" fmla="*/ 241 w 672"/>
                  <a:gd name="T63" fmla="*/ 9 h 1040"/>
                  <a:gd name="T64" fmla="*/ 218 w 672"/>
                  <a:gd name="T65" fmla="*/ 17 h 1040"/>
                  <a:gd name="T66" fmla="*/ 196 w 672"/>
                  <a:gd name="T67" fmla="*/ 27 h 1040"/>
                  <a:gd name="T68" fmla="*/ 175 w 672"/>
                  <a:gd name="T69" fmla="*/ 40 h 1040"/>
                  <a:gd name="T70" fmla="*/ 155 w 672"/>
                  <a:gd name="T71" fmla="*/ 55 h 1040"/>
                  <a:gd name="T72" fmla="*/ 127 w 672"/>
                  <a:gd name="T73" fmla="*/ 82 h 1040"/>
                  <a:gd name="T74" fmla="*/ 101 w 672"/>
                  <a:gd name="T75" fmla="*/ 113 h 1040"/>
                  <a:gd name="T76" fmla="*/ 79 w 672"/>
                  <a:gd name="T77" fmla="*/ 145 h 1040"/>
                  <a:gd name="T78" fmla="*/ 60 w 672"/>
                  <a:gd name="T79" fmla="*/ 180 h 1040"/>
                  <a:gd name="T80" fmla="*/ 37 w 672"/>
                  <a:gd name="T81" fmla="*/ 237 h 1040"/>
                  <a:gd name="T82" fmla="*/ 19 w 672"/>
                  <a:gd name="T83" fmla="*/ 296 h 1040"/>
                  <a:gd name="T84" fmla="*/ 7 w 672"/>
                  <a:gd name="T85" fmla="*/ 356 h 1040"/>
                  <a:gd name="T86" fmla="*/ 0 w 672"/>
                  <a:gd name="T87" fmla="*/ 436 h 1040"/>
                  <a:gd name="T88" fmla="*/ 1 w 672"/>
                  <a:gd name="T89" fmla="*/ 517 h 1040"/>
                  <a:gd name="T90" fmla="*/ 10 w 672"/>
                  <a:gd name="T91" fmla="*/ 597 h 1040"/>
                  <a:gd name="T92" fmla="*/ 27 w 672"/>
                  <a:gd name="T93" fmla="*/ 676 h 1040"/>
                  <a:gd name="T94" fmla="*/ 52 w 672"/>
                  <a:gd name="T95" fmla="*/ 753 h 1040"/>
                  <a:gd name="T96" fmla="*/ 77 w 672"/>
                  <a:gd name="T97" fmla="*/ 809 h 1040"/>
                  <a:gd name="T98" fmla="*/ 107 w 672"/>
                  <a:gd name="T99" fmla="*/ 863 h 1040"/>
                  <a:gd name="T100" fmla="*/ 143 w 672"/>
                  <a:gd name="T101" fmla="*/ 913 h 1040"/>
                  <a:gd name="T102" fmla="*/ 169 w 672"/>
                  <a:gd name="T103" fmla="*/ 943 h 1040"/>
                  <a:gd name="T104" fmla="*/ 198 w 672"/>
                  <a:gd name="T105" fmla="*/ 970 h 1040"/>
                  <a:gd name="T106" fmla="*/ 229 w 672"/>
                  <a:gd name="T107" fmla="*/ 993 h 1040"/>
                  <a:gd name="T108" fmla="*/ 263 w 672"/>
                  <a:gd name="T109" fmla="*/ 1014 h 1040"/>
                  <a:gd name="T110" fmla="*/ 285 w 672"/>
                  <a:gd name="T111" fmla="*/ 1024 h 1040"/>
                  <a:gd name="T112" fmla="*/ 309 w 672"/>
                  <a:gd name="T113" fmla="*/ 1032 h 1040"/>
                  <a:gd name="T114" fmla="*/ 333 w 672"/>
                  <a:gd name="T115" fmla="*/ 1037 h 1040"/>
                  <a:gd name="T116" fmla="*/ 357 w 672"/>
                  <a:gd name="T117" fmla="*/ 1040 h 1040"/>
                  <a:gd name="T118" fmla="*/ 382 w 672"/>
                  <a:gd name="T119" fmla="*/ 104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2" h="1040">
                    <a:moveTo>
                      <a:pt x="394" y="1038"/>
                    </a:moveTo>
                    <a:lnTo>
                      <a:pt x="406" y="1037"/>
                    </a:lnTo>
                    <a:lnTo>
                      <a:pt x="418" y="1034"/>
                    </a:lnTo>
                    <a:lnTo>
                      <a:pt x="430" y="1031"/>
                    </a:lnTo>
                    <a:lnTo>
                      <a:pt x="442" y="1028"/>
                    </a:lnTo>
                    <a:lnTo>
                      <a:pt x="454" y="1023"/>
                    </a:lnTo>
                    <a:lnTo>
                      <a:pt x="465" y="1018"/>
                    </a:lnTo>
                    <a:lnTo>
                      <a:pt x="476" y="1013"/>
                    </a:lnTo>
                    <a:lnTo>
                      <a:pt x="487" y="1007"/>
                    </a:lnTo>
                    <a:lnTo>
                      <a:pt x="497" y="1000"/>
                    </a:lnTo>
                    <a:lnTo>
                      <a:pt x="507" y="993"/>
                    </a:lnTo>
                    <a:lnTo>
                      <a:pt x="517" y="985"/>
                    </a:lnTo>
                    <a:lnTo>
                      <a:pt x="531" y="972"/>
                    </a:lnTo>
                    <a:lnTo>
                      <a:pt x="545" y="958"/>
                    </a:lnTo>
                    <a:lnTo>
                      <a:pt x="558" y="943"/>
                    </a:lnTo>
                    <a:lnTo>
                      <a:pt x="570" y="928"/>
                    </a:lnTo>
                    <a:lnTo>
                      <a:pt x="582" y="912"/>
                    </a:lnTo>
                    <a:lnTo>
                      <a:pt x="593" y="895"/>
                    </a:lnTo>
                    <a:lnTo>
                      <a:pt x="602" y="878"/>
                    </a:lnTo>
                    <a:lnTo>
                      <a:pt x="611" y="861"/>
                    </a:lnTo>
                    <a:lnTo>
                      <a:pt x="624" y="832"/>
                    </a:lnTo>
                    <a:lnTo>
                      <a:pt x="635" y="804"/>
                    </a:lnTo>
                    <a:lnTo>
                      <a:pt x="644" y="774"/>
                    </a:lnTo>
                    <a:lnTo>
                      <a:pt x="653" y="745"/>
                    </a:lnTo>
                    <a:lnTo>
                      <a:pt x="659" y="715"/>
                    </a:lnTo>
                    <a:lnTo>
                      <a:pt x="664" y="684"/>
                    </a:lnTo>
                    <a:lnTo>
                      <a:pt x="669" y="644"/>
                    </a:lnTo>
                    <a:lnTo>
                      <a:pt x="672" y="604"/>
                    </a:lnTo>
                    <a:lnTo>
                      <a:pt x="672" y="563"/>
                    </a:lnTo>
                    <a:lnTo>
                      <a:pt x="671" y="523"/>
                    </a:lnTo>
                    <a:lnTo>
                      <a:pt x="667" y="483"/>
                    </a:lnTo>
                    <a:lnTo>
                      <a:pt x="662" y="443"/>
                    </a:lnTo>
                    <a:lnTo>
                      <a:pt x="654" y="403"/>
                    </a:lnTo>
                    <a:lnTo>
                      <a:pt x="645" y="364"/>
                    </a:lnTo>
                    <a:lnTo>
                      <a:pt x="633" y="325"/>
                    </a:lnTo>
                    <a:lnTo>
                      <a:pt x="620" y="287"/>
                    </a:lnTo>
                    <a:lnTo>
                      <a:pt x="608" y="259"/>
                    </a:lnTo>
                    <a:lnTo>
                      <a:pt x="595" y="231"/>
                    </a:lnTo>
                    <a:lnTo>
                      <a:pt x="580" y="204"/>
                    </a:lnTo>
                    <a:lnTo>
                      <a:pt x="564" y="177"/>
                    </a:lnTo>
                    <a:lnTo>
                      <a:pt x="547" y="152"/>
                    </a:lnTo>
                    <a:lnTo>
                      <a:pt x="529" y="127"/>
                    </a:lnTo>
                    <a:lnTo>
                      <a:pt x="516" y="112"/>
                    </a:lnTo>
                    <a:lnTo>
                      <a:pt x="503" y="97"/>
                    </a:lnTo>
                    <a:lnTo>
                      <a:pt x="489" y="84"/>
                    </a:lnTo>
                    <a:lnTo>
                      <a:pt x="474" y="71"/>
                    </a:lnTo>
                    <a:lnTo>
                      <a:pt x="459" y="58"/>
                    </a:lnTo>
                    <a:lnTo>
                      <a:pt x="443" y="47"/>
                    </a:lnTo>
                    <a:lnTo>
                      <a:pt x="426" y="36"/>
                    </a:lnTo>
                    <a:lnTo>
                      <a:pt x="409" y="27"/>
                    </a:lnTo>
                    <a:lnTo>
                      <a:pt x="398" y="21"/>
                    </a:lnTo>
                    <a:lnTo>
                      <a:pt x="386" y="16"/>
                    </a:lnTo>
                    <a:lnTo>
                      <a:pt x="375" y="12"/>
                    </a:lnTo>
                    <a:lnTo>
                      <a:pt x="363" y="9"/>
                    </a:lnTo>
                    <a:lnTo>
                      <a:pt x="351" y="6"/>
                    </a:lnTo>
                    <a:lnTo>
                      <a:pt x="339" y="3"/>
                    </a:lnTo>
                    <a:lnTo>
                      <a:pt x="327" y="2"/>
                    </a:lnTo>
                    <a:lnTo>
                      <a:pt x="314" y="1"/>
                    </a:lnTo>
                    <a:lnTo>
                      <a:pt x="302" y="0"/>
                    </a:lnTo>
                    <a:lnTo>
                      <a:pt x="290" y="1"/>
                    </a:lnTo>
                    <a:lnTo>
                      <a:pt x="278" y="2"/>
                    </a:lnTo>
                    <a:lnTo>
                      <a:pt x="265" y="4"/>
                    </a:lnTo>
                    <a:lnTo>
                      <a:pt x="253" y="6"/>
                    </a:lnTo>
                    <a:lnTo>
                      <a:pt x="241" y="9"/>
                    </a:lnTo>
                    <a:lnTo>
                      <a:pt x="230" y="13"/>
                    </a:lnTo>
                    <a:lnTo>
                      <a:pt x="218" y="17"/>
                    </a:lnTo>
                    <a:lnTo>
                      <a:pt x="207" y="22"/>
                    </a:lnTo>
                    <a:lnTo>
                      <a:pt x="196" y="27"/>
                    </a:lnTo>
                    <a:lnTo>
                      <a:pt x="185" y="34"/>
                    </a:lnTo>
                    <a:lnTo>
                      <a:pt x="175" y="40"/>
                    </a:lnTo>
                    <a:lnTo>
                      <a:pt x="165" y="47"/>
                    </a:lnTo>
                    <a:lnTo>
                      <a:pt x="155" y="55"/>
                    </a:lnTo>
                    <a:lnTo>
                      <a:pt x="141" y="68"/>
                    </a:lnTo>
                    <a:lnTo>
                      <a:pt x="127" y="82"/>
                    </a:lnTo>
                    <a:lnTo>
                      <a:pt x="114" y="97"/>
                    </a:lnTo>
                    <a:lnTo>
                      <a:pt x="101" y="113"/>
                    </a:lnTo>
                    <a:lnTo>
                      <a:pt x="90" y="129"/>
                    </a:lnTo>
                    <a:lnTo>
                      <a:pt x="79" y="145"/>
                    </a:lnTo>
                    <a:lnTo>
                      <a:pt x="69" y="162"/>
                    </a:lnTo>
                    <a:lnTo>
                      <a:pt x="60" y="180"/>
                    </a:lnTo>
                    <a:lnTo>
                      <a:pt x="48" y="208"/>
                    </a:lnTo>
                    <a:lnTo>
                      <a:pt x="37" y="237"/>
                    </a:lnTo>
                    <a:lnTo>
                      <a:pt x="27" y="266"/>
                    </a:lnTo>
                    <a:lnTo>
                      <a:pt x="19" y="296"/>
                    </a:lnTo>
                    <a:lnTo>
                      <a:pt x="13" y="326"/>
                    </a:lnTo>
                    <a:lnTo>
                      <a:pt x="7" y="356"/>
                    </a:lnTo>
                    <a:lnTo>
                      <a:pt x="3" y="396"/>
                    </a:lnTo>
                    <a:lnTo>
                      <a:pt x="0" y="436"/>
                    </a:lnTo>
                    <a:lnTo>
                      <a:pt x="0" y="477"/>
                    </a:lnTo>
                    <a:lnTo>
                      <a:pt x="1" y="517"/>
                    </a:lnTo>
                    <a:lnTo>
                      <a:pt x="5" y="557"/>
                    </a:lnTo>
                    <a:lnTo>
                      <a:pt x="10" y="597"/>
                    </a:lnTo>
                    <a:lnTo>
                      <a:pt x="18" y="637"/>
                    </a:lnTo>
                    <a:lnTo>
                      <a:pt x="27" y="676"/>
                    </a:lnTo>
                    <a:lnTo>
                      <a:pt x="39" y="715"/>
                    </a:lnTo>
                    <a:lnTo>
                      <a:pt x="52" y="753"/>
                    </a:lnTo>
                    <a:lnTo>
                      <a:pt x="64" y="782"/>
                    </a:lnTo>
                    <a:lnTo>
                      <a:pt x="77" y="809"/>
                    </a:lnTo>
                    <a:lnTo>
                      <a:pt x="91" y="837"/>
                    </a:lnTo>
                    <a:lnTo>
                      <a:pt x="107" y="863"/>
                    </a:lnTo>
                    <a:lnTo>
                      <a:pt x="124" y="889"/>
                    </a:lnTo>
                    <a:lnTo>
                      <a:pt x="143" y="913"/>
                    </a:lnTo>
                    <a:lnTo>
                      <a:pt x="155" y="928"/>
                    </a:lnTo>
                    <a:lnTo>
                      <a:pt x="169" y="943"/>
                    </a:lnTo>
                    <a:lnTo>
                      <a:pt x="183" y="957"/>
                    </a:lnTo>
                    <a:lnTo>
                      <a:pt x="198" y="970"/>
                    </a:lnTo>
                    <a:lnTo>
                      <a:pt x="213" y="982"/>
                    </a:lnTo>
                    <a:lnTo>
                      <a:pt x="229" y="993"/>
                    </a:lnTo>
                    <a:lnTo>
                      <a:pt x="246" y="1004"/>
                    </a:lnTo>
                    <a:lnTo>
                      <a:pt x="263" y="1014"/>
                    </a:lnTo>
                    <a:lnTo>
                      <a:pt x="274" y="1019"/>
                    </a:lnTo>
                    <a:lnTo>
                      <a:pt x="285" y="1024"/>
                    </a:lnTo>
                    <a:lnTo>
                      <a:pt x="297" y="1028"/>
                    </a:lnTo>
                    <a:lnTo>
                      <a:pt x="309" y="1032"/>
                    </a:lnTo>
                    <a:lnTo>
                      <a:pt x="321" y="1035"/>
                    </a:lnTo>
                    <a:lnTo>
                      <a:pt x="333" y="1037"/>
                    </a:lnTo>
                    <a:lnTo>
                      <a:pt x="345" y="1039"/>
                    </a:lnTo>
                    <a:lnTo>
                      <a:pt x="357" y="1040"/>
                    </a:lnTo>
                    <a:lnTo>
                      <a:pt x="370" y="1040"/>
                    </a:lnTo>
                    <a:lnTo>
                      <a:pt x="382" y="1040"/>
                    </a:lnTo>
                    <a:lnTo>
                      <a:pt x="394" y="1038"/>
                    </a:lnTo>
                  </a:path>
                </a:pathLst>
              </a:custGeom>
              <a:noFill/>
              <a:ln w="63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a16="http://schemas.microsoft.com/office/drawing/2014/main" id="{98E5A2BD-116D-A9A6-B15C-0D0390801A47}"/>
                  </a:ext>
                </a:extLst>
              </p:cNvPr>
              <p:cNvSpPr>
                <a:spLocks/>
              </p:cNvSpPr>
              <p:nvPr/>
            </p:nvSpPr>
            <p:spPr bwMode="auto">
              <a:xfrm>
                <a:off x="10963275" y="2625725"/>
                <a:ext cx="155575" cy="119063"/>
              </a:xfrm>
              <a:custGeom>
                <a:avLst/>
                <a:gdLst>
                  <a:gd name="T0" fmla="*/ 932 w 933"/>
                  <a:gd name="T1" fmla="*/ 416 h 708"/>
                  <a:gd name="T2" fmla="*/ 933 w 933"/>
                  <a:gd name="T3" fmla="*/ 385 h 708"/>
                  <a:gd name="T4" fmla="*/ 931 w 933"/>
                  <a:gd name="T5" fmla="*/ 354 h 708"/>
                  <a:gd name="T6" fmla="*/ 926 w 933"/>
                  <a:gd name="T7" fmla="*/ 323 h 708"/>
                  <a:gd name="T8" fmla="*/ 917 w 933"/>
                  <a:gd name="T9" fmla="*/ 294 h 708"/>
                  <a:gd name="T10" fmla="*/ 902 w 933"/>
                  <a:gd name="T11" fmla="*/ 258 h 708"/>
                  <a:gd name="T12" fmla="*/ 883 w 933"/>
                  <a:gd name="T13" fmla="*/ 225 h 708"/>
                  <a:gd name="T14" fmla="*/ 861 w 933"/>
                  <a:gd name="T15" fmla="*/ 193 h 708"/>
                  <a:gd name="T16" fmla="*/ 835 w 933"/>
                  <a:gd name="T17" fmla="*/ 165 h 708"/>
                  <a:gd name="T18" fmla="*/ 799 w 933"/>
                  <a:gd name="T19" fmla="*/ 131 h 708"/>
                  <a:gd name="T20" fmla="*/ 761 w 933"/>
                  <a:gd name="T21" fmla="*/ 102 h 708"/>
                  <a:gd name="T22" fmla="*/ 719 w 933"/>
                  <a:gd name="T23" fmla="*/ 76 h 708"/>
                  <a:gd name="T24" fmla="*/ 670 w 933"/>
                  <a:gd name="T25" fmla="*/ 51 h 708"/>
                  <a:gd name="T26" fmla="*/ 613 w 933"/>
                  <a:gd name="T27" fmla="*/ 30 h 708"/>
                  <a:gd name="T28" fmla="*/ 555 w 933"/>
                  <a:gd name="T29" fmla="*/ 14 h 708"/>
                  <a:gd name="T30" fmla="*/ 495 w 933"/>
                  <a:gd name="T31" fmla="*/ 4 h 708"/>
                  <a:gd name="T32" fmla="*/ 434 w 933"/>
                  <a:gd name="T33" fmla="*/ 0 h 708"/>
                  <a:gd name="T34" fmla="*/ 373 w 933"/>
                  <a:gd name="T35" fmla="*/ 2 h 708"/>
                  <a:gd name="T36" fmla="*/ 319 w 933"/>
                  <a:gd name="T37" fmla="*/ 9 h 708"/>
                  <a:gd name="T38" fmla="*/ 271 w 933"/>
                  <a:gd name="T39" fmla="*/ 19 h 708"/>
                  <a:gd name="T40" fmla="*/ 225 w 933"/>
                  <a:gd name="T41" fmla="*/ 35 h 708"/>
                  <a:gd name="T42" fmla="*/ 180 w 933"/>
                  <a:gd name="T43" fmla="*/ 55 h 708"/>
                  <a:gd name="T44" fmla="*/ 147 w 933"/>
                  <a:gd name="T45" fmla="*/ 74 h 708"/>
                  <a:gd name="T46" fmla="*/ 116 w 933"/>
                  <a:gd name="T47" fmla="*/ 96 h 708"/>
                  <a:gd name="T48" fmla="*/ 87 w 933"/>
                  <a:gd name="T49" fmla="*/ 121 h 708"/>
                  <a:gd name="T50" fmla="*/ 61 w 933"/>
                  <a:gd name="T51" fmla="*/ 150 h 708"/>
                  <a:gd name="T52" fmla="*/ 43 w 933"/>
                  <a:gd name="T53" fmla="*/ 175 h 708"/>
                  <a:gd name="T54" fmla="*/ 28 w 933"/>
                  <a:gd name="T55" fmla="*/ 202 h 708"/>
                  <a:gd name="T56" fmla="*/ 15 w 933"/>
                  <a:gd name="T57" fmla="*/ 231 h 708"/>
                  <a:gd name="T58" fmla="*/ 7 w 933"/>
                  <a:gd name="T59" fmla="*/ 261 h 708"/>
                  <a:gd name="T60" fmla="*/ 2 w 933"/>
                  <a:gd name="T61" fmla="*/ 292 h 708"/>
                  <a:gd name="T62" fmla="*/ 0 w 933"/>
                  <a:gd name="T63" fmla="*/ 323 h 708"/>
                  <a:gd name="T64" fmla="*/ 2 w 933"/>
                  <a:gd name="T65" fmla="*/ 354 h 708"/>
                  <a:gd name="T66" fmla="*/ 8 w 933"/>
                  <a:gd name="T67" fmla="*/ 385 h 708"/>
                  <a:gd name="T68" fmla="*/ 17 w 933"/>
                  <a:gd name="T69" fmla="*/ 415 h 708"/>
                  <a:gd name="T70" fmla="*/ 32 w 933"/>
                  <a:gd name="T71" fmla="*/ 450 h 708"/>
                  <a:gd name="T72" fmla="*/ 51 w 933"/>
                  <a:gd name="T73" fmla="*/ 483 h 708"/>
                  <a:gd name="T74" fmla="*/ 73 w 933"/>
                  <a:gd name="T75" fmla="*/ 515 h 708"/>
                  <a:gd name="T76" fmla="*/ 98 w 933"/>
                  <a:gd name="T77" fmla="*/ 544 h 708"/>
                  <a:gd name="T78" fmla="*/ 134 w 933"/>
                  <a:gd name="T79" fmla="*/ 577 h 708"/>
                  <a:gd name="T80" fmla="*/ 173 w 933"/>
                  <a:gd name="T81" fmla="*/ 607 h 708"/>
                  <a:gd name="T82" fmla="*/ 214 w 933"/>
                  <a:gd name="T83" fmla="*/ 632 h 708"/>
                  <a:gd name="T84" fmla="*/ 263 w 933"/>
                  <a:gd name="T85" fmla="*/ 657 h 708"/>
                  <a:gd name="T86" fmla="*/ 320 w 933"/>
                  <a:gd name="T87" fmla="*/ 678 h 708"/>
                  <a:gd name="T88" fmla="*/ 379 w 933"/>
                  <a:gd name="T89" fmla="*/ 694 h 708"/>
                  <a:gd name="T90" fmla="*/ 439 w 933"/>
                  <a:gd name="T91" fmla="*/ 704 h 708"/>
                  <a:gd name="T92" fmla="*/ 499 w 933"/>
                  <a:gd name="T93" fmla="*/ 708 h 708"/>
                  <a:gd name="T94" fmla="*/ 560 w 933"/>
                  <a:gd name="T95" fmla="*/ 706 h 708"/>
                  <a:gd name="T96" fmla="*/ 614 w 933"/>
                  <a:gd name="T97" fmla="*/ 700 h 708"/>
                  <a:gd name="T98" fmla="*/ 662 w 933"/>
                  <a:gd name="T99" fmla="*/ 689 h 708"/>
                  <a:gd name="T100" fmla="*/ 708 w 933"/>
                  <a:gd name="T101" fmla="*/ 673 h 708"/>
                  <a:gd name="T102" fmla="*/ 753 w 933"/>
                  <a:gd name="T103" fmla="*/ 654 h 708"/>
                  <a:gd name="T104" fmla="*/ 787 w 933"/>
                  <a:gd name="T105" fmla="*/ 635 h 708"/>
                  <a:gd name="T106" fmla="*/ 818 w 933"/>
                  <a:gd name="T107" fmla="*/ 612 h 708"/>
                  <a:gd name="T108" fmla="*/ 846 w 933"/>
                  <a:gd name="T109" fmla="*/ 587 h 708"/>
                  <a:gd name="T110" fmla="*/ 872 w 933"/>
                  <a:gd name="T111" fmla="*/ 558 h 708"/>
                  <a:gd name="T112" fmla="*/ 891 w 933"/>
                  <a:gd name="T113" fmla="*/ 533 h 708"/>
                  <a:gd name="T114" fmla="*/ 906 w 933"/>
                  <a:gd name="T115" fmla="*/ 506 h 708"/>
                  <a:gd name="T116" fmla="*/ 918 w 933"/>
                  <a:gd name="T117" fmla="*/ 477 h 708"/>
                  <a:gd name="T118" fmla="*/ 927 w 933"/>
                  <a:gd name="T119" fmla="*/ 447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33" h="708">
                    <a:moveTo>
                      <a:pt x="930" y="432"/>
                    </a:moveTo>
                    <a:lnTo>
                      <a:pt x="932" y="416"/>
                    </a:lnTo>
                    <a:lnTo>
                      <a:pt x="933" y="401"/>
                    </a:lnTo>
                    <a:lnTo>
                      <a:pt x="933" y="385"/>
                    </a:lnTo>
                    <a:lnTo>
                      <a:pt x="933" y="370"/>
                    </a:lnTo>
                    <a:lnTo>
                      <a:pt x="931" y="354"/>
                    </a:lnTo>
                    <a:lnTo>
                      <a:pt x="929" y="339"/>
                    </a:lnTo>
                    <a:lnTo>
                      <a:pt x="926" y="323"/>
                    </a:lnTo>
                    <a:lnTo>
                      <a:pt x="922" y="308"/>
                    </a:lnTo>
                    <a:lnTo>
                      <a:pt x="917" y="294"/>
                    </a:lnTo>
                    <a:lnTo>
                      <a:pt x="910" y="276"/>
                    </a:lnTo>
                    <a:lnTo>
                      <a:pt x="902" y="258"/>
                    </a:lnTo>
                    <a:lnTo>
                      <a:pt x="893" y="241"/>
                    </a:lnTo>
                    <a:lnTo>
                      <a:pt x="883" y="225"/>
                    </a:lnTo>
                    <a:lnTo>
                      <a:pt x="872" y="209"/>
                    </a:lnTo>
                    <a:lnTo>
                      <a:pt x="861" y="193"/>
                    </a:lnTo>
                    <a:lnTo>
                      <a:pt x="848" y="179"/>
                    </a:lnTo>
                    <a:lnTo>
                      <a:pt x="835" y="165"/>
                    </a:lnTo>
                    <a:lnTo>
                      <a:pt x="818" y="147"/>
                    </a:lnTo>
                    <a:lnTo>
                      <a:pt x="799" y="131"/>
                    </a:lnTo>
                    <a:lnTo>
                      <a:pt x="780" y="116"/>
                    </a:lnTo>
                    <a:lnTo>
                      <a:pt x="761" y="102"/>
                    </a:lnTo>
                    <a:lnTo>
                      <a:pt x="740" y="88"/>
                    </a:lnTo>
                    <a:lnTo>
                      <a:pt x="719" y="76"/>
                    </a:lnTo>
                    <a:lnTo>
                      <a:pt x="698" y="64"/>
                    </a:lnTo>
                    <a:lnTo>
                      <a:pt x="670" y="51"/>
                    </a:lnTo>
                    <a:lnTo>
                      <a:pt x="642" y="40"/>
                    </a:lnTo>
                    <a:lnTo>
                      <a:pt x="613" y="30"/>
                    </a:lnTo>
                    <a:lnTo>
                      <a:pt x="584" y="21"/>
                    </a:lnTo>
                    <a:lnTo>
                      <a:pt x="555" y="14"/>
                    </a:lnTo>
                    <a:lnTo>
                      <a:pt x="525" y="8"/>
                    </a:lnTo>
                    <a:lnTo>
                      <a:pt x="495" y="4"/>
                    </a:lnTo>
                    <a:lnTo>
                      <a:pt x="464" y="1"/>
                    </a:lnTo>
                    <a:lnTo>
                      <a:pt x="434" y="0"/>
                    </a:lnTo>
                    <a:lnTo>
                      <a:pt x="404" y="0"/>
                    </a:lnTo>
                    <a:lnTo>
                      <a:pt x="373" y="2"/>
                    </a:lnTo>
                    <a:lnTo>
                      <a:pt x="343" y="5"/>
                    </a:lnTo>
                    <a:lnTo>
                      <a:pt x="319" y="9"/>
                    </a:lnTo>
                    <a:lnTo>
                      <a:pt x="295" y="13"/>
                    </a:lnTo>
                    <a:lnTo>
                      <a:pt x="271" y="19"/>
                    </a:lnTo>
                    <a:lnTo>
                      <a:pt x="248" y="27"/>
                    </a:lnTo>
                    <a:lnTo>
                      <a:pt x="225" y="35"/>
                    </a:lnTo>
                    <a:lnTo>
                      <a:pt x="202" y="44"/>
                    </a:lnTo>
                    <a:lnTo>
                      <a:pt x="180" y="55"/>
                    </a:lnTo>
                    <a:lnTo>
                      <a:pt x="163" y="64"/>
                    </a:lnTo>
                    <a:lnTo>
                      <a:pt x="147" y="74"/>
                    </a:lnTo>
                    <a:lnTo>
                      <a:pt x="131" y="84"/>
                    </a:lnTo>
                    <a:lnTo>
                      <a:pt x="116" y="96"/>
                    </a:lnTo>
                    <a:lnTo>
                      <a:pt x="101" y="108"/>
                    </a:lnTo>
                    <a:lnTo>
                      <a:pt x="87" y="121"/>
                    </a:lnTo>
                    <a:lnTo>
                      <a:pt x="74" y="135"/>
                    </a:lnTo>
                    <a:lnTo>
                      <a:pt x="61" y="150"/>
                    </a:lnTo>
                    <a:lnTo>
                      <a:pt x="52" y="162"/>
                    </a:lnTo>
                    <a:lnTo>
                      <a:pt x="43" y="175"/>
                    </a:lnTo>
                    <a:lnTo>
                      <a:pt x="35" y="188"/>
                    </a:lnTo>
                    <a:lnTo>
                      <a:pt x="28" y="202"/>
                    </a:lnTo>
                    <a:lnTo>
                      <a:pt x="21" y="216"/>
                    </a:lnTo>
                    <a:lnTo>
                      <a:pt x="15" y="231"/>
                    </a:lnTo>
                    <a:lnTo>
                      <a:pt x="11" y="246"/>
                    </a:lnTo>
                    <a:lnTo>
                      <a:pt x="7" y="261"/>
                    </a:lnTo>
                    <a:lnTo>
                      <a:pt x="4" y="276"/>
                    </a:lnTo>
                    <a:lnTo>
                      <a:pt x="2" y="292"/>
                    </a:lnTo>
                    <a:lnTo>
                      <a:pt x="0" y="307"/>
                    </a:lnTo>
                    <a:lnTo>
                      <a:pt x="0" y="323"/>
                    </a:lnTo>
                    <a:lnTo>
                      <a:pt x="1" y="338"/>
                    </a:lnTo>
                    <a:lnTo>
                      <a:pt x="2" y="354"/>
                    </a:lnTo>
                    <a:lnTo>
                      <a:pt x="4" y="369"/>
                    </a:lnTo>
                    <a:lnTo>
                      <a:pt x="8" y="385"/>
                    </a:lnTo>
                    <a:lnTo>
                      <a:pt x="12" y="400"/>
                    </a:lnTo>
                    <a:lnTo>
                      <a:pt x="17" y="415"/>
                    </a:lnTo>
                    <a:lnTo>
                      <a:pt x="24" y="432"/>
                    </a:lnTo>
                    <a:lnTo>
                      <a:pt x="32" y="450"/>
                    </a:lnTo>
                    <a:lnTo>
                      <a:pt x="41" y="467"/>
                    </a:lnTo>
                    <a:lnTo>
                      <a:pt x="51" y="483"/>
                    </a:lnTo>
                    <a:lnTo>
                      <a:pt x="61" y="499"/>
                    </a:lnTo>
                    <a:lnTo>
                      <a:pt x="73" y="515"/>
                    </a:lnTo>
                    <a:lnTo>
                      <a:pt x="85" y="529"/>
                    </a:lnTo>
                    <a:lnTo>
                      <a:pt x="98" y="544"/>
                    </a:lnTo>
                    <a:lnTo>
                      <a:pt x="116" y="561"/>
                    </a:lnTo>
                    <a:lnTo>
                      <a:pt x="134" y="577"/>
                    </a:lnTo>
                    <a:lnTo>
                      <a:pt x="153" y="592"/>
                    </a:lnTo>
                    <a:lnTo>
                      <a:pt x="173" y="607"/>
                    </a:lnTo>
                    <a:lnTo>
                      <a:pt x="193" y="620"/>
                    </a:lnTo>
                    <a:lnTo>
                      <a:pt x="214" y="632"/>
                    </a:lnTo>
                    <a:lnTo>
                      <a:pt x="236" y="644"/>
                    </a:lnTo>
                    <a:lnTo>
                      <a:pt x="263" y="657"/>
                    </a:lnTo>
                    <a:lnTo>
                      <a:pt x="292" y="668"/>
                    </a:lnTo>
                    <a:lnTo>
                      <a:pt x="320" y="678"/>
                    </a:lnTo>
                    <a:lnTo>
                      <a:pt x="349" y="687"/>
                    </a:lnTo>
                    <a:lnTo>
                      <a:pt x="379" y="694"/>
                    </a:lnTo>
                    <a:lnTo>
                      <a:pt x="409" y="700"/>
                    </a:lnTo>
                    <a:lnTo>
                      <a:pt x="439" y="704"/>
                    </a:lnTo>
                    <a:lnTo>
                      <a:pt x="469" y="707"/>
                    </a:lnTo>
                    <a:lnTo>
                      <a:pt x="499" y="708"/>
                    </a:lnTo>
                    <a:lnTo>
                      <a:pt x="530" y="708"/>
                    </a:lnTo>
                    <a:lnTo>
                      <a:pt x="560" y="706"/>
                    </a:lnTo>
                    <a:lnTo>
                      <a:pt x="590" y="703"/>
                    </a:lnTo>
                    <a:lnTo>
                      <a:pt x="614" y="700"/>
                    </a:lnTo>
                    <a:lnTo>
                      <a:pt x="638" y="695"/>
                    </a:lnTo>
                    <a:lnTo>
                      <a:pt x="662" y="689"/>
                    </a:lnTo>
                    <a:lnTo>
                      <a:pt x="685" y="682"/>
                    </a:lnTo>
                    <a:lnTo>
                      <a:pt x="708" y="673"/>
                    </a:lnTo>
                    <a:lnTo>
                      <a:pt x="731" y="664"/>
                    </a:lnTo>
                    <a:lnTo>
                      <a:pt x="753" y="654"/>
                    </a:lnTo>
                    <a:lnTo>
                      <a:pt x="770" y="645"/>
                    </a:lnTo>
                    <a:lnTo>
                      <a:pt x="787" y="635"/>
                    </a:lnTo>
                    <a:lnTo>
                      <a:pt x="802" y="624"/>
                    </a:lnTo>
                    <a:lnTo>
                      <a:pt x="818" y="612"/>
                    </a:lnTo>
                    <a:lnTo>
                      <a:pt x="832" y="600"/>
                    </a:lnTo>
                    <a:lnTo>
                      <a:pt x="846" y="587"/>
                    </a:lnTo>
                    <a:lnTo>
                      <a:pt x="860" y="573"/>
                    </a:lnTo>
                    <a:lnTo>
                      <a:pt x="872" y="558"/>
                    </a:lnTo>
                    <a:lnTo>
                      <a:pt x="882" y="546"/>
                    </a:lnTo>
                    <a:lnTo>
                      <a:pt x="891" y="533"/>
                    </a:lnTo>
                    <a:lnTo>
                      <a:pt x="899" y="520"/>
                    </a:lnTo>
                    <a:lnTo>
                      <a:pt x="906" y="506"/>
                    </a:lnTo>
                    <a:lnTo>
                      <a:pt x="912" y="492"/>
                    </a:lnTo>
                    <a:lnTo>
                      <a:pt x="918" y="477"/>
                    </a:lnTo>
                    <a:lnTo>
                      <a:pt x="923" y="462"/>
                    </a:lnTo>
                    <a:lnTo>
                      <a:pt x="927" y="447"/>
                    </a:lnTo>
                    <a:lnTo>
                      <a:pt x="930" y="432"/>
                    </a:lnTo>
                  </a:path>
                </a:pathLst>
              </a:custGeom>
              <a:noFill/>
              <a:ln w="63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a:extLst>
                  <a:ext uri="{FF2B5EF4-FFF2-40B4-BE49-F238E27FC236}">
                    <a16:creationId xmlns:a16="http://schemas.microsoft.com/office/drawing/2014/main" id="{3DB2A1C5-E262-3D62-C373-10170645256F}"/>
                  </a:ext>
                </a:extLst>
              </p:cNvPr>
              <p:cNvSpPr>
                <a:spLocks/>
              </p:cNvSpPr>
              <p:nvPr/>
            </p:nvSpPr>
            <p:spPr bwMode="auto">
              <a:xfrm>
                <a:off x="8788400" y="2566988"/>
                <a:ext cx="112713" cy="119063"/>
              </a:xfrm>
              <a:custGeom>
                <a:avLst/>
                <a:gdLst>
                  <a:gd name="T0" fmla="*/ 505 w 670"/>
                  <a:gd name="T1" fmla="*/ 670 h 708"/>
                  <a:gd name="T2" fmla="*/ 533 w 670"/>
                  <a:gd name="T3" fmla="*/ 653 h 708"/>
                  <a:gd name="T4" fmla="*/ 559 w 670"/>
                  <a:gd name="T5" fmla="*/ 633 h 708"/>
                  <a:gd name="T6" fmla="*/ 582 w 670"/>
                  <a:gd name="T7" fmla="*/ 611 h 708"/>
                  <a:gd name="T8" fmla="*/ 603 w 670"/>
                  <a:gd name="T9" fmla="*/ 585 h 708"/>
                  <a:gd name="T10" fmla="*/ 622 w 670"/>
                  <a:gd name="T11" fmla="*/ 558 h 708"/>
                  <a:gd name="T12" fmla="*/ 637 w 670"/>
                  <a:gd name="T13" fmla="*/ 528 h 708"/>
                  <a:gd name="T14" fmla="*/ 650 w 670"/>
                  <a:gd name="T15" fmla="*/ 498 h 708"/>
                  <a:gd name="T16" fmla="*/ 660 w 670"/>
                  <a:gd name="T17" fmla="*/ 463 h 708"/>
                  <a:gd name="T18" fmla="*/ 667 w 670"/>
                  <a:gd name="T19" fmla="*/ 424 h 708"/>
                  <a:gd name="T20" fmla="*/ 670 w 670"/>
                  <a:gd name="T21" fmla="*/ 385 h 708"/>
                  <a:gd name="T22" fmla="*/ 669 w 670"/>
                  <a:gd name="T23" fmla="*/ 346 h 708"/>
                  <a:gd name="T24" fmla="*/ 664 w 670"/>
                  <a:gd name="T25" fmla="*/ 306 h 708"/>
                  <a:gd name="T26" fmla="*/ 654 w 670"/>
                  <a:gd name="T27" fmla="*/ 267 h 708"/>
                  <a:gd name="T28" fmla="*/ 640 w 670"/>
                  <a:gd name="T29" fmla="*/ 229 h 708"/>
                  <a:gd name="T30" fmla="*/ 623 w 670"/>
                  <a:gd name="T31" fmla="*/ 193 h 708"/>
                  <a:gd name="T32" fmla="*/ 602 w 670"/>
                  <a:gd name="T33" fmla="*/ 159 h 708"/>
                  <a:gd name="T34" fmla="*/ 577 w 670"/>
                  <a:gd name="T35" fmla="*/ 127 h 708"/>
                  <a:gd name="T36" fmla="*/ 550 w 670"/>
                  <a:gd name="T37" fmla="*/ 98 h 708"/>
                  <a:gd name="T38" fmla="*/ 520 w 670"/>
                  <a:gd name="T39" fmla="*/ 72 h 708"/>
                  <a:gd name="T40" fmla="*/ 488 w 670"/>
                  <a:gd name="T41" fmla="*/ 50 h 708"/>
                  <a:gd name="T42" fmla="*/ 453 w 670"/>
                  <a:gd name="T43" fmla="*/ 32 h 708"/>
                  <a:gd name="T44" fmla="*/ 419 w 670"/>
                  <a:gd name="T45" fmla="*/ 18 h 708"/>
                  <a:gd name="T46" fmla="*/ 387 w 670"/>
                  <a:gd name="T47" fmla="*/ 9 h 708"/>
                  <a:gd name="T48" fmla="*/ 355 w 670"/>
                  <a:gd name="T49" fmla="*/ 3 h 708"/>
                  <a:gd name="T50" fmla="*/ 321 w 670"/>
                  <a:gd name="T51" fmla="*/ 0 h 708"/>
                  <a:gd name="T52" fmla="*/ 289 w 670"/>
                  <a:gd name="T53" fmla="*/ 1 h 708"/>
                  <a:gd name="T54" fmla="*/ 256 w 670"/>
                  <a:gd name="T55" fmla="*/ 5 h 708"/>
                  <a:gd name="T56" fmla="*/ 225 w 670"/>
                  <a:gd name="T57" fmla="*/ 13 h 708"/>
                  <a:gd name="T58" fmla="*/ 194 w 670"/>
                  <a:gd name="T59" fmla="*/ 23 h 708"/>
                  <a:gd name="T60" fmla="*/ 165 w 670"/>
                  <a:gd name="T61" fmla="*/ 38 h 708"/>
                  <a:gd name="T62" fmla="*/ 137 w 670"/>
                  <a:gd name="T63" fmla="*/ 55 h 708"/>
                  <a:gd name="T64" fmla="*/ 112 w 670"/>
                  <a:gd name="T65" fmla="*/ 75 h 708"/>
                  <a:gd name="T66" fmla="*/ 88 w 670"/>
                  <a:gd name="T67" fmla="*/ 97 h 708"/>
                  <a:gd name="T68" fmla="*/ 67 w 670"/>
                  <a:gd name="T69" fmla="*/ 123 h 708"/>
                  <a:gd name="T70" fmla="*/ 49 w 670"/>
                  <a:gd name="T71" fmla="*/ 150 h 708"/>
                  <a:gd name="T72" fmla="*/ 33 w 670"/>
                  <a:gd name="T73" fmla="*/ 179 h 708"/>
                  <a:gd name="T74" fmla="*/ 20 w 670"/>
                  <a:gd name="T75" fmla="*/ 210 h 708"/>
                  <a:gd name="T76" fmla="*/ 10 w 670"/>
                  <a:gd name="T77" fmla="*/ 245 h 708"/>
                  <a:gd name="T78" fmla="*/ 3 w 670"/>
                  <a:gd name="T79" fmla="*/ 284 h 708"/>
                  <a:gd name="T80" fmla="*/ 0 w 670"/>
                  <a:gd name="T81" fmla="*/ 323 h 708"/>
                  <a:gd name="T82" fmla="*/ 1 w 670"/>
                  <a:gd name="T83" fmla="*/ 362 h 708"/>
                  <a:gd name="T84" fmla="*/ 7 w 670"/>
                  <a:gd name="T85" fmla="*/ 402 h 708"/>
                  <a:gd name="T86" fmla="*/ 16 w 670"/>
                  <a:gd name="T87" fmla="*/ 441 h 708"/>
                  <a:gd name="T88" fmla="*/ 30 w 670"/>
                  <a:gd name="T89" fmla="*/ 479 h 708"/>
                  <a:gd name="T90" fmla="*/ 47 w 670"/>
                  <a:gd name="T91" fmla="*/ 515 h 708"/>
                  <a:gd name="T92" fmla="*/ 68 w 670"/>
                  <a:gd name="T93" fmla="*/ 549 h 708"/>
                  <a:gd name="T94" fmla="*/ 93 w 670"/>
                  <a:gd name="T95" fmla="*/ 581 h 708"/>
                  <a:gd name="T96" fmla="*/ 120 w 670"/>
                  <a:gd name="T97" fmla="*/ 610 h 708"/>
                  <a:gd name="T98" fmla="*/ 150 w 670"/>
                  <a:gd name="T99" fmla="*/ 635 h 708"/>
                  <a:gd name="T100" fmla="*/ 183 w 670"/>
                  <a:gd name="T101" fmla="*/ 658 h 708"/>
                  <a:gd name="T102" fmla="*/ 217 w 670"/>
                  <a:gd name="T103" fmla="*/ 676 h 708"/>
                  <a:gd name="T104" fmla="*/ 251 w 670"/>
                  <a:gd name="T105" fmla="*/ 690 h 708"/>
                  <a:gd name="T106" fmla="*/ 283 w 670"/>
                  <a:gd name="T107" fmla="*/ 699 h 708"/>
                  <a:gd name="T108" fmla="*/ 316 w 670"/>
                  <a:gd name="T109" fmla="*/ 705 h 708"/>
                  <a:gd name="T110" fmla="*/ 349 w 670"/>
                  <a:gd name="T111" fmla="*/ 708 h 708"/>
                  <a:gd name="T112" fmla="*/ 382 w 670"/>
                  <a:gd name="T113" fmla="*/ 707 h 708"/>
                  <a:gd name="T114" fmla="*/ 414 w 670"/>
                  <a:gd name="T115" fmla="*/ 703 h 708"/>
                  <a:gd name="T116" fmla="*/ 446 w 670"/>
                  <a:gd name="T117" fmla="*/ 695 h 708"/>
                  <a:gd name="T118" fmla="*/ 476 w 670"/>
                  <a:gd name="T119" fmla="*/ 68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0" h="708">
                    <a:moveTo>
                      <a:pt x="491" y="678"/>
                    </a:moveTo>
                    <a:lnTo>
                      <a:pt x="505" y="670"/>
                    </a:lnTo>
                    <a:lnTo>
                      <a:pt x="519" y="662"/>
                    </a:lnTo>
                    <a:lnTo>
                      <a:pt x="533" y="653"/>
                    </a:lnTo>
                    <a:lnTo>
                      <a:pt x="546" y="644"/>
                    </a:lnTo>
                    <a:lnTo>
                      <a:pt x="559" y="633"/>
                    </a:lnTo>
                    <a:lnTo>
                      <a:pt x="571" y="622"/>
                    </a:lnTo>
                    <a:lnTo>
                      <a:pt x="582" y="611"/>
                    </a:lnTo>
                    <a:lnTo>
                      <a:pt x="593" y="598"/>
                    </a:lnTo>
                    <a:lnTo>
                      <a:pt x="603" y="585"/>
                    </a:lnTo>
                    <a:lnTo>
                      <a:pt x="613" y="572"/>
                    </a:lnTo>
                    <a:lnTo>
                      <a:pt x="622" y="558"/>
                    </a:lnTo>
                    <a:lnTo>
                      <a:pt x="630" y="543"/>
                    </a:lnTo>
                    <a:lnTo>
                      <a:pt x="637" y="528"/>
                    </a:lnTo>
                    <a:lnTo>
                      <a:pt x="644" y="513"/>
                    </a:lnTo>
                    <a:lnTo>
                      <a:pt x="650" y="498"/>
                    </a:lnTo>
                    <a:lnTo>
                      <a:pt x="655" y="482"/>
                    </a:lnTo>
                    <a:lnTo>
                      <a:pt x="660" y="463"/>
                    </a:lnTo>
                    <a:lnTo>
                      <a:pt x="664" y="444"/>
                    </a:lnTo>
                    <a:lnTo>
                      <a:pt x="667" y="424"/>
                    </a:lnTo>
                    <a:lnTo>
                      <a:pt x="669" y="405"/>
                    </a:lnTo>
                    <a:lnTo>
                      <a:pt x="670" y="385"/>
                    </a:lnTo>
                    <a:lnTo>
                      <a:pt x="670" y="365"/>
                    </a:lnTo>
                    <a:lnTo>
                      <a:pt x="669" y="346"/>
                    </a:lnTo>
                    <a:lnTo>
                      <a:pt x="667" y="326"/>
                    </a:lnTo>
                    <a:lnTo>
                      <a:pt x="664" y="306"/>
                    </a:lnTo>
                    <a:lnTo>
                      <a:pt x="659" y="286"/>
                    </a:lnTo>
                    <a:lnTo>
                      <a:pt x="654" y="267"/>
                    </a:lnTo>
                    <a:lnTo>
                      <a:pt x="648" y="248"/>
                    </a:lnTo>
                    <a:lnTo>
                      <a:pt x="640" y="229"/>
                    </a:lnTo>
                    <a:lnTo>
                      <a:pt x="632" y="211"/>
                    </a:lnTo>
                    <a:lnTo>
                      <a:pt x="623" y="193"/>
                    </a:lnTo>
                    <a:lnTo>
                      <a:pt x="613" y="176"/>
                    </a:lnTo>
                    <a:lnTo>
                      <a:pt x="602" y="159"/>
                    </a:lnTo>
                    <a:lnTo>
                      <a:pt x="590" y="143"/>
                    </a:lnTo>
                    <a:lnTo>
                      <a:pt x="577" y="127"/>
                    </a:lnTo>
                    <a:lnTo>
                      <a:pt x="564" y="112"/>
                    </a:lnTo>
                    <a:lnTo>
                      <a:pt x="550" y="98"/>
                    </a:lnTo>
                    <a:lnTo>
                      <a:pt x="535" y="85"/>
                    </a:lnTo>
                    <a:lnTo>
                      <a:pt x="520" y="72"/>
                    </a:lnTo>
                    <a:lnTo>
                      <a:pt x="504" y="61"/>
                    </a:lnTo>
                    <a:lnTo>
                      <a:pt x="488" y="50"/>
                    </a:lnTo>
                    <a:lnTo>
                      <a:pt x="470" y="41"/>
                    </a:lnTo>
                    <a:lnTo>
                      <a:pt x="453" y="32"/>
                    </a:lnTo>
                    <a:lnTo>
                      <a:pt x="435" y="24"/>
                    </a:lnTo>
                    <a:lnTo>
                      <a:pt x="419" y="18"/>
                    </a:lnTo>
                    <a:lnTo>
                      <a:pt x="403" y="13"/>
                    </a:lnTo>
                    <a:lnTo>
                      <a:pt x="387" y="9"/>
                    </a:lnTo>
                    <a:lnTo>
                      <a:pt x="371" y="5"/>
                    </a:lnTo>
                    <a:lnTo>
                      <a:pt x="355" y="3"/>
                    </a:lnTo>
                    <a:lnTo>
                      <a:pt x="338" y="1"/>
                    </a:lnTo>
                    <a:lnTo>
                      <a:pt x="321" y="0"/>
                    </a:lnTo>
                    <a:lnTo>
                      <a:pt x="305" y="0"/>
                    </a:lnTo>
                    <a:lnTo>
                      <a:pt x="289" y="1"/>
                    </a:lnTo>
                    <a:lnTo>
                      <a:pt x="272" y="3"/>
                    </a:lnTo>
                    <a:lnTo>
                      <a:pt x="256" y="5"/>
                    </a:lnTo>
                    <a:lnTo>
                      <a:pt x="240" y="8"/>
                    </a:lnTo>
                    <a:lnTo>
                      <a:pt x="225" y="13"/>
                    </a:lnTo>
                    <a:lnTo>
                      <a:pt x="209" y="18"/>
                    </a:lnTo>
                    <a:lnTo>
                      <a:pt x="194" y="23"/>
                    </a:lnTo>
                    <a:lnTo>
                      <a:pt x="179" y="30"/>
                    </a:lnTo>
                    <a:lnTo>
                      <a:pt x="165" y="38"/>
                    </a:lnTo>
                    <a:lnTo>
                      <a:pt x="151" y="46"/>
                    </a:lnTo>
                    <a:lnTo>
                      <a:pt x="137" y="55"/>
                    </a:lnTo>
                    <a:lnTo>
                      <a:pt x="124" y="64"/>
                    </a:lnTo>
                    <a:lnTo>
                      <a:pt x="112" y="75"/>
                    </a:lnTo>
                    <a:lnTo>
                      <a:pt x="100" y="86"/>
                    </a:lnTo>
                    <a:lnTo>
                      <a:pt x="88" y="97"/>
                    </a:lnTo>
                    <a:lnTo>
                      <a:pt x="78" y="109"/>
                    </a:lnTo>
                    <a:lnTo>
                      <a:pt x="67" y="123"/>
                    </a:lnTo>
                    <a:lnTo>
                      <a:pt x="58" y="136"/>
                    </a:lnTo>
                    <a:lnTo>
                      <a:pt x="49" y="150"/>
                    </a:lnTo>
                    <a:lnTo>
                      <a:pt x="40" y="165"/>
                    </a:lnTo>
                    <a:lnTo>
                      <a:pt x="33" y="179"/>
                    </a:lnTo>
                    <a:lnTo>
                      <a:pt x="26" y="195"/>
                    </a:lnTo>
                    <a:lnTo>
                      <a:pt x="20" y="210"/>
                    </a:lnTo>
                    <a:lnTo>
                      <a:pt x="15" y="226"/>
                    </a:lnTo>
                    <a:lnTo>
                      <a:pt x="10" y="245"/>
                    </a:lnTo>
                    <a:lnTo>
                      <a:pt x="6" y="264"/>
                    </a:lnTo>
                    <a:lnTo>
                      <a:pt x="3" y="284"/>
                    </a:lnTo>
                    <a:lnTo>
                      <a:pt x="1" y="303"/>
                    </a:lnTo>
                    <a:lnTo>
                      <a:pt x="0" y="323"/>
                    </a:lnTo>
                    <a:lnTo>
                      <a:pt x="0" y="342"/>
                    </a:lnTo>
                    <a:lnTo>
                      <a:pt x="1" y="362"/>
                    </a:lnTo>
                    <a:lnTo>
                      <a:pt x="3" y="382"/>
                    </a:lnTo>
                    <a:lnTo>
                      <a:pt x="7" y="402"/>
                    </a:lnTo>
                    <a:lnTo>
                      <a:pt x="11" y="421"/>
                    </a:lnTo>
                    <a:lnTo>
                      <a:pt x="16" y="441"/>
                    </a:lnTo>
                    <a:lnTo>
                      <a:pt x="23" y="460"/>
                    </a:lnTo>
                    <a:lnTo>
                      <a:pt x="30" y="479"/>
                    </a:lnTo>
                    <a:lnTo>
                      <a:pt x="38" y="497"/>
                    </a:lnTo>
                    <a:lnTo>
                      <a:pt x="47" y="515"/>
                    </a:lnTo>
                    <a:lnTo>
                      <a:pt x="57" y="532"/>
                    </a:lnTo>
                    <a:lnTo>
                      <a:pt x="68" y="549"/>
                    </a:lnTo>
                    <a:lnTo>
                      <a:pt x="80" y="565"/>
                    </a:lnTo>
                    <a:lnTo>
                      <a:pt x="93" y="581"/>
                    </a:lnTo>
                    <a:lnTo>
                      <a:pt x="106" y="596"/>
                    </a:lnTo>
                    <a:lnTo>
                      <a:pt x="120" y="610"/>
                    </a:lnTo>
                    <a:lnTo>
                      <a:pt x="135" y="623"/>
                    </a:lnTo>
                    <a:lnTo>
                      <a:pt x="150" y="635"/>
                    </a:lnTo>
                    <a:lnTo>
                      <a:pt x="166" y="647"/>
                    </a:lnTo>
                    <a:lnTo>
                      <a:pt x="183" y="658"/>
                    </a:lnTo>
                    <a:lnTo>
                      <a:pt x="200" y="667"/>
                    </a:lnTo>
                    <a:lnTo>
                      <a:pt x="217" y="676"/>
                    </a:lnTo>
                    <a:lnTo>
                      <a:pt x="235" y="684"/>
                    </a:lnTo>
                    <a:lnTo>
                      <a:pt x="251" y="690"/>
                    </a:lnTo>
                    <a:lnTo>
                      <a:pt x="267" y="695"/>
                    </a:lnTo>
                    <a:lnTo>
                      <a:pt x="283" y="699"/>
                    </a:lnTo>
                    <a:lnTo>
                      <a:pt x="299" y="702"/>
                    </a:lnTo>
                    <a:lnTo>
                      <a:pt x="316" y="705"/>
                    </a:lnTo>
                    <a:lnTo>
                      <a:pt x="332" y="707"/>
                    </a:lnTo>
                    <a:lnTo>
                      <a:pt x="349" y="708"/>
                    </a:lnTo>
                    <a:lnTo>
                      <a:pt x="365" y="708"/>
                    </a:lnTo>
                    <a:lnTo>
                      <a:pt x="382" y="707"/>
                    </a:lnTo>
                    <a:lnTo>
                      <a:pt x="398" y="705"/>
                    </a:lnTo>
                    <a:lnTo>
                      <a:pt x="414" y="703"/>
                    </a:lnTo>
                    <a:lnTo>
                      <a:pt x="430" y="699"/>
                    </a:lnTo>
                    <a:lnTo>
                      <a:pt x="446" y="695"/>
                    </a:lnTo>
                    <a:lnTo>
                      <a:pt x="461" y="690"/>
                    </a:lnTo>
                    <a:lnTo>
                      <a:pt x="476" y="684"/>
                    </a:lnTo>
                    <a:lnTo>
                      <a:pt x="491" y="678"/>
                    </a:lnTo>
                  </a:path>
                </a:pathLst>
              </a:custGeom>
              <a:noFill/>
              <a:ln w="63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18B5D7E6-9496-31A2-F2C0-60C596BA2DD3}"/>
                  </a:ext>
                </a:extLst>
              </p:cNvPr>
              <p:cNvSpPr>
                <a:spLocks/>
              </p:cNvSpPr>
              <p:nvPr/>
            </p:nvSpPr>
            <p:spPr bwMode="auto">
              <a:xfrm>
                <a:off x="9834563" y="3067050"/>
                <a:ext cx="192088" cy="211138"/>
              </a:xfrm>
              <a:custGeom>
                <a:avLst/>
                <a:gdLst>
                  <a:gd name="T0" fmla="*/ 850 w 1151"/>
                  <a:gd name="T1" fmla="*/ 1208 h 1259"/>
                  <a:gd name="T2" fmla="*/ 899 w 1151"/>
                  <a:gd name="T3" fmla="*/ 1180 h 1259"/>
                  <a:gd name="T4" fmla="*/ 944 w 1151"/>
                  <a:gd name="T5" fmla="*/ 1148 h 1259"/>
                  <a:gd name="T6" fmla="*/ 985 w 1151"/>
                  <a:gd name="T7" fmla="*/ 1111 h 1259"/>
                  <a:gd name="T8" fmla="*/ 1023 w 1151"/>
                  <a:gd name="T9" fmla="*/ 1068 h 1259"/>
                  <a:gd name="T10" fmla="*/ 1057 w 1151"/>
                  <a:gd name="T11" fmla="*/ 1021 h 1259"/>
                  <a:gd name="T12" fmla="*/ 1085 w 1151"/>
                  <a:gd name="T13" fmla="*/ 971 h 1259"/>
                  <a:gd name="T14" fmla="*/ 1109 w 1151"/>
                  <a:gd name="T15" fmla="*/ 918 h 1259"/>
                  <a:gd name="T16" fmla="*/ 1128 w 1151"/>
                  <a:gd name="T17" fmla="*/ 858 h 1259"/>
                  <a:gd name="T18" fmla="*/ 1143 w 1151"/>
                  <a:gd name="T19" fmla="*/ 790 h 1259"/>
                  <a:gd name="T20" fmla="*/ 1150 w 1151"/>
                  <a:gd name="T21" fmla="*/ 721 h 1259"/>
                  <a:gd name="T22" fmla="*/ 1150 w 1151"/>
                  <a:gd name="T23" fmla="*/ 652 h 1259"/>
                  <a:gd name="T24" fmla="*/ 1143 w 1151"/>
                  <a:gd name="T25" fmla="*/ 581 h 1259"/>
                  <a:gd name="T26" fmla="*/ 1128 w 1151"/>
                  <a:gd name="T27" fmla="*/ 511 h 1259"/>
                  <a:gd name="T28" fmla="*/ 1107 w 1151"/>
                  <a:gd name="T29" fmla="*/ 443 h 1259"/>
                  <a:gd name="T30" fmla="*/ 1079 w 1151"/>
                  <a:gd name="T31" fmla="*/ 377 h 1259"/>
                  <a:gd name="T32" fmla="*/ 1045 w 1151"/>
                  <a:gd name="T33" fmla="*/ 315 h 1259"/>
                  <a:gd name="T34" fmla="*/ 1005 w 1151"/>
                  <a:gd name="T35" fmla="*/ 256 h 1259"/>
                  <a:gd name="T36" fmla="*/ 959 w 1151"/>
                  <a:gd name="T37" fmla="*/ 201 h 1259"/>
                  <a:gd name="T38" fmla="*/ 909 w 1151"/>
                  <a:gd name="T39" fmla="*/ 153 h 1259"/>
                  <a:gd name="T40" fmla="*/ 855 w 1151"/>
                  <a:gd name="T41" fmla="*/ 110 h 1259"/>
                  <a:gd name="T42" fmla="*/ 796 w 1151"/>
                  <a:gd name="T43" fmla="*/ 73 h 1259"/>
                  <a:gd name="T44" fmla="*/ 739 w 1151"/>
                  <a:gd name="T45" fmla="*/ 45 h 1259"/>
                  <a:gd name="T46" fmla="*/ 685 w 1151"/>
                  <a:gd name="T47" fmla="*/ 25 h 1259"/>
                  <a:gd name="T48" fmla="*/ 629 w 1151"/>
                  <a:gd name="T49" fmla="*/ 11 h 1259"/>
                  <a:gd name="T50" fmla="*/ 572 w 1151"/>
                  <a:gd name="T51" fmla="*/ 3 h 1259"/>
                  <a:gd name="T52" fmla="*/ 515 w 1151"/>
                  <a:gd name="T53" fmla="*/ 0 h 1259"/>
                  <a:gd name="T54" fmla="*/ 460 w 1151"/>
                  <a:gd name="T55" fmla="*/ 4 h 1259"/>
                  <a:gd name="T56" fmla="*/ 405 w 1151"/>
                  <a:gd name="T57" fmla="*/ 14 h 1259"/>
                  <a:gd name="T58" fmla="*/ 352 w 1151"/>
                  <a:gd name="T59" fmla="*/ 30 h 1259"/>
                  <a:gd name="T60" fmla="*/ 300 w 1151"/>
                  <a:gd name="T61" fmla="*/ 51 h 1259"/>
                  <a:gd name="T62" fmla="*/ 252 w 1151"/>
                  <a:gd name="T63" fmla="*/ 78 h 1259"/>
                  <a:gd name="T64" fmla="*/ 207 w 1151"/>
                  <a:gd name="T65" fmla="*/ 111 h 1259"/>
                  <a:gd name="T66" fmla="*/ 165 w 1151"/>
                  <a:gd name="T67" fmla="*/ 148 h 1259"/>
                  <a:gd name="T68" fmla="*/ 128 w 1151"/>
                  <a:gd name="T69" fmla="*/ 191 h 1259"/>
                  <a:gd name="T70" fmla="*/ 94 w 1151"/>
                  <a:gd name="T71" fmla="*/ 238 h 1259"/>
                  <a:gd name="T72" fmla="*/ 65 w 1151"/>
                  <a:gd name="T73" fmla="*/ 288 h 1259"/>
                  <a:gd name="T74" fmla="*/ 42 w 1151"/>
                  <a:gd name="T75" fmla="*/ 340 h 1259"/>
                  <a:gd name="T76" fmla="*/ 22 w 1151"/>
                  <a:gd name="T77" fmla="*/ 401 h 1259"/>
                  <a:gd name="T78" fmla="*/ 8 w 1151"/>
                  <a:gd name="T79" fmla="*/ 469 h 1259"/>
                  <a:gd name="T80" fmla="*/ 1 w 1151"/>
                  <a:gd name="T81" fmla="*/ 537 h 1259"/>
                  <a:gd name="T82" fmla="*/ 1 w 1151"/>
                  <a:gd name="T83" fmla="*/ 607 h 1259"/>
                  <a:gd name="T84" fmla="*/ 8 w 1151"/>
                  <a:gd name="T85" fmla="*/ 678 h 1259"/>
                  <a:gd name="T86" fmla="*/ 23 w 1151"/>
                  <a:gd name="T87" fmla="*/ 748 h 1259"/>
                  <a:gd name="T88" fmla="*/ 44 w 1151"/>
                  <a:gd name="T89" fmla="*/ 816 h 1259"/>
                  <a:gd name="T90" fmla="*/ 72 w 1151"/>
                  <a:gd name="T91" fmla="*/ 881 h 1259"/>
                  <a:gd name="T92" fmla="*/ 106 w 1151"/>
                  <a:gd name="T93" fmla="*/ 944 h 1259"/>
                  <a:gd name="T94" fmla="*/ 146 w 1151"/>
                  <a:gd name="T95" fmla="*/ 1003 h 1259"/>
                  <a:gd name="T96" fmla="*/ 192 w 1151"/>
                  <a:gd name="T97" fmla="*/ 1058 h 1259"/>
                  <a:gd name="T98" fmla="*/ 242 w 1151"/>
                  <a:gd name="T99" fmla="*/ 1106 h 1259"/>
                  <a:gd name="T100" fmla="*/ 296 w 1151"/>
                  <a:gd name="T101" fmla="*/ 1149 h 1259"/>
                  <a:gd name="T102" fmla="*/ 355 w 1151"/>
                  <a:gd name="T103" fmla="*/ 1186 h 1259"/>
                  <a:gd name="T104" fmla="*/ 412 w 1151"/>
                  <a:gd name="T105" fmla="*/ 1214 h 1259"/>
                  <a:gd name="T106" fmla="*/ 466 w 1151"/>
                  <a:gd name="T107" fmla="*/ 1234 h 1259"/>
                  <a:gd name="T108" fmla="*/ 522 w 1151"/>
                  <a:gd name="T109" fmla="*/ 1248 h 1259"/>
                  <a:gd name="T110" fmla="*/ 579 w 1151"/>
                  <a:gd name="T111" fmla="*/ 1256 h 1259"/>
                  <a:gd name="T112" fmla="*/ 635 w 1151"/>
                  <a:gd name="T113" fmla="*/ 1259 h 1259"/>
                  <a:gd name="T114" fmla="*/ 691 w 1151"/>
                  <a:gd name="T115" fmla="*/ 1255 h 1259"/>
                  <a:gd name="T116" fmla="*/ 746 w 1151"/>
                  <a:gd name="T117" fmla="*/ 1245 h 1259"/>
                  <a:gd name="T118" fmla="*/ 799 w 1151"/>
                  <a:gd name="T119" fmla="*/ 1229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1" h="1259">
                    <a:moveTo>
                      <a:pt x="825" y="1219"/>
                    </a:moveTo>
                    <a:lnTo>
                      <a:pt x="850" y="1208"/>
                    </a:lnTo>
                    <a:lnTo>
                      <a:pt x="875" y="1195"/>
                    </a:lnTo>
                    <a:lnTo>
                      <a:pt x="899" y="1180"/>
                    </a:lnTo>
                    <a:lnTo>
                      <a:pt x="922" y="1165"/>
                    </a:lnTo>
                    <a:lnTo>
                      <a:pt x="944" y="1148"/>
                    </a:lnTo>
                    <a:lnTo>
                      <a:pt x="965" y="1130"/>
                    </a:lnTo>
                    <a:lnTo>
                      <a:pt x="985" y="1111"/>
                    </a:lnTo>
                    <a:lnTo>
                      <a:pt x="1004" y="1090"/>
                    </a:lnTo>
                    <a:lnTo>
                      <a:pt x="1023" y="1068"/>
                    </a:lnTo>
                    <a:lnTo>
                      <a:pt x="1041" y="1045"/>
                    </a:lnTo>
                    <a:lnTo>
                      <a:pt x="1057" y="1021"/>
                    </a:lnTo>
                    <a:lnTo>
                      <a:pt x="1072" y="997"/>
                    </a:lnTo>
                    <a:lnTo>
                      <a:pt x="1085" y="971"/>
                    </a:lnTo>
                    <a:lnTo>
                      <a:pt x="1098" y="945"/>
                    </a:lnTo>
                    <a:lnTo>
                      <a:pt x="1109" y="918"/>
                    </a:lnTo>
                    <a:lnTo>
                      <a:pt x="1119" y="891"/>
                    </a:lnTo>
                    <a:lnTo>
                      <a:pt x="1128" y="858"/>
                    </a:lnTo>
                    <a:lnTo>
                      <a:pt x="1137" y="824"/>
                    </a:lnTo>
                    <a:lnTo>
                      <a:pt x="1143" y="790"/>
                    </a:lnTo>
                    <a:lnTo>
                      <a:pt x="1147" y="756"/>
                    </a:lnTo>
                    <a:lnTo>
                      <a:pt x="1150" y="721"/>
                    </a:lnTo>
                    <a:lnTo>
                      <a:pt x="1151" y="687"/>
                    </a:lnTo>
                    <a:lnTo>
                      <a:pt x="1150" y="652"/>
                    </a:lnTo>
                    <a:lnTo>
                      <a:pt x="1147" y="617"/>
                    </a:lnTo>
                    <a:lnTo>
                      <a:pt x="1143" y="581"/>
                    </a:lnTo>
                    <a:lnTo>
                      <a:pt x="1136" y="546"/>
                    </a:lnTo>
                    <a:lnTo>
                      <a:pt x="1128" y="511"/>
                    </a:lnTo>
                    <a:lnTo>
                      <a:pt x="1118" y="477"/>
                    </a:lnTo>
                    <a:lnTo>
                      <a:pt x="1107" y="443"/>
                    </a:lnTo>
                    <a:lnTo>
                      <a:pt x="1094" y="410"/>
                    </a:lnTo>
                    <a:lnTo>
                      <a:pt x="1079" y="377"/>
                    </a:lnTo>
                    <a:lnTo>
                      <a:pt x="1063" y="346"/>
                    </a:lnTo>
                    <a:lnTo>
                      <a:pt x="1045" y="315"/>
                    </a:lnTo>
                    <a:lnTo>
                      <a:pt x="1025" y="285"/>
                    </a:lnTo>
                    <a:lnTo>
                      <a:pt x="1005" y="256"/>
                    </a:lnTo>
                    <a:lnTo>
                      <a:pt x="982" y="228"/>
                    </a:lnTo>
                    <a:lnTo>
                      <a:pt x="959" y="201"/>
                    </a:lnTo>
                    <a:lnTo>
                      <a:pt x="935" y="176"/>
                    </a:lnTo>
                    <a:lnTo>
                      <a:pt x="909" y="153"/>
                    </a:lnTo>
                    <a:lnTo>
                      <a:pt x="882" y="131"/>
                    </a:lnTo>
                    <a:lnTo>
                      <a:pt x="855" y="110"/>
                    </a:lnTo>
                    <a:lnTo>
                      <a:pt x="826" y="91"/>
                    </a:lnTo>
                    <a:lnTo>
                      <a:pt x="796" y="73"/>
                    </a:lnTo>
                    <a:lnTo>
                      <a:pt x="765" y="57"/>
                    </a:lnTo>
                    <a:lnTo>
                      <a:pt x="739" y="45"/>
                    </a:lnTo>
                    <a:lnTo>
                      <a:pt x="712" y="34"/>
                    </a:lnTo>
                    <a:lnTo>
                      <a:pt x="685" y="25"/>
                    </a:lnTo>
                    <a:lnTo>
                      <a:pt x="657" y="17"/>
                    </a:lnTo>
                    <a:lnTo>
                      <a:pt x="629" y="11"/>
                    </a:lnTo>
                    <a:lnTo>
                      <a:pt x="600" y="6"/>
                    </a:lnTo>
                    <a:lnTo>
                      <a:pt x="572" y="3"/>
                    </a:lnTo>
                    <a:lnTo>
                      <a:pt x="543" y="1"/>
                    </a:lnTo>
                    <a:lnTo>
                      <a:pt x="515" y="0"/>
                    </a:lnTo>
                    <a:lnTo>
                      <a:pt x="487" y="1"/>
                    </a:lnTo>
                    <a:lnTo>
                      <a:pt x="460" y="4"/>
                    </a:lnTo>
                    <a:lnTo>
                      <a:pt x="432" y="8"/>
                    </a:lnTo>
                    <a:lnTo>
                      <a:pt x="405" y="14"/>
                    </a:lnTo>
                    <a:lnTo>
                      <a:pt x="378" y="21"/>
                    </a:lnTo>
                    <a:lnTo>
                      <a:pt x="352" y="30"/>
                    </a:lnTo>
                    <a:lnTo>
                      <a:pt x="326" y="40"/>
                    </a:lnTo>
                    <a:lnTo>
                      <a:pt x="300" y="51"/>
                    </a:lnTo>
                    <a:lnTo>
                      <a:pt x="276" y="64"/>
                    </a:lnTo>
                    <a:lnTo>
                      <a:pt x="252" y="78"/>
                    </a:lnTo>
                    <a:lnTo>
                      <a:pt x="229" y="94"/>
                    </a:lnTo>
                    <a:lnTo>
                      <a:pt x="207" y="111"/>
                    </a:lnTo>
                    <a:lnTo>
                      <a:pt x="185" y="129"/>
                    </a:lnTo>
                    <a:lnTo>
                      <a:pt x="165" y="148"/>
                    </a:lnTo>
                    <a:lnTo>
                      <a:pt x="146" y="169"/>
                    </a:lnTo>
                    <a:lnTo>
                      <a:pt x="128" y="191"/>
                    </a:lnTo>
                    <a:lnTo>
                      <a:pt x="110" y="214"/>
                    </a:lnTo>
                    <a:lnTo>
                      <a:pt x="94" y="238"/>
                    </a:lnTo>
                    <a:lnTo>
                      <a:pt x="79" y="262"/>
                    </a:lnTo>
                    <a:lnTo>
                      <a:pt x="65" y="288"/>
                    </a:lnTo>
                    <a:lnTo>
                      <a:pt x="53" y="314"/>
                    </a:lnTo>
                    <a:lnTo>
                      <a:pt x="42" y="340"/>
                    </a:lnTo>
                    <a:lnTo>
                      <a:pt x="32" y="368"/>
                    </a:lnTo>
                    <a:lnTo>
                      <a:pt x="22" y="401"/>
                    </a:lnTo>
                    <a:lnTo>
                      <a:pt x="14" y="434"/>
                    </a:lnTo>
                    <a:lnTo>
                      <a:pt x="8" y="469"/>
                    </a:lnTo>
                    <a:lnTo>
                      <a:pt x="3" y="503"/>
                    </a:lnTo>
                    <a:lnTo>
                      <a:pt x="1" y="537"/>
                    </a:lnTo>
                    <a:lnTo>
                      <a:pt x="0" y="572"/>
                    </a:lnTo>
                    <a:lnTo>
                      <a:pt x="1" y="607"/>
                    </a:lnTo>
                    <a:lnTo>
                      <a:pt x="4" y="642"/>
                    </a:lnTo>
                    <a:lnTo>
                      <a:pt x="8" y="678"/>
                    </a:lnTo>
                    <a:lnTo>
                      <a:pt x="14" y="713"/>
                    </a:lnTo>
                    <a:lnTo>
                      <a:pt x="23" y="748"/>
                    </a:lnTo>
                    <a:lnTo>
                      <a:pt x="32" y="782"/>
                    </a:lnTo>
                    <a:lnTo>
                      <a:pt x="44" y="816"/>
                    </a:lnTo>
                    <a:lnTo>
                      <a:pt x="57" y="849"/>
                    </a:lnTo>
                    <a:lnTo>
                      <a:pt x="72" y="881"/>
                    </a:lnTo>
                    <a:lnTo>
                      <a:pt x="88" y="913"/>
                    </a:lnTo>
                    <a:lnTo>
                      <a:pt x="106" y="944"/>
                    </a:lnTo>
                    <a:lnTo>
                      <a:pt x="125" y="974"/>
                    </a:lnTo>
                    <a:lnTo>
                      <a:pt x="146" y="1003"/>
                    </a:lnTo>
                    <a:lnTo>
                      <a:pt x="168" y="1031"/>
                    </a:lnTo>
                    <a:lnTo>
                      <a:pt x="192" y="1058"/>
                    </a:lnTo>
                    <a:lnTo>
                      <a:pt x="216" y="1083"/>
                    </a:lnTo>
                    <a:lnTo>
                      <a:pt x="242" y="1106"/>
                    </a:lnTo>
                    <a:lnTo>
                      <a:pt x="268" y="1128"/>
                    </a:lnTo>
                    <a:lnTo>
                      <a:pt x="296" y="1149"/>
                    </a:lnTo>
                    <a:lnTo>
                      <a:pt x="325" y="1168"/>
                    </a:lnTo>
                    <a:lnTo>
                      <a:pt x="355" y="1186"/>
                    </a:lnTo>
                    <a:lnTo>
                      <a:pt x="385" y="1202"/>
                    </a:lnTo>
                    <a:lnTo>
                      <a:pt x="412" y="1214"/>
                    </a:lnTo>
                    <a:lnTo>
                      <a:pt x="438" y="1224"/>
                    </a:lnTo>
                    <a:lnTo>
                      <a:pt x="466" y="1234"/>
                    </a:lnTo>
                    <a:lnTo>
                      <a:pt x="494" y="1241"/>
                    </a:lnTo>
                    <a:lnTo>
                      <a:pt x="522" y="1248"/>
                    </a:lnTo>
                    <a:lnTo>
                      <a:pt x="550" y="1253"/>
                    </a:lnTo>
                    <a:lnTo>
                      <a:pt x="579" y="1256"/>
                    </a:lnTo>
                    <a:lnTo>
                      <a:pt x="608" y="1258"/>
                    </a:lnTo>
                    <a:lnTo>
                      <a:pt x="635" y="1259"/>
                    </a:lnTo>
                    <a:lnTo>
                      <a:pt x="663" y="1258"/>
                    </a:lnTo>
                    <a:lnTo>
                      <a:pt x="691" y="1255"/>
                    </a:lnTo>
                    <a:lnTo>
                      <a:pt x="719" y="1251"/>
                    </a:lnTo>
                    <a:lnTo>
                      <a:pt x="746" y="1245"/>
                    </a:lnTo>
                    <a:lnTo>
                      <a:pt x="773" y="1238"/>
                    </a:lnTo>
                    <a:lnTo>
                      <a:pt x="799" y="1229"/>
                    </a:lnTo>
                    <a:lnTo>
                      <a:pt x="825" y="1219"/>
                    </a:lnTo>
                  </a:path>
                </a:pathLst>
              </a:custGeom>
              <a:noFill/>
              <a:ln w="6350">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509692CA-6BAB-57BF-DD70-70CC7C7396E7}"/>
                  </a:ext>
                </a:extLst>
              </p:cNvPr>
              <p:cNvSpPr>
                <a:spLocks/>
              </p:cNvSpPr>
              <p:nvPr/>
            </p:nvSpPr>
            <p:spPr bwMode="auto">
              <a:xfrm>
                <a:off x="8631238" y="2762250"/>
                <a:ext cx="288925" cy="252413"/>
              </a:xfrm>
              <a:custGeom>
                <a:avLst/>
                <a:gdLst>
                  <a:gd name="T0" fmla="*/ 1709 w 1724"/>
                  <a:gd name="T1" fmla="*/ 950 h 1502"/>
                  <a:gd name="T2" fmla="*/ 1720 w 1724"/>
                  <a:gd name="T3" fmla="*/ 885 h 1502"/>
                  <a:gd name="T4" fmla="*/ 1724 w 1724"/>
                  <a:gd name="T5" fmla="*/ 820 h 1502"/>
                  <a:gd name="T6" fmla="*/ 1722 w 1724"/>
                  <a:gd name="T7" fmla="*/ 755 h 1502"/>
                  <a:gd name="T8" fmla="*/ 1713 w 1724"/>
                  <a:gd name="T9" fmla="*/ 690 h 1502"/>
                  <a:gd name="T10" fmla="*/ 1694 w 1724"/>
                  <a:gd name="T11" fmla="*/ 615 h 1502"/>
                  <a:gd name="T12" fmla="*/ 1668 w 1724"/>
                  <a:gd name="T13" fmla="*/ 543 h 1502"/>
                  <a:gd name="T14" fmla="*/ 1635 w 1724"/>
                  <a:gd name="T15" fmla="*/ 474 h 1502"/>
                  <a:gd name="T16" fmla="*/ 1594 w 1724"/>
                  <a:gd name="T17" fmla="*/ 408 h 1502"/>
                  <a:gd name="T18" fmla="*/ 1537 w 1724"/>
                  <a:gd name="T19" fmla="*/ 334 h 1502"/>
                  <a:gd name="T20" fmla="*/ 1473 w 1724"/>
                  <a:gd name="T21" fmla="*/ 267 h 1502"/>
                  <a:gd name="T22" fmla="*/ 1402 w 1724"/>
                  <a:gd name="T23" fmla="*/ 206 h 1502"/>
                  <a:gd name="T24" fmla="*/ 1324 w 1724"/>
                  <a:gd name="T25" fmla="*/ 152 h 1502"/>
                  <a:gd name="T26" fmla="*/ 1239 w 1724"/>
                  <a:gd name="T27" fmla="*/ 105 h 1502"/>
                  <a:gd name="T28" fmla="*/ 1150 w 1724"/>
                  <a:gd name="T29" fmla="*/ 66 h 1502"/>
                  <a:gd name="T30" fmla="*/ 1058 w 1724"/>
                  <a:gd name="T31" fmla="*/ 36 h 1502"/>
                  <a:gd name="T32" fmla="*/ 963 w 1724"/>
                  <a:gd name="T33" fmla="*/ 15 h 1502"/>
                  <a:gd name="T34" fmla="*/ 867 w 1724"/>
                  <a:gd name="T35" fmla="*/ 3 h 1502"/>
                  <a:gd name="T36" fmla="*/ 770 w 1724"/>
                  <a:gd name="T37" fmla="*/ 0 h 1502"/>
                  <a:gd name="T38" fmla="*/ 675 w 1724"/>
                  <a:gd name="T39" fmla="*/ 7 h 1502"/>
                  <a:gd name="T40" fmla="*/ 583 w 1724"/>
                  <a:gd name="T41" fmla="*/ 23 h 1502"/>
                  <a:gd name="T42" fmla="*/ 494 w 1724"/>
                  <a:gd name="T43" fmla="*/ 48 h 1502"/>
                  <a:gd name="T44" fmla="*/ 407 w 1724"/>
                  <a:gd name="T45" fmla="*/ 83 h 1502"/>
                  <a:gd name="T46" fmla="*/ 339 w 1724"/>
                  <a:gd name="T47" fmla="*/ 119 h 1502"/>
                  <a:gd name="T48" fmla="*/ 275 w 1724"/>
                  <a:gd name="T49" fmla="*/ 161 h 1502"/>
                  <a:gd name="T50" fmla="*/ 215 w 1724"/>
                  <a:gd name="T51" fmla="*/ 210 h 1502"/>
                  <a:gd name="T52" fmla="*/ 161 w 1724"/>
                  <a:gd name="T53" fmla="*/ 265 h 1502"/>
                  <a:gd name="T54" fmla="*/ 120 w 1724"/>
                  <a:gd name="T55" fmla="*/ 316 h 1502"/>
                  <a:gd name="T56" fmla="*/ 85 w 1724"/>
                  <a:gd name="T57" fmla="*/ 371 h 1502"/>
                  <a:gd name="T58" fmla="*/ 55 w 1724"/>
                  <a:gd name="T59" fmla="*/ 429 h 1502"/>
                  <a:gd name="T60" fmla="*/ 32 w 1724"/>
                  <a:gd name="T61" fmla="*/ 490 h 1502"/>
                  <a:gd name="T62" fmla="*/ 14 w 1724"/>
                  <a:gd name="T63" fmla="*/ 553 h 1502"/>
                  <a:gd name="T64" fmla="*/ 4 w 1724"/>
                  <a:gd name="T65" fmla="*/ 617 h 1502"/>
                  <a:gd name="T66" fmla="*/ 0 w 1724"/>
                  <a:gd name="T67" fmla="*/ 682 h 1502"/>
                  <a:gd name="T68" fmla="*/ 2 w 1724"/>
                  <a:gd name="T69" fmla="*/ 748 h 1502"/>
                  <a:gd name="T70" fmla="*/ 11 w 1724"/>
                  <a:gd name="T71" fmla="*/ 812 h 1502"/>
                  <a:gd name="T72" fmla="*/ 30 w 1724"/>
                  <a:gd name="T73" fmla="*/ 887 h 1502"/>
                  <a:gd name="T74" fmla="*/ 56 w 1724"/>
                  <a:gd name="T75" fmla="*/ 959 h 1502"/>
                  <a:gd name="T76" fmla="*/ 89 w 1724"/>
                  <a:gd name="T77" fmla="*/ 1029 h 1502"/>
                  <a:gd name="T78" fmla="*/ 130 w 1724"/>
                  <a:gd name="T79" fmla="*/ 1094 h 1502"/>
                  <a:gd name="T80" fmla="*/ 187 w 1724"/>
                  <a:gd name="T81" fmla="*/ 1168 h 1502"/>
                  <a:gd name="T82" fmla="*/ 251 w 1724"/>
                  <a:gd name="T83" fmla="*/ 1236 h 1502"/>
                  <a:gd name="T84" fmla="*/ 322 w 1724"/>
                  <a:gd name="T85" fmla="*/ 1297 h 1502"/>
                  <a:gd name="T86" fmla="*/ 400 w 1724"/>
                  <a:gd name="T87" fmla="*/ 1351 h 1502"/>
                  <a:gd name="T88" fmla="*/ 485 w 1724"/>
                  <a:gd name="T89" fmla="*/ 1398 h 1502"/>
                  <a:gd name="T90" fmla="*/ 574 w 1724"/>
                  <a:gd name="T91" fmla="*/ 1436 h 1502"/>
                  <a:gd name="T92" fmla="*/ 666 w 1724"/>
                  <a:gd name="T93" fmla="*/ 1467 h 1502"/>
                  <a:gd name="T94" fmla="*/ 761 w 1724"/>
                  <a:gd name="T95" fmla="*/ 1488 h 1502"/>
                  <a:gd name="T96" fmla="*/ 857 w 1724"/>
                  <a:gd name="T97" fmla="*/ 1500 h 1502"/>
                  <a:gd name="T98" fmla="*/ 954 w 1724"/>
                  <a:gd name="T99" fmla="*/ 1502 h 1502"/>
                  <a:gd name="T100" fmla="*/ 1049 w 1724"/>
                  <a:gd name="T101" fmla="*/ 1496 h 1502"/>
                  <a:gd name="T102" fmla="*/ 1141 w 1724"/>
                  <a:gd name="T103" fmla="*/ 1480 h 1502"/>
                  <a:gd name="T104" fmla="*/ 1230 w 1724"/>
                  <a:gd name="T105" fmla="*/ 1454 h 1502"/>
                  <a:gd name="T106" fmla="*/ 1317 w 1724"/>
                  <a:gd name="T107" fmla="*/ 1420 h 1502"/>
                  <a:gd name="T108" fmla="*/ 1385 w 1724"/>
                  <a:gd name="T109" fmla="*/ 1384 h 1502"/>
                  <a:gd name="T110" fmla="*/ 1449 w 1724"/>
                  <a:gd name="T111" fmla="*/ 1341 h 1502"/>
                  <a:gd name="T112" fmla="*/ 1509 w 1724"/>
                  <a:gd name="T113" fmla="*/ 1292 h 1502"/>
                  <a:gd name="T114" fmla="*/ 1563 w 1724"/>
                  <a:gd name="T115" fmla="*/ 1238 h 1502"/>
                  <a:gd name="T116" fmla="*/ 1604 w 1724"/>
                  <a:gd name="T117" fmla="*/ 1187 h 1502"/>
                  <a:gd name="T118" fmla="*/ 1639 w 1724"/>
                  <a:gd name="T119" fmla="*/ 1132 h 1502"/>
                  <a:gd name="T120" fmla="*/ 1669 w 1724"/>
                  <a:gd name="T121" fmla="*/ 1074 h 1502"/>
                  <a:gd name="T122" fmla="*/ 1692 w 1724"/>
                  <a:gd name="T123" fmla="*/ 101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4" h="1502">
                    <a:moveTo>
                      <a:pt x="1702" y="981"/>
                    </a:moveTo>
                    <a:lnTo>
                      <a:pt x="1709" y="950"/>
                    </a:lnTo>
                    <a:lnTo>
                      <a:pt x="1716" y="918"/>
                    </a:lnTo>
                    <a:lnTo>
                      <a:pt x="1720" y="885"/>
                    </a:lnTo>
                    <a:lnTo>
                      <a:pt x="1723" y="853"/>
                    </a:lnTo>
                    <a:lnTo>
                      <a:pt x="1724" y="820"/>
                    </a:lnTo>
                    <a:lnTo>
                      <a:pt x="1724" y="787"/>
                    </a:lnTo>
                    <a:lnTo>
                      <a:pt x="1722" y="755"/>
                    </a:lnTo>
                    <a:lnTo>
                      <a:pt x="1718" y="722"/>
                    </a:lnTo>
                    <a:lnTo>
                      <a:pt x="1713" y="690"/>
                    </a:lnTo>
                    <a:lnTo>
                      <a:pt x="1704" y="653"/>
                    </a:lnTo>
                    <a:lnTo>
                      <a:pt x="1694" y="615"/>
                    </a:lnTo>
                    <a:lnTo>
                      <a:pt x="1682" y="579"/>
                    </a:lnTo>
                    <a:lnTo>
                      <a:pt x="1668" y="543"/>
                    </a:lnTo>
                    <a:lnTo>
                      <a:pt x="1652" y="508"/>
                    </a:lnTo>
                    <a:lnTo>
                      <a:pt x="1635" y="474"/>
                    </a:lnTo>
                    <a:lnTo>
                      <a:pt x="1615" y="440"/>
                    </a:lnTo>
                    <a:lnTo>
                      <a:pt x="1594" y="408"/>
                    </a:lnTo>
                    <a:lnTo>
                      <a:pt x="1567" y="371"/>
                    </a:lnTo>
                    <a:lnTo>
                      <a:pt x="1537" y="334"/>
                    </a:lnTo>
                    <a:lnTo>
                      <a:pt x="1506" y="300"/>
                    </a:lnTo>
                    <a:lnTo>
                      <a:pt x="1473" y="267"/>
                    </a:lnTo>
                    <a:lnTo>
                      <a:pt x="1438" y="235"/>
                    </a:lnTo>
                    <a:lnTo>
                      <a:pt x="1402" y="206"/>
                    </a:lnTo>
                    <a:lnTo>
                      <a:pt x="1364" y="179"/>
                    </a:lnTo>
                    <a:lnTo>
                      <a:pt x="1324" y="152"/>
                    </a:lnTo>
                    <a:lnTo>
                      <a:pt x="1282" y="127"/>
                    </a:lnTo>
                    <a:lnTo>
                      <a:pt x="1239" y="105"/>
                    </a:lnTo>
                    <a:lnTo>
                      <a:pt x="1195" y="84"/>
                    </a:lnTo>
                    <a:lnTo>
                      <a:pt x="1150" y="66"/>
                    </a:lnTo>
                    <a:lnTo>
                      <a:pt x="1104" y="50"/>
                    </a:lnTo>
                    <a:lnTo>
                      <a:pt x="1058" y="36"/>
                    </a:lnTo>
                    <a:lnTo>
                      <a:pt x="1011" y="24"/>
                    </a:lnTo>
                    <a:lnTo>
                      <a:pt x="963" y="15"/>
                    </a:lnTo>
                    <a:lnTo>
                      <a:pt x="915" y="8"/>
                    </a:lnTo>
                    <a:lnTo>
                      <a:pt x="867" y="3"/>
                    </a:lnTo>
                    <a:lnTo>
                      <a:pt x="819" y="1"/>
                    </a:lnTo>
                    <a:lnTo>
                      <a:pt x="770" y="0"/>
                    </a:lnTo>
                    <a:lnTo>
                      <a:pt x="722" y="2"/>
                    </a:lnTo>
                    <a:lnTo>
                      <a:pt x="675" y="7"/>
                    </a:lnTo>
                    <a:lnTo>
                      <a:pt x="629" y="14"/>
                    </a:lnTo>
                    <a:lnTo>
                      <a:pt x="583" y="23"/>
                    </a:lnTo>
                    <a:lnTo>
                      <a:pt x="538" y="34"/>
                    </a:lnTo>
                    <a:lnTo>
                      <a:pt x="494" y="48"/>
                    </a:lnTo>
                    <a:lnTo>
                      <a:pt x="450" y="64"/>
                    </a:lnTo>
                    <a:lnTo>
                      <a:pt x="407" y="83"/>
                    </a:lnTo>
                    <a:lnTo>
                      <a:pt x="372" y="100"/>
                    </a:lnTo>
                    <a:lnTo>
                      <a:pt x="339" y="119"/>
                    </a:lnTo>
                    <a:lnTo>
                      <a:pt x="306" y="139"/>
                    </a:lnTo>
                    <a:lnTo>
                      <a:pt x="275" y="161"/>
                    </a:lnTo>
                    <a:lnTo>
                      <a:pt x="244" y="185"/>
                    </a:lnTo>
                    <a:lnTo>
                      <a:pt x="215" y="210"/>
                    </a:lnTo>
                    <a:lnTo>
                      <a:pt x="188" y="237"/>
                    </a:lnTo>
                    <a:lnTo>
                      <a:pt x="161" y="265"/>
                    </a:lnTo>
                    <a:lnTo>
                      <a:pt x="140" y="290"/>
                    </a:lnTo>
                    <a:lnTo>
                      <a:pt x="120" y="316"/>
                    </a:lnTo>
                    <a:lnTo>
                      <a:pt x="102" y="343"/>
                    </a:lnTo>
                    <a:lnTo>
                      <a:pt x="85" y="371"/>
                    </a:lnTo>
                    <a:lnTo>
                      <a:pt x="69" y="400"/>
                    </a:lnTo>
                    <a:lnTo>
                      <a:pt x="55" y="429"/>
                    </a:lnTo>
                    <a:lnTo>
                      <a:pt x="43" y="459"/>
                    </a:lnTo>
                    <a:lnTo>
                      <a:pt x="32" y="490"/>
                    </a:lnTo>
                    <a:lnTo>
                      <a:pt x="22" y="521"/>
                    </a:lnTo>
                    <a:lnTo>
                      <a:pt x="14" y="553"/>
                    </a:lnTo>
                    <a:lnTo>
                      <a:pt x="8" y="585"/>
                    </a:lnTo>
                    <a:lnTo>
                      <a:pt x="4" y="617"/>
                    </a:lnTo>
                    <a:lnTo>
                      <a:pt x="1" y="650"/>
                    </a:lnTo>
                    <a:lnTo>
                      <a:pt x="0" y="682"/>
                    </a:lnTo>
                    <a:lnTo>
                      <a:pt x="0" y="715"/>
                    </a:lnTo>
                    <a:lnTo>
                      <a:pt x="2" y="748"/>
                    </a:lnTo>
                    <a:lnTo>
                      <a:pt x="6" y="780"/>
                    </a:lnTo>
                    <a:lnTo>
                      <a:pt x="11" y="812"/>
                    </a:lnTo>
                    <a:lnTo>
                      <a:pt x="20" y="850"/>
                    </a:lnTo>
                    <a:lnTo>
                      <a:pt x="30" y="887"/>
                    </a:lnTo>
                    <a:lnTo>
                      <a:pt x="42" y="924"/>
                    </a:lnTo>
                    <a:lnTo>
                      <a:pt x="56" y="959"/>
                    </a:lnTo>
                    <a:lnTo>
                      <a:pt x="72" y="995"/>
                    </a:lnTo>
                    <a:lnTo>
                      <a:pt x="89" y="1029"/>
                    </a:lnTo>
                    <a:lnTo>
                      <a:pt x="109" y="1062"/>
                    </a:lnTo>
                    <a:lnTo>
                      <a:pt x="130" y="1094"/>
                    </a:lnTo>
                    <a:lnTo>
                      <a:pt x="157" y="1132"/>
                    </a:lnTo>
                    <a:lnTo>
                      <a:pt x="187" y="1168"/>
                    </a:lnTo>
                    <a:lnTo>
                      <a:pt x="218" y="1203"/>
                    </a:lnTo>
                    <a:lnTo>
                      <a:pt x="251" y="1236"/>
                    </a:lnTo>
                    <a:lnTo>
                      <a:pt x="286" y="1267"/>
                    </a:lnTo>
                    <a:lnTo>
                      <a:pt x="322" y="1297"/>
                    </a:lnTo>
                    <a:lnTo>
                      <a:pt x="360" y="1324"/>
                    </a:lnTo>
                    <a:lnTo>
                      <a:pt x="400" y="1351"/>
                    </a:lnTo>
                    <a:lnTo>
                      <a:pt x="442" y="1375"/>
                    </a:lnTo>
                    <a:lnTo>
                      <a:pt x="485" y="1398"/>
                    </a:lnTo>
                    <a:lnTo>
                      <a:pt x="529" y="1418"/>
                    </a:lnTo>
                    <a:lnTo>
                      <a:pt x="574" y="1436"/>
                    </a:lnTo>
                    <a:lnTo>
                      <a:pt x="620" y="1453"/>
                    </a:lnTo>
                    <a:lnTo>
                      <a:pt x="666" y="1467"/>
                    </a:lnTo>
                    <a:lnTo>
                      <a:pt x="713" y="1478"/>
                    </a:lnTo>
                    <a:lnTo>
                      <a:pt x="761" y="1488"/>
                    </a:lnTo>
                    <a:lnTo>
                      <a:pt x="809" y="1495"/>
                    </a:lnTo>
                    <a:lnTo>
                      <a:pt x="857" y="1500"/>
                    </a:lnTo>
                    <a:lnTo>
                      <a:pt x="905" y="1502"/>
                    </a:lnTo>
                    <a:lnTo>
                      <a:pt x="954" y="1502"/>
                    </a:lnTo>
                    <a:lnTo>
                      <a:pt x="1002" y="1500"/>
                    </a:lnTo>
                    <a:lnTo>
                      <a:pt x="1049" y="1496"/>
                    </a:lnTo>
                    <a:lnTo>
                      <a:pt x="1095" y="1489"/>
                    </a:lnTo>
                    <a:lnTo>
                      <a:pt x="1141" y="1480"/>
                    </a:lnTo>
                    <a:lnTo>
                      <a:pt x="1186" y="1468"/>
                    </a:lnTo>
                    <a:lnTo>
                      <a:pt x="1230" y="1454"/>
                    </a:lnTo>
                    <a:lnTo>
                      <a:pt x="1274" y="1438"/>
                    </a:lnTo>
                    <a:lnTo>
                      <a:pt x="1317" y="1420"/>
                    </a:lnTo>
                    <a:lnTo>
                      <a:pt x="1352" y="1403"/>
                    </a:lnTo>
                    <a:lnTo>
                      <a:pt x="1385" y="1384"/>
                    </a:lnTo>
                    <a:lnTo>
                      <a:pt x="1418" y="1363"/>
                    </a:lnTo>
                    <a:lnTo>
                      <a:pt x="1449" y="1341"/>
                    </a:lnTo>
                    <a:lnTo>
                      <a:pt x="1480" y="1318"/>
                    </a:lnTo>
                    <a:lnTo>
                      <a:pt x="1509" y="1292"/>
                    </a:lnTo>
                    <a:lnTo>
                      <a:pt x="1536" y="1266"/>
                    </a:lnTo>
                    <a:lnTo>
                      <a:pt x="1563" y="1238"/>
                    </a:lnTo>
                    <a:lnTo>
                      <a:pt x="1584" y="1213"/>
                    </a:lnTo>
                    <a:lnTo>
                      <a:pt x="1604" y="1187"/>
                    </a:lnTo>
                    <a:lnTo>
                      <a:pt x="1622" y="1160"/>
                    </a:lnTo>
                    <a:lnTo>
                      <a:pt x="1639" y="1132"/>
                    </a:lnTo>
                    <a:lnTo>
                      <a:pt x="1655" y="1103"/>
                    </a:lnTo>
                    <a:lnTo>
                      <a:pt x="1669" y="1074"/>
                    </a:lnTo>
                    <a:lnTo>
                      <a:pt x="1681" y="1043"/>
                    </a:lnTo>
                    <a:lnTo>
                      <a:pt x="1692" y="1013"/>
                    </a:lnTo>
                    <a:lnTo>
                      <a:pt x="1702" y="981"/>
                    </a:lnTo>
                  </a:path>
                </a:pathLst>
              </a:custGeom>
              <a:noFill/>
              <a:ln w="6350">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8A10009D-218A-72D0-8F60-C2F6A2A02DD3}"/>
                  </a:ext>
                </a:extLst>
              </p:cNvPr>
              <p:cNvSpPr>
                <a:spLocks/>
              </p:cNvSpPr>
              <p:nvPr/>
            </p:nvSpPr>
            <p:spPr bwMode="auto">
              <a:xfrm>
                <a:off x="11001375" y="2833688"/>
                <a:ext cx="193675" cy="211138"/>
              </a:xfrm>
              <a:custGeom>
                <a:avLst/>
                <a:gdLst>
                  <a:gd name="T0" fmla="*/ 852 w 1151"/>
                  <a:gd name="T1" fmla="*/ 1207 h 1258"/>
                  <a:gd name="T2" fmla="*/ 901 w 1151"/>
                  <a:gd name="T3" fmla="*/ 1180 h 1258"/>
                  <a:gd name="T4" fmla="*/ 946 w 1151"/>
                  <a:gd name="T5" fmla="*/ 1147 h 1258"/>
                  <a:gd name="T6" fmla="*/ 987 w 1151"/>
                  <a:gd name="T7" fmla="*/ 1110 h 1258"/>
                  <a:gd name="T8" fmla="*/ 1024 w 1151"/>
                  <a:gd name="T9" fmla="*/ 1067 h 1258"/>
                  <a:gd name="T10" fmla="*/ 1058 w 1151"/>
                  <a:gd name="T11" fmla="*/ 1020 h 1258"/>
                  <a:gd name="T12" fmla="*/ 1087 w 1151"/>
                  <a:gd name="T13" fmla="*/ 970 h 1258"/>
                  <a:gd name="T14" fmla="*/ 1110 w 1151"/>
                  <a:gd name="T15" fmla="*/ 917 h 1258"/>
                  <a:gd name="T16" fmla="*/ 1129 w 1151"/>
                  <a:gd name="T17" fmla="*/ 857 h 1258"/>
                  <a:gd name="T18" fmla="*/ 1143 w 1151"/>
                  <a:gd name="T19" fmla="*/ 789 h 1258"/>
                  <a:gd name="T20" fmla="*/ 1150 w 1151"/>
                  <a:gd name="T21" fmla="*/ 720 h 1258"/>
                  <a:gd name="T22" fmla="*/ 1150 w 1151"/>
                  <a:gd name="T23" fmla="*/ 651 h 1258"/>
                  <a:gd name="T24" fmla="*/ 1143 w 1151"/>
                  <a:gd name="T25" fmla="*/ 580 h 1258"/>
                  <a:gd name="T26" fmla="*/ 1128 w 1151"/>
                  <a:gd name="T27" fmla="*/ 510 h 1258"/>
                  <a:gd name="T28" fmla="*/ 1107 w 1151"/>
                  <a:gd name="T29" fmla="*/ 442 h 1258"/>
                  <a:gd name="T30" fmla="*/ 1079 w 1151"/>
                  <a:gd name="T31" fmla="*/ 376 h 1258"/>
                  <a:gd name="T32" fmla="*/ 1044 w 1151"/>
                  <a:gd name="T33" fmla="*/ 313 h 1258"/>
                  <a:gd name="T34" fmla="*/ 1004 w 1151"/>
                  <a:gd name="T35" fmla="*/ 254 h 1258"/>
                  <a:gd name="T36" fmla="*/ 958 w 1151"/>
                  <a:gd name="T37" fmla="*/ 200 h 1258"/>
                  <a:gd name="T38" fmla="*/ 908 w 1151"/>
                  <a:gd name="T39" fmla="*/ 152 h 1258"/>
                  <a:gd name="T40" fmla="*/ 854 w 1151"/>
                  <a:gd name="T41" fmla="*/ 109 h 1258"/>
                  <a:gd name="T42" fmla="*/ 795 w 1151"/>
                  <a:gd name="T43" fmla="*/ 72 h 1258"/>
                  <a:gd name="T44" fmla="*/ 738 w 1151"/>
                  <a:gd name="T45" fmla="*/ 44 h 1258"/>
                  <a:gd name="T46" fmla="*/ 684 w 1151"/>
                  <a:gd name="T47" fmla="*/ 25 h 1258"/>
                  <a:gd name="T48" fmla="*/ 628 w 1151"/>
                  <a:gd name="T49" fmla="*/ 10 h 1258"/>
                  <a:gd name="T50" fmla="*/ 571 w 1151"/>
                  <a:gd name="T51" fmla="*/ 2 h 1258"/>
                  <a:gd name="T52" fmla="*/ 514 w 1151"/>
                  <a:gd name="T53" fmla="*/ 0 h 1258"/>
                  <a:gd name="T54" fmla="*/ 459 w 1151"/>
                  <a:gd name="T55" fmla="*/ 4 h 1258"/>
                  <a:gd name="T56" fmla="*/ 404 w 1151"/>
                  <a:gd name="T57" fmla="*/ 14 h 1258"/>
                  <a:gd name="T58" fmla="*/ 351 w 1151"/>
                  <a:gd name="T59" fmla="*/ 30 h 1258"/>
                  <a:gd name="T60" fmla="*/ 299 w 1151"/>
                  <a:gd name="T61" fmla="*/ 51 h 1258"/>
                  <a:gd name="T62" fmla="*/ 251 w 1151"/>
                  <a:gd name="T63" fmla="*/ 79 h 1258"/>
                  <a:gd name="T64" fmla="*/ 206 w 1151"/>
                  <a:gd name="T65" fmla="*/ 111 h 1258"/>
                  <a:gd name="T66" fmla="*/ 165 w 1151"/>
                  <a:gd name="T67" fmla="*/ 149 h 1258"/>
                  <a:gd name="T68" fmla="*/ 127 w 1151"/>
                  <a:gd name="T69" fmla="*/ 191 h 1258"/>
                  <a:gd name="T70" fmla="*/ 94 w 1151"/>
                  <a:gd name="T71" fmla="*/ 238 h 1258"/>
                  <a:gd name="T72" fmla="*/ 65 w 1151"/>
                  <a:gd name="T73" fmla="*/ 288 h 1258"/>
                  <a:gd name="T74" fmla="*/ 42 w 1151"/>
                  <a:gd name="T75" fmla="*/ 341 h 1258"/>
                  <a:gd name="T76" fmla="*/ 22 w 1151"/>
                  <a:gd name="T77" fmla="*/ 401 h 1258"/>
                  <a:gd name="T78" fmla="*/ 8 w 1151"/>
                  <a:gd name="T79" fmla="*/ 469 h 1258"/>
                  <a:gd name="T80" fmla="*/ 1 w 1151"/>
                  <a:gd name="T81" fmla="*/ 538 h 1258"/>
                  <a:gd name="T82" fmla="*/ 1 w 1151"/>
                  <a:gd name="T83" fmla="*/ 607 h 1258"/>
                  <a:gd name="T84" fmla="*/ 9 w 1151"/>
                  <a:gd name="T85" fmla="*/ 678 h 1258"/>
                  <a:gd name="T86" fmla="*/ 24 w 1151"/>
                  <a:gd name="T87" fmla="*/ 748 h 1258"/>
                  <a:gd name="T88" fmla="*/ 45 w 1151"/>
                  <a:gd name="T89" fmla="*/ 816 h 1258"/>
                  <a:gd name="T90" fmla="*/ 73 w 1151"/>
                  <a:gd name="T91" fmla="*/ 882 h 1258"/>
                  <a:gd name="T92" fmla="*/ 107 w 1151"/>
                  <a:gd name="T93" fmla="*/ 945 h 1258"/>
                  <a:gd name="T94" fmla="*/ 148 w 1151"/>
                  <a:gd name="T95" fmla="*/ 1004 h 1258"/>
                  <a:gd name="T96" fmla="*/ 194 w 1151"/>
                  <a:gd name="T97" fmla="*/ 1058 h 1258"/>
                  <a:gd name="T98" fmla="*/ 243 w 1151"/>
                  <a:gd name="T99" fmla="*/ 1107 h 1258"/>
                  <a:gd name="T100" fmla="*/ 298 w 1151"/>
                  <a:gd name="T101" fmla="*/ 1149 h 1258"/>
                  <a:gd name="T102" fmla="*/ 357 w 1151"/>
                  <a:gd name="T103" fmla="*/ 1186 h 1258"/>
                  <a:gd name="T104" fmla="*/ 414 w 1151"/>
                  <a:gd name="T105" fmla="*/ 1214 h 1258"/>
                  <a:gd name="T106" fmla="*/ 468 w 1151"/>
                  <a:gd name="T107" fmla="*/ 1234 h 1258"/>
                  <a:gd name="T108" fmla="*/ 524 w 1151"/>
                  <a:gd name="T109" fmla="*/ 1248 h 1258"/>
                  <a:gd name="T110" fmla="*/ 581 w 1151"/>
                  <a:gd name="T111" fmla="*/ 1256 h 1258"/>
                  <a:gd name="T112" fmla="*/ 638 w 1151"/>
                  <a:gd name="T113" fmla="*/ 1258 h 1258"/>
                  <a:gd name="T114" fmla="*/ 693 w 1151"/>
                  <a:gd name="T115" fmla="*/ 1255 h 1258"/>
                  <a:gd name="T116" fmla="*/ 748 w 1151"/>
                  <a:gd name="T117" fmla="*/ 1245 h 1258"/>
                  <a:gd name="T118" fmla="*/ 801 w 1151"/>
                  <a:gd name="T119" fmla="*/ 1229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51" h="1258">
                    <a:moveTo>
                      <a:pt x="827" y="1218"/>
                    </a:moveTo>
                    <a:lnTo>
                      <a:pt x="852" y="1207"/>
                    </a:lnTo>
                    <a:lnTo>
                      <a:pt x="877" y="1194"/>
                    </a:lnTo>
                    <a:lnTo>
                      <a:pt x="901" y="1180"/>
                    </a:lnTo>
                    <a:lnTo>
                      <a:pt x="924" y="1164"/>
                    </a:lnTo>
                    <a:lnTo>
                      <a:pt x="946" y="1147"/>
                    </a:lnTo>
                    <a:lnTo>
                      <a:pt x="967" y="1129"/>
                    </a:lnTo>
                    <a:lnTo>
                      <a:pt x="987" y="1110"/>
                    </a:lnTo>
                    <a:lnTo>
                      <a:pt x="1006" y="1089"/>
                    </a:lnTo>
                    <a:lnTo>
                      <a:pt x="1024" y="1067"/>
                    </a:lnTo>
                    <a:lnTo>
                      <a:pt x="1042" y="1044"/>
                    </a:lnTo>
                    <a:lnTo>
                      <a:pt x="1058" y="1020"/>
                    </a:lnTo>
                    <a:lnTo>
                      <a:pt x="1073" y="995"/>
                    </a:lnTo>
                    <a:lnTo>
                      <a:pt x="1087" y="970"/>
                    </a:lnTo>
                    <a:lnTo>
                      <a:pt x="1099" y="944"/>
                    </a:lnTo>
                    <a:lnTo>
                      <a:pt x="1110" y="917"/>
                    </a:lnTo>
                    <a:lnTo>
                      <a:pt x="1119" y="890"/>
                    </a:lnTo>
                    <a:lnTo>
                      <a:pt x="1129" y="857"/>
                    </a:lnTo>
                    <a:lnTo>
                      <a:pt x="1137" y="823"/>
                    </a:lnTo>
                    <a:lnTo>
                      <a:pt x="1143" y="789"/>
                    </a:lnTo>
                    <a:lnTo>
                      <a:pt x="1148" y="755"/>
                    </a:lnTo>
                    <a:lnTo>
                      <a:pt x="1150" y="720"/>
                    </a:lnTo>
                    <a:lnTo>
                      <a:pt x="1151" y="685"/>
                    </a:lnTo>
                    <a:lnTo>
                      <a:pt x="1150" y="651"/>
                    </a:lnTo>
                    <a:lnTo>
                      <a:pt x="1147" y="615"/>
                    </a:lnTo>
                    <a:lnTo>
                      <a:pt x="1143" y="580"/>
                    </a:lnTo>
                    <a:lnTo>
                      <a:pt x="1136" y="545"/>
                    </a:lnTo>
                    <a:lnTo>
                      <a:pt x="1128" y="510"/>
                    </a:lnTo>
                    <a:lnTo>
                      <a:pt x="1118" y="476"/>
                    </a:lnTo>
                    <a:lnTo>
                      <a:pt x="1107" y="442"/>
                    </a:lnTo>
                    <a:lnTo>
                      <a:pt x="1093" y="409"/>
                    </a:lnTo>
                    <a:lnTo>
                      <a:pt x="1079" y="376"/>
                    </a:lnTo>
                    <a:lnTo>
                      <a:pt x="1062" y="344"/>
                    </a:lnTo>
                    <a:lnTo>
                      <a:pt x="1044" y="313"/>
                    </a:lnTo>
                    <a:lnTo>
                      <a:pt x="1025" y="283"/>
                    </a:lnTo>
                    <a:lnTo>
                      <a:pt x="1004" y="254"/>
                    </a:lnTo>
                    <a:lnTo>
                      <a:pt x="982" y="227"/>
                    </a:lnTo>
                    <a:lnTo>
                      <a:pt x="958" y="200"/>
                    </a:lnTo>
                    <a:lnTo>
                      <a:pt x="934" y="175"/>
                    </a:lnTo>
                    <a:lnTo>
                      <a:pt x="908" y="152"/>
                    </a:lnTo>
                    <a:lnTo>
                      <a:pt x="881" y="130"/>
                    </a:lnTo>
                    <a:lnTo>
                      <a:pt x="854" y="109"/>
                    </a:lnTo>
                    <a:lnTo>
                      <a:pt x="825" y="90"/>
                    </a:lnTo>
                    <a:lnTo>
                      <a:pt x="795" y="72"/>
                    </a:lnTo>
                    <a:lnTo>
                      <a:pt x="764" y="56"/>
                    </a:lnTo>
                    <a:lnTo>
                      <a:pt x="738" y="44"/>
                    </a:lnTo>
                    <a:lnTo>
                      <a:pt x="711" y="34"/>
                    </a:lnTo>
                    <a:lnTo>
                      <a:pt x="684" y="25"/>
                    </a:lnTo>
                    <a:lnTo>
                      <a:pt x="656" y="17"/>
                    </a:lnTo>
                    <a:lnTo>
                      <a:pt x="628" y="10"/>
                    </a:lnTo>
                    <a:lnTo>
                      <a:pt x="599" y="6"/>
                    </a:lnTo>
                    <a:lnTo>
                      <a:pt x="571" y="2"/>
                    </a:lnTo>
                    <a:lnTo>
                      <a:pt x="542" y="0"/>
                    </a:lnTo>
                    <a:lnTo>
                      <a:pt x="514" y="0"/>
                    </a:lnTo>
                    <a:lnTo>
                      <a:pt x="486" y="1"/>
                    </a:lnTo>
                    <a:lnTo>
                      <a:pt x="459" y="4"/>
                    </a:lnTo>
                    <a:lnTo>
                      <a:pt x="431" y="8"/>
                    </a:lnTo>
                    <a:lnTo>
                      <a:pt x="404" y="14"/>
                    </a:lnTo>
                    <a:lnTo>
                      <a:pt x="377" y="21"/>
                    </a:lnTo>
                    <a:lnTo>
                      <a:pt x="351" y="30"/>
                    </a:lnTo>
                    <a:lnTo>
                      <a:pt x="325" y="40"/>
                    </a:lnTo>
                    <a:lnTo>
                      <a:pt x="299" y="51"/>
                    </a:lnTo>
                    <a:lnTo>
                      <a:pt x="275" y="64"/>
                    </a:lnTo>
                    <a:lnTo>
                      <a:pt x="251" y="79"/>
                    </a:lnTo>
                    <a:lnTo>
                      <a:pt x="228" y="94"/>
                    </a:lnTo>
                    <a:lnTo>
                      <a:pt x="206" y="111"/>
                    </a:lnTo>
                    <a:lnTo>
                      <a:pt x="185" y="129"/>
                    </a:lnTo>
                    <a:lnTo>
                      <a:pt x="165" y="149"/>
                    </a:lnTo>
                    <a:lnTo>
                      <a:pt x="146" y="169"/>
                    </a:lnTo>
                    <a:lnTo>
                      <a:pt x="127" y="191"/>
                    </a:lnTo>
                    <a:lnTo>
                      <a:pt x="110" y="214"/>
                    </a:lnTo>
                    <a:lnTo>
                      <a:pt x="94" y="238"/>
                    </a:lnTo>
                    <a:lnTo>
                      <a:pt x="79" y="263"/>
                    </a:lnTo>
                    <a:lnTo>
                      <a:pt x="65" y="288"/>
                    </a:lnTo>
                    <a:lnTo>
                      <a:pt x="53" y="314"/>
                    </a:lnTo>
                    <a:lnTo>
                      <a:pt x="42" y="341"/>
                    </a:lnTo>
                    <a:lnTo>
                      <a:pt x="32" y="368"/>
                    </a:lnTo>
                    <a:lnTo>
                      <a:pt x="22" y="401"/>
                    </a:lnTo>
                    <a:lnTo>
                      <a:pt x="14" y="435"/>
                    </a:lnTo>
                    <a:lnTo>
                      <a:pt x="8" y="469"/>
                    </a:lnTo>
                    <a:lnTo>
                      <a:pt x="4" y="504"/>
                    </a:lnTo>
                    <a:lnTo>
                      <a:pt x="1" y="538"/>
                    </a:lnTo>
                    <a:lnTo>
                      <a:pt x="0" y="573"/>
                    </a:lnTo>
                    <a:lnTo>
                      <a:pt x="1" y="607"/>
                    </a:lnTo>
                    <a:lnTo>
                      <a:pt x="4" y="643"/>
                    </a:lnTo>
                    <a:lnTo>
                      <a:pt x="9" y="678"/>
                    </a:lnTo>
                    <a:lnTo>
                      <a:pt x="15" y="713"/>
                    </a:lnTo>
                    <a:lnTo>
                      <a:pt x="24" y="748"/>
                    </a:lnTo>
                    <a:lnTo>
                      <a:pt x="33" y="783"/>
                    </a:lnTo>
                    <a:lnTo>
                      <a:pt x="45" y="816"/>
                    </a:lnTo>
                    <a:lnTo>
                      <a:pt x="58" y="850"/>
                    </a:lnTo>
                    <a:lnTo>
                      <a:pt x="73" y="882"/>
                    </a:lnTo>
                    <a:lnTo>
                      <a:pt x="89" y="914"/>
                    </a:lnTo>
                    <a:lnTo>
                      <a:pt x="107" y="945"/>
                    </a:lnTo>
                    <a:lnTo>
                      <a:pt x="127" y="975"/>
                    </a:lnTo>
                    <a:lnTo>
                      <a:pt x="148" y="1004"/>
                    </a:lnTo>
                    <a:lnTo>
                      <a:pt x="170" y="1032"/>
                    </a:lnTo>
                    <a:lnTo>
                      <a:pt x="194" y="1058"/>
                    </a:lnTo>
                    <a:lnTo>
                      <a:pt x="218" y="1083"/>
                    </a:lnTo>
                    <a:lnTo>
                      <a:pt x="243" y="1107"/>
                    </a:lnTo>
                    <a:lnTo>
                      <a:pt x="270" y="1129"/>
                    </a:lnTo>
                    <a:lnTo>
                      <a:pt x="298" y="1149"/>
                    </a:lnTo>
                    <a:lnTo>
                      <a:pt x="327" y="1168"/>
                    </a:lnTo>
                    <a:lnTo>
                      <a:pt x="357" y="1186"/>
                    </a:lnTo>
                    <a:lnTo>
                      <a:pt x="387" y="1202"/>
                    </a:lnTo>
                    <a:lnTo>
                      <a:pt x="414" y="1214"/>
                    </a:lnTo>
                    <a:lnTo>
                      <a:pt x="440" y="1224"/>
                    </a:lnTo>
                    <a:lnTo>
                      <a:pt x="468" y="1234"/>
                    </a:lnTo>
                    <a:lnTo>
                      <a:pt x="496" y="1241"/>
                    </a:lnTo>
                    <a:lnTo>
                      <a:pt x="524" y="1248"/>
                    </a:lnTo>
                    <a:lnTo>
                      <a:pt x="552" y="1253"/>
                    </a:lnTo>
                    <a:lnTo>
                      <a:pt x="581" y="1256"/>
                    </a:lnTo>
                    <a:lnTo>
                      <a:pt x="610" y="1258"/>
                    </a:lnTo>
                    <a:lnTo>
                      <a:pt x="638" y="1258"/>
                    </a:lnTo>
                    <a:lnTo>
                      <a:pt x="665" y="1257"/>
                    </a:lnTo>
                    <a:lnTo>
                      <a:pt x="693" y="1255"/>
                    </a:lnTo>
                    <a:lnTo>
                      <a:pt x="721" y="1250"/>
                    </a:lnTo>
                    <a:lnTo>
                      <a:pt x="748" y="1245"/>
                    </a:lnTo>
                    <a:lnTo>
                      <a:pt x="775" y="1237"/>
                    </a:lnTo>
                    <a:lnTo>
                      <a:pt x="801" y="1229"/>
                    </a:lnTo>
                    <a:lnTo>
                      <a:pt x="827" y="1218"/>
                    </a:lnTo>
                  </a:path>
                </a:pathLst>
              </a:custGeom>
              <a:noFill/>
              <a:ln w="6350">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8DFE0BE9-A05A-6C40-055F-A15B136564E0}"/>
                  </a:ext>
                </a:extLst>
              </p:cNvPr>
              <p:cNvSpPr>
                <a:spLocks noChangeAspect="1"/>
              </p:cNvSpPr>
              <p:nvPr/>
            </p:nvSpPr>
            <p:spPr bwMode="auto">
              <a:xfrm>
                <a:off x="9850540" y="2580533"/>
                <a:ext cx="178254" cy="155448"/>
              </a:xfrm>
              <a:custGeom>
                <a:avLst/>
                <a:gdLst>
                  <a:gd name="T0" fmla="*/ 1139 w 1149"/>
                  <a:gd name="T1" fmla="*/ 636 h 1002"/>
                  <a:gd name="T2" fmla="*/ 1146 w 1149"/>
                  <a:gd name="T3" fmla="*/ 593 h 1002"/>
                  <a:gd name="T4" fmla="*/ 1149 w 1149"/>
                  <a:gd name="T5" fmla="*/ 549 h 1002"/>
                  <a:gd name="T6" fmla="*/ 1148 w 1149"/>
                  <a:gd name="T7" fmla="*/ 506 h 1002"/>
                  <a:gd name="T8" fmla="*/ 1142 w 1149"/>
                  <a:gd name="T9" fmla="*/ 463 h 1002"/>
                  <a:gd name="T10" fmla="*/ 1130 w 1149"/>
                  <a:gd name="T11" fmla="*/ 413 h 1002"/>
                  <a:gd name="T12" fmla="*/ 1112 w 1149"/>
                  <a:gd name="T13" fmla="*/ 365 h 1002"/>
                  <a:gd name="T14" fmla="*/ 1090 w 1149"/>
                  <a:gd name="T15" fmla="*/ 318 h 1002"/>
                  <a:gd name="T16" fmla="*/ 1064 w 1149"/>
                  <a:gd name="T17" fmla="*/ 275 h 1002"/>
                  <a:gd name="T18" fmla="*/ 1026 w 1149"/>
                  <a:gd name="T19" fmla="*/ 225 h 1002"/>
                  <a:gd name="T20" fmla="*/ 983 w 1149"/>
                  <a:gd name="T21" fmla="*/ 180 h 1002"/>
                  <a:gd name="T22" fmla="*/ 936 w 1149"/>
                  <a:gd name="T23" fmla="*/ 139 h 1002"/>
                  <a:gd name="T24" fmla="*/ 884 w 1149"/>
                  <a:gd name="T25" fmla="*/ 103 h 1002"/>
                  <a:gd name="T26" fmla="*/ 828 w 1149"/>
                  <a:gd name="T27" fmla="*/ 71 h 1002"/>
                  <a:gd name="T28" fmla="*/ 768 w 1149"/>
                  <a:gd name="T29" fmla="*/ 45 h 1002"/>
                  <a:gd name="T30" fmla="*/ 707 w 1149"/>
                  <a:gd name="T31" fmla="*/ 25 h 1002"/>
                  <a:gd name="T32" fmla="*/ 644 w 1149"/>
                  <a:gd name="T33" fmla="*/ 11 h 1002"/>
                  <a:gd name="T34" fmla="*/ 580 w 1149"/>
                  <a:gd name="T35" fmla="*/ 2 h 1002"/>
                  <a:gd name="T36" fmla="*/ 515 w 1149"/>
                  <a:gd name="T37" fmla="*/ 0 h 1002"/>
                  <a:gd name="T38" fmla="*/ 452 w 1149"/>
                  <a:gd name="T39" fmla="*/ 4 h 1002"/>
                  <a:gd name="T40" fmla="*/ 391 w 1149"/>
                  <a:gd name="T41" fmla="*/ 15 h 1002"/>
                  <a:gd name="T42" fmla="*/ 331 w 1149"/>
                  <a:gd name="T43" fmla="*/ 31 h 1002"/>
                  <a:gd name="T44" fmla="*/ 273 w 1149"/>
                  <a:gd name="T45" fmla="*/ 54 h 1002"/>
                  <a:gd name="T46" fmla="*/ 227 w 1149"/>
                  <a:gd name="T47" fmla="*/ 78 h 1002"/>
                  <a:gd name="T48" fmla="*/ 184 w 1149"/>
                  <a:gd name="T49" fmla="*/ 106 h 1002"/>
                  <a:gd name="T50" fmla="*/ 145 w 1149"/>
                  <a:gd name="T51" fmla="*/ 139 h 1002"/>
                  <a:gd name="T52" fmla="*/ 109 w 1149"/>
                  <a:gd name="T53" fmla="*/ 175 h 1002"/>
                  <a:gd name="T54" fmla="*/ 81 w 1149"/>
                  <a:gd name="T55" fmla="*/ 209 h 1002"/>
                  <a:gd name="T56" fmla="*/ 57 w 1149"/>
                  <a:gd name="T57" fmla="*/ 245 h 1002"/>
                  <a:gd name="T58" fmla="*/ 38 w 1149"/>
                  <a:gd name="T59" fmla="*/ 284 h 1002"/>
                  <a:gd name="T60" fmla="*/ 22 w 1149"/>
                  <a:gd name="T61" fmla="*/ 324 h 1002"/>
                  <a:gd name="T62" fmla="*/ 10 w 1149"/>
                  <a:gd name="T63" fmla="*/ 366 h 1002"/>
                  <a:gd name="T64" fmla="*/ 3 w 1149"/>
                  <a:gd name="T65" fmla="*/ 409 h 1002"/>
                  <a:gd name="T66" fmla="*/ 0 w 1149"/>
                  <a:gd name="T67" fmla="*/ 453 h 1002"/>
                  <a:gd name="T68" fmla="*/ 1 w 1149"/>
                  <a:gd name="T69" fmla="*/ 496 h 1002"/>
                  <a:gd name="T70" fmla="*/ 7 w 1149"/>
                  <a:gd name="T71" fmla="*/ 539 h 1002"/>
                  <a:gd name="T72" fmla="*/ 19 w 1149"/>
                  <a:gd name="T73" fmla="*/ 589 h 1002"/>
                  <a:gd name="T74" fmla="*/ 36 w 1149"/>
                  <a:gd name="T75" fmla="*/ 637 h 1002"/>
                  <a:gd name="T76" fmla="*/ 59 w 1149"/>
                  <a:gd name="T77" fmla="*/ 684 h 1002"/>
                  <a:gd name="T78" fmla="*/ 85 w 1149"/>
                  <a:gd name="T79" fmla="*/ 727 h 1002"/>
                  <a:gd name="T80" fmla="*/ 123 w 1149"/>
                  <a:gd name="T81" fmla="*/ 777 h 1002"/>
                  <a:gd name="T82" fmla="*/ 166 w 1149"/>
                  <a:gd name="T83" fmla="*/ 822 h 1002"/>
                  <a:gd name="T84" fmla="*/ 213 w 1149"/>
                  <a:gd name="T85" fmla="*/ 863 h 1002"/>
                  <a:gd name="T86" fmla="*/ 265 w 1149"/>
                  <a:gd name="T87" fmla="*/ 899 h 1002"/>
                  <a:gd name="T88" fmla="*/ 321 w 1149"/>
                  <a:gd name="T89" fmla="*/ 931 h 1002"/>
                  <a:gd name="T90" fmla="*/ 380 w 1149"/>
                  <a:gd name="T91" fmla="*/ 957 h 1002"/>
                  <a:gd name="T92" fmla="*/ 442 w 1149"/>
                  <a:gd name="T93" fmla="*/ 977 h 1002"/>
                  <a:gd name="T94" fmla="*/ 505 w 1149"/>
                  <a:gd name="T95" fmla="*/ 991 h 1002"/>
                  <a:gd name="T96" fmla="*/ 569 w 1149"/>
                  <a:gd name="T97" fmla="*/ 1000 h 1002"/>
                  <a:gd name="T98" fmla="*/ 634 w 1149"/>
                  <a:gd name="T99" fmla="*/ 1002 h 1002"/>
                  <a:gd name="T100" fmla="*/ 697 w 1149"/>
                  <a:gd name="T101" fmla="*/ 998 h 1002"/>
                  <a:gd name="T102" fmla="*/ 758 w 1149"/>
                  <a:gd name="T103" fmla="*/ 987 h 1002"/>
                  <a:gd name="T104" fmla="*/ 818 w 1149"/>
                  <a:gd name="T105" fmla="*/ 971 h 1002"/>
                  <a:gd name="T106" fmla="*/ 876 w 1149"/>
                  <a:gd name="T107" fmla="*/ 948 h 1002"/>
                  <a:gd name="T108" fmla="*/ 922 w 1149"/>
                  <a:gd name="T109" fmla="*/ 924 h 1002"/>
                  <a:gd name="T110" fmla="*/ 964 w 1149"/>
                  <a:gd name="T111" fmla="*/ 896 h 1002"/>
                  <a:gd name="T112" fmla="*/ 1004 w 1149"/>
                  <a:gd name="T113" fmla="*/ 863 h 1002"/>
                  <a:gd name="T114" fmla="*/ 1040 w 1149"/>
                  <a:gd name="T115" fmla="*/ 827 h 1002"/>
                  <a:gd name="T116" fmla="*/ 1068 w 1149"/>
                  <a:gd name="T117" fmla="*/ 793 h 1002"/>
                  <a:gd name="T118" fmla="*/ 1091 w 1149"/>
                  <a:gd name="T119" fmla="*/ 757 h 1002"/>
                  <a:gd name="T120" fmla="*/ 1111 w 1149"/>
                  <a:gd name="T121" fmla="*/ 718 h 1002"/>
                  <a:gd name="T122" fmla="*/ 1127 w 1149"/>
                  <a:gd name="T123" fmla="*/ 678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9" h="1002">
                    <a:moveTo>
                      <a:pt x="1134" y="657"/>
                    </a:moveTo>
                    <a:lnTo>
                      <a:pt x="1139" y="636"/>
                    </a:lnTo>
                    <a:lnTo>
                      <a:pt x="1143" y="614"/>
                    </a:lnTo>
                    <a:lnTo>
                      <a:pt x="1146" y="593"/>
                    </a:lnTo>
                    <a:lnTo>
                      <a:pt x="1148" y="571"/>
                    </a:lnTo>
                    <a:lnTo>
                      <a:pt x="1149" y="549"/>
                    </a:lnTo>
                    <a:lnTo>
                      <a:pt x="1149" y="528"/>
                    </a:lnTo>
                    <a:lnTo>
                      <a:pt x="1148" y="506"/>
                    </a:lnTo>
                    <a:lnTo>
                      <a:pt x="1145" y="484"/>
                    </a:lnTo>
                    <a:lnTo>
                      <a:pt x="1142" y="463"/>
                    </a:lnTo>
                    <a:lnTo>
                      <a:pt x="1136" y="438"/>
                    </a:lnTo>
                    <a:lnTo>
                      <a:pt x="1130" y="413"/>
                    </a:lnTo>
                    <a:lnTo>
                      <a:pt x="1122" y="389"/>
                    </a:lnTo>
                    <a:lnTo>
                      <a:pt x="1112" y="365"/>
                    </a:lnTo>
                    <a:lnTo>
                      <a:pt x="1102" y="341"/>
                    </a:lnTo>
                    <a:lnTo>
                      <a:pt x="1090" y="318"/>
                    </a:lnTo>
                    <a:lnTo>
                      <a:pt x="1078" y="296"/>
                    </a:lnTo>
                    <a:lnTo>
                      <a:pt x="1064" y="275"/>
                    </a:lnTo>
                    <a:lnTo>
                      <a:pt x="1045" y="249"/>
                    </a:lnTo>
                    <a:lnTo>
                      <a:pt x="1026" y="225"/>
                    </a:lnTo>
                    <a:lnTo>
                      <a:pt x="1005" y="202"/>
                    </a:lnTo>
                    <a:lnTo>
                      <a:pt x="983" y="180"/>
                    </a:lnTo>
                    <a:lnTo>
                      <a:pt x="960" y="159"/>
                    </a:lnTo>
                    <a:lnTo>
                      <a:pt x="936" y="139"/>
                    </a:lnTo>
                    <a:lnTo>
                      <a:pt x="911" y="121"/>
                    </a:lnTo>
                    <a:lnTo>
                      <a:pt x="884" y="103"/>
                    </a:lnTo>
                    <a:lnTo>
                      <a:pt x="856" y="86"/>
                    </a:lnTo>
                    <a:lnTo>
                      <a:pt x="828" y="71"/>
                    </a:lnTo>
                    <a:lnTo>
                      <a:pt x="798" y="58"/>
                    </a:lnTo>
                    <a:lnTo>
                      <a:pt x="768" y="45"/>
                    </a:lnTo>
                    <a:lnTo>
                      <a:pt x="738" y="34"/>
                    </a:lnTo>
                    <a:lnTo>
                      <a:pt x="707" y="25"/>
                    </a:lnTo>
                    <a:lnTo>
                      <a:pt x="676" y="17"/>
                    </a:lnTo>
                    <a:lnTo>
                      <a:pt x="644" y="11"/>
                    </a:lnTo>
                    <a:lnTo>
                      <a:pt x="612" y="6"/>
                    </a:lnTo>
                    <a:lnTo>
                      <a:pt x="580" y="2"/>
                    </a:lnTo>
                    <a:lnTo>
                      <a:pt x="548" y="1"/>
                    </a:lnTo>
                    <a:lnTo>
                      <a:pt x="515" y="0"/>
                    </a:lnTo>
                    <a:lnTo>
                      <a:pt x="483" y="2"/>
                    </a:lnTo>
                    <a:lnTo>
                      <a:pt x="452" y="4"/>
                    </a:lnTo>
                    <a:lnTo>
                      <a:pt x="421" y="9"/>
                    </a:lnTo>
                    <a:lnTo>
                      <a:pt x="391" y="15"/>
                    </a:lnTo>
                    <a:lnTo>
                      <a:pt x="360" y="22"/>
                    </a:lnTo>
                    <a:lnTo>
                      <a:pt x="331" y="31"/>
                    </a:lnTo>
                    <a:lnTo>
                      <a:pt x="301" y="42"/>
                    </a:lnTo>
                    <a:lnTo>
                      <a:pt x="273" y="54"/>
                    </a:lnTo>
                    <a:lnTo>
                      <a:pt x="250" y="65"/>
                    </a:lnTo>
                    <a:lnTo>
                      <a:pt x="227" y="78"/>
                    </a:lnTo>
                    <a:lnTo>
                      <a:pt x="206" y="91"/>
                    </a:lnTo>
                    <a:lnTo>
                      <a:pt x="184" y="106"/>
                    </a:lnTo>
                    <a:lnTo>
                      <a:pt x="164" y="122"/>
                    </a:lnTo>
                    <a:lnTo>
                      <a:pt x="145" y="139"/>
                    </a:lnTo>
                    <a:lnTo>
                      <a:pt x="126" y="156"/>
                    </a:lnTo>
                    <a:lnTo>
                      <a:pt x="109" y="175"/>
                    </a:lnTo>
                    <a:lnTo>
                      <a:pt x="94" y="191"/>
                    </a:lnTo>
                    <a:lnTo>
                      <a:pt x="81" y="209"/>
                    </a:lnTo>
                    <a:lnTo>
                      <a:pt x="69" y="227"/>
                    </a:lnTo>
                    <a:lnTo>
                      <a:pt x="57" y="245"/>
                    </a:lnTo>
                    <a:lnTo>
                      <a:pt x="47" y="264"/>
                    </a:lnTo>
                    <a:lnTo>
                      <a:pt x="38" y="284"/>
                    </a:lnTo>
                    <a:lnTo>
                      <a:pt x="29" y="304"/>
                    </a:lnTo>
                    <a:lnTo>
                      <a:pt x="22" y="324"/>
                    </a:lnTo>
                    <a:lnTo>
                      <a:pt x="15" y="345"/>
                    </a:lnTo>
                    <a:lnTo>
                      <a:pt x="10" y="366"/>
                    </a:lnTo>
                    <a:lnTo>
                      <a:pt x="6" y="388"/>
                    </a:lnTo>
                    <a:lnTo>
                      <a:pt x="3" y="409"/>
                    </a:lnTo>
                    <a:lnTo>
                      <a:pt x="1" y="431"/>
                    </a:lnTo>
                    <a:lnTo>
                      <a:pt x="0" y="453"/>
                    </a:lnTo>
                    <a:lnTo>
                      <a:pt x="0" y="474"/>
                    </a:lnTo>
                    <a:lnTo>
                      <a:pt x="1" y="496"/>
                    </a:lnTo>
                    <a:lnTo>
                      <a:pt x="4" y="518"/>
                    </a:lnTo>
                    <a:lnTo>
                      <a:pt x="7" y="539"/>
                    </a:lnTo>
                    <a:lnTo>
                      <a:pt x="13" y="564"/>
                    </a:lnTo>
                    <a:lnTo>
                      <a:pt x="19" y="589"/>
                    </a:lnTo>
                    <a:lnTo>
                      <a:pt x="27" y="613"/>
                    </a:lnTo>
                    <a:lnTo>
                      <a:pt x="36" y="637"/>
                    </a:lnTo>
                    <a:lnTo>
                      <a:pt x="47" y="661"/>
                    </a:lnTo>
                    <a:lnTo>
                      <a:pt x="59" y="684"/>
                    </a:lnTo>
                    <a:lnTo>
                      <a:pt x="71" y="706"/>
                    </a:lnTo>
                    <a:lnTo>
                      <a:pt x="85" y="727"/>
                    </a:lnTo>
                    <a:lnTo>
                      <a:pt x="104" y="753"/>
                    </a:lnTo>
                    <a:lnTo>
                      <a:pt x="123" y="777"/>
                    </a:lnTo>
                    <a:lnTo>
                      <a:pt x="144" y="800"/>
                    </a:lnTo>
                    <a:lnTo>
                      <a:pt x="166" y="822"/>
                    </a:lnTo>
                    <a:lnTo>
                      <a:pt x="189" y="843"/>
                    </a:lnTo>
                    <a:lnTo>
                      <a:pt x="213" y="863"/>
                    </a:lnTo>
                    <a:lnTo>
                      <a:pt x="238" y="881"/>
                    </a:lnTo>
                    <a:lnTo>
                      <a:pt x="265" y="899"/>
                    </a:lnTo>
                    <a:lnTo>
                      <a:pt x="293" y="915"/>
                    </a:lnTo>
                    <a:lnTo>
                      <a:pt x="321" y="931"/>
                    </a:lnTo>
                    <a:lnTo>
                      <a:pt x="351" y="944"/>
                    </a:lnTo>
                    <a:lnTo>
                      <a:pt x="380" y="957"/>
                    </a:lnTo>
                    <a:lnTo>
                      <a:pt x="411" y="968"/>
                    </a:lnTo>
                    <a:lnTo>
                      <a:pt x="442" y="977"/>
                    </a:lnTo>
                    <a:lnTo>
                      <a:pt x="473" y="985"/>
                    </a:lnTo>
                    <a:lnTo>
                      <a:pt x="505" y="991"/>
                    </a:lnTo>
                    <a:lnTo>
                      <a:pt x="537" y="996"/>
                    </a:lnTo>
                    <a:lnTo>
                      <a:pt x="569" y="1000"/>
                    </a:lnTo>
                    <a:lnTo>
                      <a:pt x="601" y="1001"/>
                    </a:lnTo>
                    <a:lnTo>
                      <a:pt x="634" y="1002"/>
                    </a:lnTo>
                    <a:lnTo>
                      <a:pt x="666" y="1000"/>
                    </a:lnTo>
                    <a:lnTo>
                      <a:pt x="697" y="998"/>
                    </a:lnTo>
                    <a:lnTo>
                      <a:pt x="728" y="993"/>
                    </a:lnTo>
                    <a:lnTo>
                      <a:pt x="758" y="987"/>
                    </a:lnTo>
                    <a:lnTo>
                      <a:pt x="788" y="980"/>
                    </a:lnTo>
                    <a:lnTo>
                      <a:pt x="818" y="971"/>
                    </a:lnTo>
                    <a:lnTo>
                      <a:pt x="847" y="960"/>
                    </a:lnTo>
                    <a:lnTo>
                      <a:pt x="876" y="948"/>
                    </a:lnTo>
                    <a:lnTo>
                      <a:pt x="899" y="937"/>
                    </a:lnTo>
                    <a:lnTo>
                      <a:pt x="922" y="924"/>
                    </a:lnTo>
                    <a:lnTo>
                      <a:pt x="943" y="911"/>
                    </a:lnTo>
                    <a:lnTo>
                      <a:pt x="964" y="896"/>
                    </a:lnTo>
                    <a:lnTo>
                      <a:pt x="985" y="880"/>
                    </a:lnTo>
                    <a:lnTo>
                      <a:pt x="1004" y="863"/>
                    </a:lnTo>
                    <a:lnTo>
                      <a:pt x="1023" y="846"/>
                    </a:lnTo>
                    <a:lnTo>
                      <a:pt x="1040" y="827"/>
                    </a:lnTo>
                    <a:lnTo>
                      <a:pt x="1054" y="810"/>
                    </a:lnTo>
                    <a:lnTo>
                      <a:pt x="1068" y="793"/>
                    </a:lnTo>
                    <a:lnTo>
                      <a:pt x="1080" y="775"/>
                    </a:lnTo>
                    <a:lnTo>
                      <a:pt x="1091" y="757"/>
                    </a:lnTo>
                    <a:lnTo>
                      <a:pt x="1102" y="738"/>
                    </a:lnTo>
                    <a:lnTo>
                      <a:pt x="1111" y="718"/>
                    </a:lnTo>
                    <a:lnTo>
                      <a:pt x="1120" y="698"/>
                    </a:lnTo>
                    <a:lnTo>
                      <a:pt x="1127" y="678"/>
                    </a:lnTo>
                    <a:lnTo>
                      <a:pt x="1134" y="657"/>
                    </a:lnTo>
                  </a:path>
                </a:pathLst>
              </a:custGeom>
              <a:noFill/>
              <a:ln w="6350">
                <a:solidFill>
                  <a:srgbClr val="0033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2" name="TextBox 41">
              <a:extLst>
                <a:ext uri="{FF2B5EF4-FFF2-40B4-BE49-F238E27FC236}">
                  <a16:creationId xmlns:a16="http://schemas.microsoft.com/office/drawing/2014/main" id="{5520D00F-F7AD-16D9-7C4C-E51AE265DDDB}"/>
                </a:ext>
              </a:extLst>
            </p:cNvPr>
            <p:cNvSpPr txBox="1"/>
            <p:nvPr/>
          </p:nvSpPr>
          <p:spPr>
            <a:xfrm>
              <a:off x="8666754" y="3603009"/>
              <a:ext cx="2199577" cy="369332"/>
            </a:xfrm>
            <a:prstGeom prst="rect">
              <a:avLst/>
            </a:prstGeom>
            <a:noFill/>
          </p:spPr>
          <p:txBody>
            <a:bodyPr wrap="none" rtlCol="0">
              <a:spAutoFit/>
            </a:bodyPr>
            <a:lstStyle/>
            <a:p>
              <a:r>
                <a:rPr lang="en-US" dirty="0"/>
                <a:t>Ellipses scaled 150X</a:t>
              </a:r>
            </a:p>
          </p:txBody>
        </p:sp>
      </p:grpSp>
      <p:sp>
        <p:nvSpPr>
          <p:cNvPr id="4" name="TextBox 3">
            <a:extLst>
              <a:ext uri="{FF2B5EF4-FFF2-40B4-BE49-F238E27FC236}">
                <a16:creationId xmlns:a16="http://schemas.microsoft.com/office/drawing/2014/main" id="{8FE7B4C0-FBA9-CC74-C963-8708D05E62B7}"/>
              </a:ext>
            </a:extLst>
          </p:cNvPr>
          <p:cNvSpPr txBox="1"/>
          <p:nvPr/>
        </p:nvSpPr>
        <p:spPr>
          <a:xfrm>
            <a:off x="2943447" y="5507784"/>
            <a:ext cx="7797340" cy="1015663"/>
          </a:xfrm>
          <a:prstGeom prst="rect">
            <a:avLst/>
          </a:prstGeom>
          <a:noFill/>
        </p:spPr>
        <p:txBody>
          <a:bodyPr wrap="square" rtlCol="0">
            <a:spAutoFit/>
          </a:bodyPr>
          <a:lstStyle/>
          <a:p>
            <a:r>
              <a:rPr lang="en-US" sz="2000" dirty="0"/>
              <a:t>A project that fails in one software package might pass in another.</a:t>
            </a:r>
          </a:p>
          <a:p>
            <a:r>
              <a:rPr lang="en-US" sz="2000" dirty="0"/>
              <a:t>How does </a:t>
            </a:r>
            <a:r>
              <a:rPr lang="en-US" sz="2000" b="1" dirty="0"/>
              <a:t>your</a:t>
            </a:r>
            <a:r>
              <a:rPr lang="en-US" sz="2000" dirty="0"/>
              <a:t> software determine the 96% CI?</a:t>
            </a:r>
          </a:p>
          <a:p>
            <a:r>
              <a:rPr lang="en-US" sz="2000" dirty="0"/>
              <a:t>Does it support complete instrument and personal errors? </a:t>
            </a:r>
          </a:p>
        </p:txBody>
      </p:sp>
    </p:spTree>
    <p:extLst>
      <p:ext uri="{BB962C8B-B14F-4D97-AF65-F5344CB8AC3E}">
        <p14:creationId xmlns:p14="http://schemas.microsoft.com/office/powerpoint/2010/main" val="419458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AB5C-9B5D-F5F9-7177-D06A19ABE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863C2-835E-563E-6D85-D9455329ACD5}"/>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5D9A96A8-7934-5971-7664-7A8BB81311B3}"/>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r>
              <a:rPr lang="en-US" dirty="0"/>
              <a:t>"Correctly weighted least squares adjustment"</a:t>
            </a:r>
          </a:p>
          <a:p>
            <a:pPr lvl="3"/>
            <a:endParaRPr lang="en-US" dirty="0"/>
          </a:p>
          <a:p>
            <a:pPr lvl="3"/>
            <a:endParaRPr lang="en-US" dirty="0"/>
          </a:p>
          <a:p>
            <a:pPr lvl="2"/>
            <a:endParaRPr lang="en-US" dirty="0"/>
          </a:p>
          <a:p>
            <a:endParaRPr lang="en-US" dirty="0"/>
          </a:p>
        </p:txBody>
      </p:sp>
      <p:pic>
        <p:nvPicPr>
          <p:cNvPr id="4" name="Picture 3">
            <a:extLst>
              <a:ext uri="{FF2B5EF4-FFF2-40B4-BE49-F238E27FC236}">
                <a16:creationId xmlns:a16="http://schemas.microsoft.com/office/drawing/2014/main" id="{C4C9DD1B-632E-7D88-1350-2F25DC676B2C}"/>
              </a:ext>
            </a:extLst>
          </p:cNvPr>
          <p:cNvPicPr>
            <a:picLocks noChangeAspect="1"/>
          </p:cNvPicPr>
          <p:nvPr/>
        </p:nvPicPr>
        <p:blipFill>
          <a:blip r:embed="rId2"/>
          <a:stretch>
            <a:fillRect/>
          </a:stretch>
        </p:blipFill>
        <p:spPr>
          <a:xfrm>
            <a:off x="3398292" y="2433792"/>
            <a:ext cx="3043934" cy="4383264"/>
          </a:xfrm>
          <a:prstGeom prst="rect">
            <a:avLst/>
          </a:prstGeom>
        </p:spPr>
      </p:pic>
      <p:sp>
        <p:nvSpPr>
          <p:cNvPr id="5" name="TextBox 4">
            <a:extLst>
              <a:ext uri="{FF2B5EF4-FFF2-40B4-BE49-F238E27FC236}">
                <a16:creationId xmlns:a16="http://schemas.microsoft.com/office/drawing/2014/main" id="{2A14A4BC-2F35-AC91-2F96-31E5FA8718F6}"/>
              </a:ext>
            </a:extLst>
          </p:cNvPr>
          <p:cNvSpPr txBox="1"/>
          <p:nvPr/>
        </p:nvSpPr>
        <p:spPr>
          <a:xfrm>
            <a:off x="846339" y="3549268"/>
            <a:ext cx="2458065" cy="1200329"/>
          </a:xfrm>
          <a:prstGeom prst="rect">
            <a:avLst/>
          </a:prstGeom>
          <a:noFill/>
        </p:spPr>
        <p:txBody>
          <a:bodyPr wrap="square" rtlCol="0">
            <a:spAutoFit/>
          </a:bodyPr>
          <a:lstStyle/>
          <a:p>
            <a:r>
              <a:rPr lang="en-US" i="1" dirty="0" err="1"/>
              <a:t>StarNet</a:t>
            </a:r>
            <a:r>
              <a:rPr lang="en-US" dirty="0"/>
              <a:t> allows entry of instrumental and personal a priori values</a:t>
            </a:r>
          </a:p>
          <a:p>
            <a:endParaRPr lang="en-US" dirty="0"/>
          </a:p>
        </p:txBody>
      </p:sp>
      <p:pic>
        <p:nvPicPr>
          <p:cNvPr id="6" name="Picture 5">
            <a:extLst>
              <a:ext uri="{FF2B5EF4-FFF2-40B4-BE49-F238E27FC236}">
                <a16:creationId xmlns:a16="http://schemas.microsoft.com/office/drawing/2014/main" id="{E3CAF50C-BF25-6B4A-628E-40FA078B387C}"/>
              </a:ext>
            </a:extLst>
          </p:cNvPr>
          <p:cNvPicPr>
            <a:picLocks noChangeAspect="1"/>
          </p:cNvPicPr>
          <p:nvPr/>
        </p:nvPicPr>
        <p:blipFill>
          <a:blip r:embed="rId3"/>
          <a:stretch>
            <a:fillRect/>
          </a:stretch>
        </p:blipFill>
        <p:spPr>
          <a:xfrm>
            <a:off x="6760530" y="2565778"/>
            <a:ext cx="5300895" cy="2183819"/>
          </a:xfrm>
          <a:prstGeom prst="rect">
            <a:avLst/>
          </a:prstGeom>
        </p:spPr>
      </p:pic>
      <p:sp>
        <p:nvSpPr>
          <p:cNvPr id="7" name="TextBox 6">
            <a:extLst>
              <a:ext uri="{FF2B5EF4-FFF2-40B4-BE49-F238E27FC236}">
                <a16:creationId xmlns:a16="http://schemas.microsoft.com/office/drawing/2014/main" id="{1BF1CBC1-107F-05DF-0CB8-7027F3337A7D}"/>
              </a:ext>
            </a:extLst>
          </p:cNvPr>
          <p:cNvSpPr txBox="1"/>
          <p:nvPr/>
        </p:nvSpPr>
        <p:spPr>
          <a:xfrm>
            <a:off x="7869082" y="4932032"/>
            <a:ext cx="3392130" cy="923330"/>
          </a:xfrm>
          <a:prstGeom prst="rect">
            <a:avLst/>
          </a:prstGeom>
          <a:noFill/>
        </p:spPr>
        <p:txBody>
          <a:bodyPr wrap="square" rtlCol="0">
            <a:spAutoFit/>
          </a:bodyPr>
          <a:lstStyle/>
          <a:p>
            <a:r>
              <a:rPr lang="en-US" i="1" dirty="0"/>
              <a:t>Traverse PC </a:t>
            </a:r>
            <a:r>
              <a:rPr lang="en-US" dirty="0"/>
              <a:t>only allows entry of instrumental a priori values.</a:t>
            </a:r>
          </a:p>
          <a:p>
            <a:endParaRPr lang="en-US" dirty="0"/>
          </a:p>
        </p:txBody>
      </p:sp>
    </p:spTree>
    <p:extLst>
      <p:ext uri="{BB962C8B-B14F-4D97-AF65-F5344CB8AC3E}">
        <p14:creationId xmlns:p14="http://schemas.microsoft.com/office/powerpoint/2010/main" val="3299247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96A9-FC4C-00E9-A3CB-12A5A9300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4D666-4316-F4F7-C5ED-AAA0AE447F83}"/>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E3AA876D-BABC-613B-A0E1-FDC99625BBD7}"/>
              </a:ext>
            </a:extLst>
          </p:cNvPr>
          <p:cNvSpPr>
            <a:spLocks noGrp="1"/>
          </p:cNvSpPr>
          <p:nvPr>
            <p:ph idx="1"/>
          </p:nvPr>
        </p:nvSpPr>
        <p:spPr/>
        <p:txBody>
          <a:bodyPr>
            <a:normAutofit/>
          </a:bodyPr>
          <a:lstStyle/>
          <a:p>
            <a:r>
              <a:rPr lang="en-US" dirty="0"/>
              <a:t>Section 3: Survey Standards and Standards of Care</a:t>
            </a:r>
          </a:p>
          <a:p>
            <a:pPr lvl="1"/>
            <a:r>
              <a:rPr lang="en-US" dirty="0"/>
              <a:t>Sub-Section E: Measurement Standards</a:t>
            </a:r>
          </a:p>
          <a:p>
            <a:pPr lvl="2"/>
            <a:endParaRPr lang="en-US" dirty="0"/>
          </a:p>
          <a:p>
            <a:pPr lvl="2"/>
            <a:r>
              <a:rPr lang="en-US" dirty="0"/>
              <a:t>Remember that RPP is a measurement quality indicator.</a:t>
            </a:r>
          </a:p>
          <a:p>
            <a:pPr lvl="3"/>
            <a:r>
              <a:rPr lang="en-US" dirty="0"/>
              <a:t>It is </a:t>
            </a:r>
            <a:r>
              <a:rPr lang="en-US" b="1" dirty="0"/>
              <a:t>not</a:t>
            </a:r>
            <a:r>
              <a:rPr lang="en-US" dirty="0"/>
              <a:t> an indicator of legal corner correctness.</a:t>
            </a:r>
          </a:p>
          <a:p>
            <a:pPr lvl="3"/>
            <a:r>
              <a:rPr lang="en-US" dirty="0"/>
              <a:t>You can have a passing RPP on a line that is in between wrong corners.</a:t>
            </a:r>
          </a:p>
          <a:p>
            <a:pPr lvl="3"/>
            <a:endParaRPr lang="en-US" dirty="0"/>
          </a:p>
          <a:p>
            <a:pPr lvl="2"/>
            <a:endParaRPr lang="en-US" dirty="0"/>
          </a:p>
          <a:p>
            <a:pPr lvl="2"/>
            <a:r>
              <a:rPr lang="en-US" dirty="0"/>
              <a:t>Despite equipment, procedures, weighing, </a:t>
            </a:r>
            <a:r>
              <a:rPr lang="en-US" dirty="0" err="1"/>
              <a:t>etc</a:t>
            </a:r>
            <a:r>
              <a:rPr lang="en-US" dirty="0"/>
              <a:t>, site conditions may affect ability to achieve RPP on every line. </a:t>
            </a:r>
          </a:p>
          <a:p>
            <a:pPr lvl="3"/>
            <a:r>
              <a:rPr lang="en-US" dirty="0"/>
              <a:t>Those lines affected must be noted on final plat including the reason.</a:t>
            </a:r>
          </a:p>
          <a:p>
            <a:pPr lvl="4"/>
            <a:r>
              <a:rPr lang="en-US" dirty="0"/>
              <a:t>Described in Section 6.</a:t>
            </a:r>
          </a:p>
          <a:p>
            <a:pPr lvl="3"/>
            <a:endParaRPr lang="en-US" dirty="0"/>
          </a:p>
          <a:p>
            <a:pPr lvl="3"/>
            <a:endParaRPr lang="en-US" dirty="0"/>
          </a:p>
          <a:p>
            <a:pPr lvl="2"/>
            <a:endParaRPr lang="en-US" dirty="0"/>
          </a:p>
          <a:p>
            <a:endParaRPr lang="en-US" dirty="0"/>
          </a:p>
        </p:txBody>
      </p:sp>
    </p:spTree>
    <p:extLst>
      <p:ext uri="{BB962C8B-B14F-4D97-AF65-F5344CB8AC3E}">
        <p14:creationId xmlns:p14="http://schemas.microsoft.com/office/powerpoint/2010/main" val="966959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DBB17-9457-A3F1-725D-453390A0C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8EEA5-5600-9354-7304-6A55A57695FF}"/>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EFEDAD48-BCEF-22DB-5910-C68403FD544B}"/>
              </a:ext>
            </a:extLst>
          </p:cNvPr>
          <p:cNvSpPr>
            <a:spLocks noGrp="1"/>
          </p:cNvSpPr>
          <p:nvPr>
            <p:ph idx="1"/>
          </p:nvPr>
        </p:nvSpPr>
        <p:spPr/>
        <p:txBody>
          <a:bodyPr>
            <a:normAutofit/>
          </a:bodyPr>
          <a:lstStyle/>
          <a:p>
            <a:r>
              <a:rPr lang="en-US" dirty="0"/>
              <a:t>Section 4: Records Research</a:t>
            </a:r>
          </a:p>
          <a:p>
            <a:pPr lvl="1"/>
            <a:endParaRPr lang="en-US" dirty="0"/>
          </a:p>
          <a:p>
            <a:pPr lvl="1"/>
            <a:r>
              <a:rPr lang="en-US" dirty="0"/>
              <a:t>Unlike a property survey where the surveyor does </a:t>
            </a:r>
            <a:r>
              <a:rPr lang="en-US" i="1" dirty="0"/>
              <a:t>all</a:t>
            </a:r>
            <a:r>
              <a:rPr lang="en-US" dirty="0"/>
              <a:t> the records research, for a LTS he/she is to be provided with title data on which to base the survey.</a:t>
            </a:r>
          </a:p>
          <a:p>
            <a:pPr lvl="1"/>
            <a:endParaRPr lang="en-US" dirty="0"/>
          </a:p>
          <a:p>
            <a:pPr lvl="1"/>
            <a:r>
              <a:rPr lang="en-US" dirty="0"/>
              <a:t>A. Current record description of the parcel or current record description of the parent parcel that contains the property; </a:t>
            </a:r>
          </a:p>
          <a:p>
            <a:pPr lvl="1"/>
            <a:endParaRPr lang="en-US" dirty="0"/>
          </a:p>
          <a:p>
            <a:pPr lvl="1"/>
            <a:r>
              <a:rPr lang="en-US" dirty="0"/>
              <a:t>B. Complete copies of the most recent title commitment or other title evidence satisfactory to the title insurer; </a:t>
            </a:r>
          </a:p>
          <a:p>
            <a:endParaRPr lang="en-US" dirty="0"/>
          </a:p>
        </p:txBody>
      </p:sp>
      <p:pic>
        <p:nvPicPr>
          <p:cNvPr id="5" name="Picture 4">
            <a:extLst>
              <a:ext uri="{FF2B5EF4-FFF2-40B4-BE49-F238E27FC236}">
                <a16:creationId xmlns:a16="http://schemas.microsoft.com/office/drawing/2014/main" id="{C1527F16-7DEC-31C7-CE79-1E4D3AF339E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562670" y="4679102"/>
            <a:ext cx="2629330" cy="2031156"/>
          </a:xfrm>
          <a:prstGeom prst="rect">
            <a:avLst/>
          </a:prstGeom>
        </p:spPr>
      </p:pic>
    </p:spTree>
    <p:extLst>
      <p:ext uri="{BB962C8B-B14F-4D97-AF65-F5344CB8AC3E}">
        <p14:creationId xmlns:p14="http://schemas.microsoft.com/office/powerpoint/2010/main" val="2000468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443E8-D171-9D8E-E477-2527854D1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11420-0383-B651-EC7C-65C30BE4B6FB}"/>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FB09905A-D99E-61A6-0068-94217B94B5B4}"/>
              </a:ext>
            </a:extLst>
          </p:cNvPr>
          <p:cNvSpPr>
            <a:spLocks noGrp="1"/>
          </p:cNvSpPr>
          <p:nvPr>
            <p:ph idx="1"/>
          </p:nvPr>
        </p:nvSpPr>
        <p:spPr/>
        <p:txBody>
          <a:bodyPr>
            <a:normAutofit/>
          </a:bodyPr>
          <a:lstStyle/>
          <a:p>
            <a:r>
              <a:rPr lang="en-US" dirty="0"/>
              <a:t>Section 4: Records Research</a:t>
            </a:r>
          </a:p>
          <a:p>
            <a:pPr lvl="1"/>
            <a:endParaRPr lang="en-US" dirty="0"/>
          </a:p>
          <a:p>
            <a:pPr lvl="1"/>
            <a:r>
              <a:rPr lang="en-US" dirty="0"/>
              <a:t>C. The following documents: </a:t>
            </a:r>
          </a:p>
          <a:p>
            <a:pPr lvl="2"/>
            <a:r>
              <a:rPr lang="en-US" dirty="0"/>
              <a:t>Current record descriptions of </a:t>
            </a:r>
            <a:r>
              <a:rPr lang="en-US" dirty="0" err="1"/>
              <a:t>adjoiners</a:t>
            </a:r>
            <a:r>
              <a:rPr lang="en-US" dirty="0"/>
              <a:t>, except where they are lots in platted, recorded subdivisions; </a:t>
            </a:r>
          </a:p>
          <a:p>
            <a:pPr lvl="2"/>
            <a:r>
              <a:rPr lang="en-US" dirty="0"/>
              <a:t>Any recorded easements benefitting the property</a:t>
            </a:r>
          </a:p>
          <a:p>
            <a:pPr lvl="2"/>
            <a:r>
              <a:rPr lang="en-US" dirty="0"/>
              <a:t>Any recorded easements, servitudes, or covenants burdening the property</a:t>
            </a:r>
          </a:p>
          <a:p>
            <a:pPr lvl="3"/>
            <a:r>
              <a:rPr lang="en-US" dirty="0"/>
              <a:t>These can be the most challenging aspect to find</a:t>
            </a:r>
          </a:p>
          <a:p>
            <a:pPr lvl="3"/>
            <a:r>
              <a:rPr lang="en-US" dirty="0"/>
              <a:t>Can have latent effect on property. </a:t>
            </a:r>
          </a:p>
          <a:p>
            <a:pPr lvl="1"/>
            <a:endParaRPr lang="en-US" dirty="0"/>
          </a:p>
          <a:p>
            <a:pPr lvl="1"/>
            <a:r>
              <a:rPr lang="en-US" dirty="0"/>
              <a:t>D. If desired by the client, any unrecorded documents affecting the property and containing information to which the survey makes reference.</a:t>
            </a:r>
          </a:p>
          <a:p>
            <a:endParaRPr lang="en-US" dirty="0"/>
          </a:p>
        </p:txBody>
      </p:sp>
    </p:spTree>
    <p:extLst>
      <p:ext uri="{BB962C8B-B14F-4D97-AF65-F5344CB8AC3E}">
        <p14:creationId xmlns:p14="http://schemas.microsoft.com/office/powerpoint/2010/main" val="870018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17E93-7FD5-4AA7-C435-642F2ABD4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FB361-398A-1409-9917-71980C3DB097}"/>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CB2186E4-1398-5905-2E74-F47FF639B4E8}"/>
              </a:ext>
            </a:extLst>
          </p:cNvPr>
          <p:cNvSpPr>
            <a:spLocks noGrp="1"/>
          </p:cNvSpPr>
          <p:nvPr>
            <p:ph idx="1"/>
          </p:nvPr>
        </p:nvSpPr>
        <p:spPr/>
        <p:txBody>
          <a:bodyPr>
            <a:normAutofit/>
          </a:bodyPr>
          <a:lstStyle/>
          <a:p>
            <a:r>
              <a:rPr lang="en-US" dirty="0"/>
              <a:t>Section 4: Records Research</a:t>
            </a:r>
          </a:p>
          <a:p>
            <a:pPr lvl="1"/>
            <a:r>
              <a:rPr lang="en-US" dirty="0"/>
              <a:t>What if complete records are not provided or additional documents are required?</a:t>
            </a:r>
          </a:p>
          <a:p>
            <a:pPr lvl="1"/>
            <a:endParaRPr lang="en-US" dirty="0"/>
          </a:p>
          <a:p>
            <a:pPr lvl="1"/>
            <a:r>
              <a:rPr lang="en-US" dirty="0"/>
              <a:t>Surveyor must conduct the research</a:t>
            </a:r>
          </a:p>
          <a:p>
            <a:pPr lvl="2"/>
            <a:r>
              <a:rPr lang="en-US" dirty="0"/>
              <a:t>Per State/Local requirements</a:t>
            </a:r>
          </a:p>
          <a:p>
            <a:pPr lvl="2"/>
            <a:r>
              <a:rPr lang="en-US" dirty="0"/>
              <a:t>Prudent surveying practice</a:t>
            </a:r>
          </a:p>
          <a:p>
            <a:pPr lvl="2"/>
            <a:r>
              <a:rPr lang="en-US" dirty="0"/>
              <a:t>As defined in contract</a:t>
            </a:r>
          </a:p>
          <a:p>
            <a:pPr lvl="2"/>
            <a:endParaRPr lang="en-US" dirty="0"/>
          </a:p>
          <a:p>
            <a:pPr lvl="1"/>
            <a:r>
              <a:rPr lang="en-US" dirty="0"/>
              <a:t>An LTS survey does not relieve the surveyor of research responsibility.</a:t>
            </a:r>
          </a:p>
          <a:p>
            <a:pPr lvl="1"/>
            <a:endParaRPr lang="en-US" dirty="0"/>
          </a:p>
          <a:p>
            <a:pPr lvl="1"/>
            <a:r>
              <a:rPr lang="en-US" dirty="0"/>
              <a:t>At least a title commitment or current abstract must be provided or the survey cannot be called a Land Title Survey.</a:t>
            </a:r>
          </a:p>
        </p:txBody>
      </p:sp>
      <p:grpSp>
        <p:nvGrpSpPr>
          <p:cNvPr id="4" name="Group 3">
            <a:extLst>
              <a:ext uri="{FF2B5EF4-FFF2-40B4-BE49-F238E27FC236}">
                <a16:creationId xmlns:a16="http://schemas.microsoft.com/office/drawing/2014/main" id="{86B5F96C-7586-7048-F019-2CDFB2D16712}"/>
              </a:ext>
            </a:extLst>
          </p:cNvPr>
          <p:cNvGrpSpPr/>
          <p:nvPr/>
        </p:nvGrpSpPr>
        <p:grpSpPr>
          <a:xfrm>
            <a:off x="6969103" y="2716314"/>
            <a:ext cx="3222026" cy="1561236"/>
            <a:chOff x="6598566" y="5174216"/>
            <a:chExt cx="3222026" cy="1561236"/>
          </a:xfrm>
        </p:grpSpPr>
        <p:grpSp>
          <p:nvGrpSpPr>
            <p:cNvPr id="5" name="Group 4">
              <a:extLst>
                <a:ext uri="{FF2B5EF4-FFF2-40B4-BE49-F238E27FC236}">
                  <a16:creationId xmlns:a16="http://schemas.microsoft.com/office/drawing/2014/main" id="{94CC700C-CEC8-D101-95D7-8327A23BC544}"/>
                </a:ext>
              </a:extLst>
            </p:cNvPr>
            <p:cNvGrpSpPr/>
            <p:nvPr/>
          </p:nvGrpSpPr>
          <p:grpSpPr>
            <a:xfrm>
              <a:off x="8298180" y="5189220"/>
              <a:ext cx="1522412" cy="1366838"/>
              <a:chOff x="5561013" y="3732213"/>
              <a:chExt cx="3105150" cy="2435226"/>
            </a:xfrm>
            <a:solidFill>
              <a:srgbClr val="E3C7AB"/>
            </a:solidFill>
            <a:scene3d>
              <a:camera prst="isometricOffAxis2Left"/>
              <a:lightRig rig="threePt" dir="t"/>
            </a:scene3d>
          </p:grpSpPr>
          <p:grpSp>
            <p:nvGrpSpPr>
              <p:cNvPr id="8" name="Group 205">
                <a:extLst>
                  <a:ext uri="{FF2B5EF4-FFF2-40B4-BE49-F238E27FC236}">
                    <a16:creationId xmlns:a16="http://schemas.microsoft.com/office/drawing/2014/main" id="{CB624A03-55C2-FCEB-22F5-560D81077B2F}"/>
                  </a:ext>
                </a:extLst>
              </p:cNvPr>
              <p:cNvGrpSpPr>
                <a:grpSpLocks/>
              </p:cNvGrpSpPr>
              <p:nvPr/>
            </p:nvGrpSpPr>
            <p:grpSpPr bwMode="auto">
              <a:xfrm>
                <a:off x="5561013" y="3732213"/>
                <a:ext cx="3105150" cy="2435225"/>
                <a:chOff x="3503" y="2351"/>
                <a:chExt cx="1956" cy="1534"/>
              </a:xfrm>
              <a:grpFill/>
            </p:grpSpPr>
            <p:sp>
              <p:nvSpPr>
                <p:cNvPr id="236" name="Rectangle 5">
                  <a:extLst>
                    <a:ext uri="{FF2B5EF4-FFF2-40B4-BE49-F238E27FC236}">
                      <a16:creationId xmlns:a16="http://schemas.microsoft.com/office/drawing/2014/main" id="{86C56AC1-8D10-CD2E-320F-EBAB1E5698A8}"/>
                    </a:ext>
                  </a:extLst>
                </p:cNvPr>
                <p:cNvSpPr>
                  <a:spLocks noChangeArrowheads="1"/>
                </p:cNvSpPr>
                <p:nvPr/>
              </p:nvSpPr>
              <p:spPr bwMode="auto">
                <a:xfrm>
                  <a:off x="3503" y="2351"/>
                  <a:ext cx="1956" cy="1534"/>
                </a:xfrm>
                <a:prstGeom prst="rect">
                  <a:avLst/>
                </a:prstGeom>
                <a:grpFill/>
                <a:ln w="3175">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Line 6">
                  <a:extLst>
                    <a:ext uri="{FF2B5EF4-FFF2-40B4-BE49-F238E27FC236}">
                      <a16:creationId xmlns:a16="http://schemas.microsoft.com/office/drawing/2014/main" id="{078299CB-DC4D-A0E7-88EC-3DB1C09CA32E}"/>
                    </a:ext>
                  </a:extLst>
                </p:cNvPr>
                <p:cNvSpPr>
                  <a:spLocks noChangeShapeType="1"/>
                </p:cNvSpPr>
                <p:nvPr/>
              </p:nvSpPr>
              <p:spPr bwMode="auto">
                <a:xfrm>
                  <a:off x="3503" y="3796"/>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Line 7">
                  <a:extLst>
                    <a:ext uri="{FF2B5EF4-FFF2-40B4-BE49-F238E27FC236}">
                      <a16:creationId xmlns:a16="http://schemas.microsoft.com/office/drawing/2014/main" id="{1E82557A-6302-1530-FA9B-F6B8F168F879}"/>
                    </a:ext>
                  </a:extLst>
                </p:cNvPr>
                <p:cNvSpPr>
                  <a:spLocks noChangeShapeType="1"/>
                </p:cNvSpPr>
                <p:nvPr/>
              </p:nvSpPr>
              <p:spPr bwMode="auto">
                <a:xfrm>
                  <a:off x="3839" y="3796"/>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Line 8">
                  <a:extLst>
                    <a:ext uri="{FF2B5EF4-FFF2-40B4-BE49-F238E27FC236}">
                      <a16:creationId xmlns:a16="http://schemas.microsoft.com/office/drawing/2014/main" id="{EFE0828B-DEFF-5AAD-A97A-E022D6ABCEA4}"/>
                    </a:ext>
                  </a:extLst>
                </p:cNvPr>
                <p:cNvSpPr>
                  <a:spLocks noChangeShapeType="1"/>
                </p:cNvSpPr>
                <p:nvPr/>
              </p:nvSpPr>
              <p:spPr bwMode="auto">
                <a:xfrm>
                  <a:off x="4184" y="3796"/>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Line 9">
                  <a:extLst>
                    <a:ext uri="{FF2B5EF4-FFF2-40B4-BE49-F238E27FC236}">
                      <a16:creationId xmlns:a16="http://schemas.microsoft.com/office/drawing/2014/main" id="{C8B92FC8-B0AB-F670-6377-91DED6F1D0B1}"/>
                    </a:ext>
                  </a:extLst>
                </p:cNvPr>
                <p:cNvSpPr>
                  <a:spLocks noChangeShapeType="1"/>
                </p:cNvSpPr>
                <p:nvPr/>
              </p:nvSpPr>
              <p:spPr bwMode="auto">
                <a:xfrm>
                  <a:off x="4521" y="3796"/>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Line 10">
                  <a:extLst>
                    <a:ext uri="{FF2B5EF4-FFF2-40B4-BE49-F238E27FC236}">
                      <a16:creationId xmlns:a16="http://schemas.microsoft.com/office/drawing/2014/main" id="{1A16E78D-ABFE-E620-1174-ED9B7A00514C}"/>
                    </a:ext>
                  </a:extLst>
                </p:cNvPr>
                <p:cNvSpPr>
                  <a:spLocks noChangeShapeType="1"/>
                </p:cNvSpPr>
                <p:nvPr/>
              </p:nvSpPr>
              <p:spPr bwMode="auto">
                <a:xfrm>
                  <a:off x="4866" y="3796"/>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Line 11">
                  <a:extLst>
                    <a:ext uri="{FF2B5EF4-FFF2-40B4-BE49-F238E27FC236}">
                      <a16:creationId xmlns:a16="http://schemas.microsoft.com/office/drawing/2014/main" id="{82B6015C-5D25-672A-847A-F56750E464EE}"/>
                    </a:ext>
                  </a:extLst>
                </p:cNvPr>
                <p:cNvSpPr>
                  <a:spLocks noChangeShapeType="1"/>
                </p:cNvSpPr>
                <p:nvPr/>
              </p:nvSpPr>
              <p:spPr bwMode="auto">
                <a:xfrm>
                  <a:off x="5202" y="3796"/>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Line 12">
                  <a:extLst>
                    <a:ext uri="{FF2B5EF4-FFF2-40B4-BE49-F238E27FC236}">
                      <a16:creationId xmlns:a16="http://schemas.microsoft.com/office/drawing/2014/main" id="{312DEBC7-C3CF-9115-3801-3C77FE199AD8}"/>
                    </a:ext>
                  </a:extLst>
                </p:cNvPr>
                <p:cNvSpPr>
                  <a:spLocks noChangeShapeType="1"/>
                </p:cNvSpPr>
                <p:nvPr/>
              </p:nvSpPr>
              <p:spPr bwMode="auto">
                <a:xfrm>
                  <a:off x="3503" y="3707"/>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Line 13">
                  <a:extLst>
                    <a:ext uri="{FF2B5EF4-FFF2-40B4-BE49-F238E27FC236}">
                      <a16:creationId xmlns:a16="http://schemas.microsoft.com/office/drawing/2014/main" id="{9D80BDDA-FF64-4578-FB97-587CD26B1FB4}"/>
                    </a:ext>
                  </a:extLst>
                </p:cNvPr>
                <p:cNvSpPr>
                  <a:spLocks noChangeShapeType="1"/>
                </p:cNvSpPr>
                <p:nvPr/>
              </p:nvSpPr>
              <p:spPr bwMode="auto">
                <a:xfrm>
                  <a:off x="3671" y="370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Line 14">
                  <a:extLst>
                    <a:ext uri="{FF2B5EF4-FFF2-40B4-BE49-F238E27FC236}">
                      <a16:creationId xmlns:a16="http://schemas.microsoft.com/office/drawing/2014/main" id="{98F35AC7-3901-C039-1BF7-2BAA348B0A68}"/>
                    </a:ext>
                  </a:extLst>
                </p:cNvPr>
                <p:cNvSpPr>
                  <a:spLocks noChangeShapeType="1"/>
                </p:cNvSpPr>
                <p:nvPr/>
              </p:nvSpPr>
              <p:spPr bwMode="auto">
                <a:xfrm>
                  <a:off x="4007" y="3707"/>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Line 15">
                  <a:extLst>
                    <a:ext uri="{FF2B5EF4-FFF2-40B4-BE49-F238E27FC236}">
                      <a16:creationId xmlns:a16="http://schemas.microsoft.com/office/drawing/2014/main" id="{5D532D9A-4AE7-FD2F-8E02-781B62DAB60A}"/>
                    </a:ext>
                  </a:extLst>
                </p:cNvPr>
                <p:cNvSpPr>
                  <a:spLocks noChangeShapeType="1"/>
                </p:cNvSpPr>
                <p:nvPr/>
              </p:nvSpPr>
              <p:spPr bwMode="auto">
                <a:xfrm>
                  <a:off x="4353" y="3707"/>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Line 16">
                  <a:extLst>
                    <a:ext uri="{FF2B5EF4-FFF2-40B4-BE49-F238E27FC236}">
                      <a16:creationId xmlns:a16="http://schemas.microsoft.com/office/drawing/2014/main" id="{A4C138D3-BC66-643B-F1C0-6ED63E6E442B}"/>
                    </a:ext>
                  </a:extLst>
                </p:cNvPr>
                <p:cNvSpPr>
                  <a:spLocks noChangeShapeType="1"/>
                </p:cNvSpPr>
                <p:nvPr/>
              </p:nvSpPr>
              <p:spPr bwMode="auto">
                <a:xfrm>
                  <a:off x="4689" y="3707"/>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Line 17">
                  <a:extLst>
                    <a:ext uri="{FF2B5EF4-FFF2-40B4-BE49-F238E27FC236}">
                      <a16:creationId xmlns:a16="http://schemas.microsoft.com/office/drawing/2014/main" id="{3970C8A9-6C5B-970B-E31B-933F87FDCA93}"/>
                    </a:ext>
                  </a:extLst>
                </p:cNvPr>
                <p:cNvSpPr>
                  <a:spLocks noChangeShapeType="1"/>
                </p:cNvSpPr>
                <p:nvPr/>
              </p:nvSpPr>
              <p:spPr bwMode="auto">
                <a:xfrm>
                  <a:off x="5034" y="3707"/>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Line 18">
                  <a:extLst>
                    <a:ext uri="{FF2B5EF4-FFF2-40B4-BE49-F238E27FC236}">
                      <a16:creationId xmlns:a16="http://schemas.microsoft.com/office/drawing/2014/main" id="{DF9FC3FC-9031-98D1-232C-BD71F7C2E254}"/>
                    </a:ext>
                  </a:extLst>
                </p:cNvPr>
                <p:cNvSpPr>
                  <a:spLocks noChangeShapeType="1"/>
                </p:cNvSpPr>
                <p:nvPr/>
              </p:nvSpPr>
              <p:spPr bwMode="auto">
                <a:xfrm>
                  <a:off x="5371" y="3707"/>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Line 19">
                  <a:extLst>
                    <a:ext uri="{FF2B5EF4-FFF2-40B4-BE49-F238E27FC236}">
                      <a16:creationId xmlns:a16="http://schemas.microsoft.com/office/drawing/2014/main" id="{522AC5E8-CCBD-F264-F3EA-C9B9E12C9231}"/>
                    </a:ext>
                  </a:extLst>
                </p:cNvPr>
                <p:cNvSpPr>
                  <a:spLocks noChangeShapeType="1"/>
                </p:cNvSpPr>
                <p:nvPr/>
              </p:nvSpPr>
              <p:spPr bwMode="auto">
                <a:xfrm>
                  <a:off x="3503" y="362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Line 20">
                  <a:extLst>
                    <a:ext uri="{FF2B5EF4-FFF2-40B4-BE49-F238E27FC236}">
                      <a16:creationId xmlns:a16="http://schemas.microsoft.com/office/drawing/2014/main" id="{8CE37E0B-D832-85D7-114A-CA94777D98C0}"/>
                    </a:ext>
                  </a:extLst>
                </p:cNvPr>
                <p:cNvSpPr>
                  <a:spLocks noChangeShapeType="1"/>
                </p:cNvSpPr>
                <p:nvPr/>
              </p:nvSpPr>
              <p:spPr bwMode="auto">
                <a:xfrm>
                  <a:off x="3839" y="3628"/>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Line 21">
                  <a:extLst>
                    <a:ext uri="{FF2B5EF4-FFF2-40B4-BE49-F238E27FC236}">
                      <a16:creationId xmlns:a16="http://schemas.microsoft.com/office/drawing/2014/main" id="{52864ECA-F4BE-29BE-D639-279E799CC454}"/>
                    </a:ext>
                  </a:extLst>
                </p:cNvPr>
                <p:cNvSpPr>
                  <a:spLocks noChangeShapeType="1"/>
                </p:cNvSpPr>
                <p:nvPr/>
              </p:nvSpPr>
              <p:spPr bwMode="auto">
                <a:xfrm>
                  <a:off x="4184" y="362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Line 22">
                  <a:extLst>
                    <a:ext uri="{FF2B5EF4-FFF2-40B4-BE49-F238E27FC236}">
                      <a16:creationId xmlns:a16="http://schemas.microsoft.com/office/drawing/2014/main" id="{7DD86ABE-234C-EC23-B6AC-8815134170B8}"/>
                    </a:ext>
                  </a:extLst>
                </p:cNvPr>
                <p:cNvSpPr>
                  <a:spLocks noChangeShapeType="1"/>
                </p:cNvSpPr>
                <p:nvPr/>
              </p:nvSpPr>
              <p:spPr bwMode="auto">
                <a:xfrm>
                  <a:off x="4521" y="3628"/>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Line 23">
                  <a:extLst>
                    <a:ext uri="{FF2B5EF4-FFF2-40B4-BE49-F238E27FC236}">
                      <a16:creationId xmlns:a16="http://schemas.microsoft.com/office/drawing/2014/main" id="{EA20BDFC-266F-8D52-7583-8F2997A2EB64}"/>
                    </a:ext>
                  </a:extLst>
                </p:cNvPr>
                <p:cNvSpPr>
                  <a:spLocks noChangeShapeType="1"/>
                </p:cNvSpPr>
                <p:nvPr/>
              </p:nvSpPr>
              <p:spPr bwMode="auto">
                <a:xfrm>
                  <a:off x="4866" y="362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Line 24">
                  <a:extLst>
                    <a:ext uri="{FF2B5EF4-FFF2-40B4-BE49-F238E27FC236}">
                      <a16:creationId xmlns:a16="http://schemas.microsoft.com/office/drawing/2014/main" id="{B536A363-13D7-49B2-96AE-6896C8CC9332}"/>
                    </a:ext>
                  </a:extLst>
                </p:cNvPr>
                <p:cNvSpPr>
                  <a:spLocks noChangeShapeType="1"/>
                </p:cNvSpPr>
                <p:nvPr/>
              </p:nvSpPr>
              <p:spPr bwMode="auto">
                <a:xfrm>
                  <a:off x="5202" y="3628"/>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Line 25">
                  <a:extLst>
                    <a:ext uri="{FF2B5EF4-FFF2-40B4-BE49-F238E27FC236}">
                      <a16:creationId xmlns:a16="http://schemas.microsoft.com/office/drawing/2014/main" id="{4E45285F-85C3-24CE-C975-4F9A4533D9B8}"/>
                    </a:ext>
                  </a:extLst>
                </p:cNvPr>
                <p:cNvSpPr>
                  <a:spLocks noChangeShapeType="1"/>
                </p:cNvSpPr>
                <p:nvPr/>
              </p:nvSpPr>
              <p:spPr bwMode="auto">
                <a:xfrm>
                  <a:off x="3503" y="3539"/>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Line 26">
                  <a:extLst>
                    <a:ext uri="{FF2B5EF4-FFF2-40B4-BE49-F238E27FC236}">
                      <a16:creationId xmlns:a16="http://schemas.microsoft.com/office/drawing/2014/main" id="{687EB49C-DD66-A469-3202-7D442FF157C9}"/>
                    </a:ext>
                  </a:extLst>
                </p:cNvPr>
                <p:cNvSpPr>
                  <a:spLocks noChangeShapeType="1"/>
                </p:cNvSpPr>
                <p:nvPr/>
              </p:nvSpPr>
              <p:spPr bwMode="auto">
                <a:xfrm>
                  <a:off x="3671" y="3539"/>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Line 27">
                  <a:extLst>
                    <a:ext uri="{FF2B5EF4-FFF2-40B4-BE49-F238E27FC236}">
                      <a16:creationId xmlns:a16="http://schemas.microsoft.com/office/drawing/2014/main" id="{4740F38B-FE4D-8E84-49B8-2F5D7BCA58EC}"/>
                    </a:ext>
                  </a:extLst>
                </p:cNvPr>
                <p:cNvSpPr>
                  <a:spLocks noChangeShapeType="1"/>
                </p:cNvSpPr>
                <p:nvPr/>
              </p:nvSpPr>
              <p:spPr bwMode="auto">
                <a:xfrm>
                  <a:off x="4007" y="3539"/>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Line 28">
                  <a:extLst>
                    <a:ext uri="{FF2B5EF4-FFF2-40B4-BE49-F238E27FC236}">
                      <a16:creationId xmlns:a16="http://schemas.microsoft.com/office/drawing/2014/main" id="{CAE25085-4513-85A9-BFCA-1F7D3A02B2C2}"/>
                    </a:ext>
                  </a:extLst>
                </p:cNvPr>
                <p:cNvSpPr>
                  <a:spLocks noChangeShapeType="1"/>
                </p:cNvSpPr>
                <p:nvPr/>
              </p:nvSpPr>
              <p:spPr bwMode="auto">
                <a:xfrm>
                  <a:off x="4353" y="3539"/>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Line 29">
                  <a:extLst>
                    <a:ext uri="{FF2B5EF4-FFF2-40B4-BE49-F238E27FC236}">
                      <a16:creationId xmlns:a16="http://schemas.microsoft.com/office/drawing/2014/main" id="{20EC22B9-0923-359B-8628-E08E8082D73C}"/>
                    </a:ext>
                  </a:extLst>
                </p:cNvPr>
                <p:cNvSpPr>
                  <a:spLocks noChangeShapeType="1"/>
                </p:cNvSpPr>
                <p:nvPr/>
              </p:nvSpPr>
              <p:spPr bwMode="auto">
                <a:xfrm>
                  <a:off x="4689" y="3539"/>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Line 30">
                  <a:extLst>
                    <a:ext uri="{FF2B5EF4-FFF2-40B4-BE49-F238E27FC236}">
                      <a16:creationId xmlns:a16="http://schemas.microsoft.com/office/drawing/2014/main" id="{AB7F0548-5254-52E5-D5DE-044AC948C79B}"/>
                    </a:ext>
                  </a:extLst>
                </p:cNvPr>
                <p:cNvSpPr>
                  <a:spLocks noChangeShapeType="1"/>
                </p:cNvSpPr>
                <p:nvPr/>
              </p:nvSpPr>
              <p:spPr bwMode="auto">
                <a:xfrm>
                  <a:off x="5034" y="3539"/>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Line 31">
                  <a:extLst>
                    <a:ext uri="{FF2B5EF4-FFF2-40B4-BE49-F238E27FC236}">
                      <a16:creationId xmlns:a16="http://schemas.microsoft.com/office/drawing/2014/main" id="{41D756FB-CB83-1C9C-7693-6B3652BE9552}"/>
                    </a:ext>
                  </a:extLst>
                </p:cNvPr>
                <p:cNvSpPr>
                  <a:spLocks noChangeShapeType="1"/>
                </p:cNvSpPr>
                <p:nvPr/>
              </p:nvSpPr>
              <p:spPr bwMode="auto">
                <a:xfrm>
                  <a:off x="5371" y="3539"/>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Line 32">
                  <a:extLst>
                    <a:ext uri="{FF2B5EF4-FFF2-40B4-BE49-F238E27FC236}">
                      <a16:creationId xmlns:a16="http://schemas.microsoft.com/office/drawing/2014/main" id="{E7DCF1D1-FB2E-BC74-0952-79FB14329961}"/>
                    </a:ext>
                  </a:extLst>
                </p:cNvPr>
                <p:cNvSpPr>
                  <a:spLocks noChangeShapeType="1"/>
                </p:cNvSpPr>
                <p:nvPr/>
              </p:nvSpPr>
              <p:spPr bwMode="auto">
                <a:xfrm>
                  <a:off x="3503" y="3459"/>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Line 33">
                  <a:extLst>
                    <a:ext uri="{FF2B5EF4-FFF2-40B4-BE49-F238E27FC236}">
                      <a16:creationId xmlns:a16="http://schemas.microsoft.com/office/drawing/2014/main" id="{A9086559-9866-0B04-26BD-956E169866CE}"/>
                    </a:ext>
                  </a:extLst>
                </p:cNvPr>
                <p:cNvSpPr>
                  <a:spLocks noChangeShapeType="1"/>
                </p:cNvSpPr>
                <p:nvPr/>
              </p:nvSpPr>
              <p:spPr bwMode="auto">
                <a:xfrm>
                  <a:off x="3839" y="3459"/>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Line 34">
                  <a:extLst>
                    <a:ext uri="{FF2B5EF4-FFF2-40B4-BE49-F238E27FC236}">
                      <a16:creationId xmlns:a16="http://schemas.microsoft.com/office/drawing/2014/main" id="{E84370D6-9234-4185-B87D-A2EBEF4A6967}"/>
                    </a:ext>
                  </a:extLst>
                </p:cNvPr>
                <p:cNvSpPr>
                  <a:spLocks noChangeShapeType="1"/>
                </p:cNvSpPr>
                <p:nvPr/>
              </p:nvSpPr>
              <p:spPr bwMode="auto">
                <a:xfrm>
                  <a:off x="4184" y="3459"/>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Line 35">
                  <a:extLst>
                    <a:ext uri="{FF2B5EF4-FFF2-40B4-BE49-F238E27FC236}">
                      <a16:creationId xmlns:a16="http://schemas.microsoft.com/office/drawing/2014/main" id="{32D3EB64-FAAD-1AA2-747D-7A3F20488FCD}"/>
                    </a:ext>
                  </a:extLst>
                </p:cNvPr>
                <p:cNvSpPr>
                  <a:spLocks noChangeShapeType="1"/>
                </p:cNvSpPr>
                <p:nvPr/>
              </p:nvSpPr>
              <p:spPr bwMode="auto">
                <a:xfrm>
                  <a:off x="4521" y="3459"/>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Line 36">
                  <a:extLst>
                    <a:ext uri="{FF2B5EF4-FFF2-40B4-BE49-F238E27FC236}">
                      <a16:creationId xmlns:a16="http://schemas.microsoft.com/office/drawing/2014/main" id="{A70E6293-53EA-C44F-6AB8-A7BB51902D4C}"/>
                    </a:ext>
                  </a:extLst>
                </p:cNvPr>
                <p:cNvSpPr>
                  <a:spLocks noChangeShapeType="1"/>
                </p:cNvSpPr>
                <p:nvPr/>
              </p:nvSpPr>
              <p:spPr bwMode="auto">
                <a:xfrm>
                  <a:off x="4866" y="3459"/>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Line 37">
                  <a:extLst>
                    <a:ext uri="{FF2B5EF4-FFF2-40B4-BE49-F238E27FC236}">
                      <a16:creationId xmlns:a16="http://schemas.microsoft.com/office/drawing/2014/main" id="{1144857B-B9D3-E6C5-E7D3-E796EA92BA14}"/>
                    </a:ext>
                  </a:extLst>
                </p:cNvPr>
                <p:cNvSpPr>
                  <a:spLocks noChangeShapeType="1"/>
                </p:cNvSpPr>
                <p:nvPr/>
              </p:nvSpPr>
              <p:spPr bwMode="auto">
                <a:xfrm>
                  <a:off x="5202" y="3459"/>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Line 38">
                  <a:extLst>
                    <a:ext uri="{FF2B5EF4-FFF2-40B4-BE49-F238E27FC236}">
                      <a16:creationId xmlns:a16="http://schemas.microsoft.com/office/drawing/2014/main" id="{D81DCE19-65E0-34B4-B3C9-39AD74CF441A}"/>
                    </a:ext>
                  </a:extLst>
                </p:cNvPr>
                <p:cNvSpPr>
                  <a:spLocks noChangeShapeType="1"/>
                </p:cNvSpPr>
                <p:nvPr/>
              </p:nvSpPr>
              <p:spPr bwMode="auto">
                <a:xfrm>
                  <a:off x="3503" y="3371"/>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Line 39">
                  <a:extLst>
                    <a:ext uri="{FF2B5EF4-FFF2-40B4-BE49-F238E27FC236}">
                      <a16:creationId xmlns:a16="http://schemas.microsoft.com/office/drawing/2014/main" id="{106A6151-6A0A-0A39-479A-53571B040DE1}"/>
                    </a:ext>
                  </a:extLst>
                </p:cNvPr>
                <p:cNvSpPr>
                  <a:spLocks noChangeShapeType="1"/>
                </p:cNvSpPr>
                <p:nvPr/>
              </p:nvSpPr>
              <p:spPr bwMode="auto">
                <a:xfrm>
                  <a:off x="3671" y="3371"/>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Line 40">
                  <a:extLst>
                    <a:ext uri="{FF2B5EF4-FFF2-40B4-BE49-F238E27FC236}">
                      <a16:creationId xmlns:a16="http://schemas.microsoft.com/office/drawing/2014/main" id="{1294DBBF-0972-4856-E20C-A6963BF5634F}"/>
                    </a:ext>
                  </a:extLst>
                </p:cNvPr>
                <p:cNvSpPr>
                  <a:spLocks noChangeShapeType="1"/>
                </p:cNvSpPr>
                <p:nvPr/>
              </p:nvSpPr>
              <p:spPr bwMode="auto">
                <a:xfrm>
                  <a:off x="4007" y="3371"/>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Line 41">
                  <a:extLst>
                    <a:ext uri="{FF2B5EF4-FFF2-40B4-BE49-F238E27FC236}">
                      <a16:creationId xmlns:a16="http://schemas.microsoft.com/office/drawing/2014/main" id="{E101A345-3A4D-8A2F-1806-63915895DC0A}"/>
                    </a:ext>
                  </a:extLst>
                </p:cNvPr>
                <p:cNvSpPr>
                  <a:spLocks noChangeShapeType="1"/>
                </p:cNvSpPr>
                <p:nvPr/>
              </p:nvSpPr>
              <p:spPr bwMode="auto">
                <a:xfrm>
                  <a:off x="4353" y="3371"/>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Line 42">
                  <a:extLst>
                    <a:ext uri="{FF2B5EF4-FFF2-40B4-BE49-F238E27FC236}">
                      <a16:creationId xmlns:a16="http://schemas.microsoft.com/office/drawing/2014/main" id="{1AE78217-AFBB-3359-2D15-23F730836212}"/>
                    </a:ext>
                  </a:extLst>
                </p:cNvPr>
                <p:cNvSpPr>
                  <a:spLocks noChangeShapeType="1"/>
                </p:cNvSpPr>
                <p:nvPr/>
              </p:nvSpPr>
              <p:spPr bwMode="auto">
                <a:xfrm>
                  <a:off x="4689" y="3371"/>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Line 43">
                  <a:extLst>
                    <a:ext uri="{FF2B5EF4-FFF2-40B4-BE49-F238E27FC236}">
                      <a16:creationId xmlns:a16="http://schemas.microsoft.com/office/drawing/2014/main" id="{778C7B82-2506-76ED-2653-D34287B9A48A}"/>
                    </a:ext>
                  </a:extLst>
                </p:cNvPr>
                <p:cNvSpPr>
                  <a:spLocks noChangeShapeType="1"/>
                </p:cNvSpPr>
                <p:nvPr/>
              </p:nvSpPr>
              <p:spPr bwMode="auto">
                <a:xfrm>
                  <a:off x="5034" y="3371"/>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Line 44">
                  <a:extLst>
                    <a:ext uri="{FF2B5EF4-FFF2-40B4-BE49-F238E27FC236}">
                      <a16:creationId xmlns:a16="http://schemas.microsoft.com/office/drawing/2014/main" id="{8ADAB32A-554A-68AA-09BD-69433E8BBABF}"/>
                    </a:ext>
                  </a:extLst>
                </p:cNvPr>
                <p:cNvSpPr>
                  <a:spLocks noChangeShapeType="1"/>
                </p:cNvSpPr>
                <p:nvPr/>
              </p:nvSpPr>
              <p:spPr bwMode="auto">
                <a:xfrm>
                  <a:off x="5371" y="3371"/>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Line 45">
                  <a:extLst>
                    <a:ext uri="{FF2B5EF4-FFF2-40B4-BE49-F238E27FC236}">
                      <a16:creationId xmlns:a16="http://schemas.microsoft.com/office/drawing/2014/main" id="{A15633CD-B0EC-7A1F-2E4B-D9CC5EDA4834}"/>
                    </a:ext>
                  </a:extLst>
                </p:cNvPr>
                <p:cNvSpPr>
                  <a:spLocks noChangeShapeType="1"/>
                </p:cNvSpPr>
                <p:nvPr/>
              </p:nvSpPr>
              <p:spPr bwMode="auto">
                <a:xfrm>
                  <a:off x="3503" y="3291"/>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Line 46">
                  <a:extLst>
                    <a:ext uri="{FF2B5EF4-FFF2-40B4-BE49-F238E27FC236}">
                      <a16:creationId xmlns:a16="http://schemas.microsoft.com/office/drawing/2014/main" id="{C288C88A-8115-2E3B-DCAB-E3621922959A}"/>
                    </a:ext>
                  </a:extLst>
                </p:cNvPr>
                <p:cNvSpPr>
                  <a:spLocks noChangeShapeType="1"/>
                </p:cNvSpPr>
                <p:nvPr/>
              </p:nvSpPr>
              <p:spPr bwMode="auto">
                <a:xfrm>
                  <a:off x="3839" y="3291"/>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Line 47">
                  <a:extLst>
                    <a:ext uri="{FF2B5EF4-FFF2-40B4-BE49-F238E27FC236}">
                      <a16:creationId xmlns:a16="http://schemas.microsoft.com/office/drawing/2014/main" id="{AC27FA25-2FD0-12C2-030F-874BF90F4E54}"/>
                    </a:ext>
                  </a:extLst>
                </p:cNvPr>
                <p:cNvSpPr>
                  <a:spLocks noChangeShapeType="1"/>
                </p:cNvSpPr>
                <p:nvPr/>
              </p:nvSpPr>
              <p:spPr bwMode="auto">
                <a:xfrm>
                  <a:off x="4184" y="3291"/>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Line 48">
                  <a:extLst>
                    <a:ext uri="{FF2B5EF4-FFF2-40B4-BE49-F238E27FC236}">
                      <a16:creationId xmlns:a16="http://schemas.microsoft.com/office/drawing/2014/main" id="{678A9AF4-4FA2-5A99-9492-76108452D3F3}"/>
                    </a:ext>
                  </a:extLst>
                </p:cNvPr>
                <p:cNvSpPr>
                  <a:spLocks noChangeShapeType="1"/>
                </p:cNvSpPr>
                <p:nvPr/>
              </p:nvSpPr>
              <p:spPr bwMode="auto">
                <a:xfrm>
                  <a:off x="4521" y="3291"/>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Line 49">
                  <a:extLst>
                    <a:ext uri="{FF2B5EF4-FFF2-40B4-BE49-F238E27FC236}">
                      <a16:creationId xmlns:a16="http://schemas.microsoft.com/office/drawing/2014/main" id="{68B4BF25-725E-29C0-4357-54EE38248570}"/>
                    </a:ext>
                  </a:extLst>
                </p:cNvPr>
                <p:cNvSpPr>
                  <a:spLocks noChangeShapeType="1"/>
                </p:cNvSpPr>
                <p:nvPr/>
              </p:nvSpPr>
              <p:spPr bwMode="auto">
                <a:xfrm>
                  <a:off x="4866" y="3291"/>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Line 50">
                  <a:extLst>
                    <a:ext uri="{FF2B5EF4-FFF2-40B4-BE49-F238E27FC236}">
                      <a16:creationId xmlns:a16="http://schemas.microsoft.com/office/drawing/2014/main" id="{65F8A5FC-4CF6-43DE-2CD1-B1DBD957DDBB}"/>
                    </a:ext>
                  </a:extLst>
                </p:cNvPr>
                <p:cNvSpPr>
                  <a:spLocks noChangeShapeType="1"/>
                </p:cNvSpPr>
                <p:nvPr/>
              </p:nvSpPr>
              <p:spPr bwMode="auto">
                <a:xfrm>
                  <a:off x="5202" y="3291"/>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Line 51">
                  <a:extLst>
                    <a:ext uri="{FF2B5EF4-FFF2-40B4-BE49-F238E27FC236}">
                      <a16:creationId xmlns:a16="http://schemas.microsoft.com/office/drawing/2014/main" id="{8FFF88EB-F067-DFD0-4A46-337AA0FEFD87}"/>
                    </a:ext>
                  </a:extLst>
                </p:cNvPr>
                <p:cNvSpPr>
                  <a:spLocks noChangeShapeType="1"/>
                </p:cNvSpPr>
                <p:nvPr/>
              </p:nvSpPr>
              <p:spPr bwMode="auto">
                <a:xfrm>
                  <a:off x="3503" y="3202"/>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Line 52">
                  <a:extLst>
                    <a:ext uri="{FF2B5EF4-FFF2-40B4-BE49-F238E27FC236}">
                      <a16:creationId xmlns:a16="http://schemas.microsoft.com/office/drawing/2014/main" id="{FB6F37FF-7121-0AB0-A3B4-52B145E6F33A}"/>
                    </a:ext>
                  </a:extLst>
                </p:cNvPr>
                <p:cNvSpPr>
                  <a:spLocks noChangeShapeType="1"/>
                </p:cNvSpPr>
                <p:nvPr/>
              </p:nvSpPr>
              <p:spPr bwMode="auto">
                <a:xfrm>
                  <a:off x="3671" y="3202"/>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Line 53">
                  <a:extLst>
                    <a:ext uri="{FF2B5EF4-FFF2-40B4-BE49-F238E27FC236}">
                      <a16:creationId xmlns:a16="http://schemas.microsoft.com/office/drawing/2014/main" id="{6D961570-DFA2-DDD3-3D9B-CE676EBC19BB}"/>
                    </a:ext>
                  </a:extLst>
                </p:cNvPr>
                <p:cNvSpPr>
                  <a:spLocks noChangeShapeType="1"/>
                </p:cNvSpPr>
                <p:nvPr/>
              </p:nvSpPr>
              <p:spPr bwMode="auto">
                <a:xfrm>
                  <a:off x="4007" y="3202"/>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Line 54">
                  <a:extLst>
                    <a:ext uri="{FF2B5EF4-FFF2-40B4-BE49-F238E27FC236}">
                      <a16:creationId xmlns:a16="http://schemas.microsoft.com/office/drawing/2014/main" id="{9128366D-A3DC-CC13-0780-89AE8A0CA2B1}"/>
                    </a:ext>
                  </a:extLst>
                </p:cNvPr>
                <p:cNvSpPr>
                  <a:spLocks noChangeShapeType="1"/>
                </p:cNvSpPr>
                <p:nvPr/>
              </p:nvSpPr>
              <p:spPr bwMode="auto">
                <a:xfrm>
                  <a:off x="4353" y="3202"/>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Line 55">
                  <a:extLst>
                    <a:ext uri="{FF2B5EF4-FFF2-40B4-BE49-F238E27FC236}">
                      <a16:creationId xmlns:a16="http://schemas.microsoft.com/office/drawing/2014/main" id="{573FA444-3BED-E6A7-CDE9-84C606710EB7}"/>
                    </a:ext>
                  </a:extLst>
                </p:cNvPr>
                <p:cNvSpPr>
                  <a:spLocks noChangeShapeType="1"/>
                </p:cNvSpPr>
                <p:nvPr/>
              </p:nvSpPr>
              <p:spPr bwMode="auto">
                <a:xfrm>
                  <a:off x="4689" y="3202"/>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Line 56">
                  <a:extLst>
                    <a:ext uri="{FF2B5EF4-FFF2-40B4-BE49-F238E27FC236}">
                      <a16:creationId xmlns:a16="http://schemas.microsoft.com/office/drawing/2014/main" id="{CE6A9EEA-B289-144F-DA0F-36ECEA6697FF}"/>
                    </a:ext>
                  </a:extLst>
                </p:cNvPr>
                <p:cNvSpPr>
                  <a:spLocks noChangeShapeType="1"/>
                </p:cNvSpPr>
                <p:nvPr/>
              </p:nvSpPr>
              <p:spPr bwMode="auto">
                <a:xfrm>
                  <a:off x="5034" y="3202"/>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Line 57">
                  <a:extLst>
                    <a:ext uri="{FF2B5EF4-FFF2-40B4-BE49-F238E27FC236}">
                      <a16:creationId xmlns:a16="http://schemas.microsoft.com/office/drawing/2014/main" id="{24D9F952-D0F6-DB7A-E250-83658DD68B72}"/>
                    </a:ext>
                  </a:extLst>
                </p:cNvPr>
                <p:cNvSpPr>
                  <a:spLocks noChangeShapeType="1"/>
                </p:cNvSpPr>
                <p:nvPr/>
              </p:nvSpPr>
              <p:spPr bwMode="auto">
                <a:xfrm>
                  <a:off x="5371" y="3202"/>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Line 58">
                  <a:extLst>
                    <a:ext uri="{FF2B5EF4-FFF2-40B4-BE49-F238E27FC236}">
                      <a16:creationId xmlns:a16="http://schemas.microsoft.com/office/drawing/2014/main" id="{4E17BEEB-F623-D49F-0B35-D4471B303B73}"/>
                    </a:ext>
                  </a:extLst>
                </p:cNvPr>
                <p:cNvSpPr>
                  <a:spLocks noChangeShapeType="1"/>
                </p:cNvSpPr>
                <p:nvPr/>
              </p:nvSpPr>
              <p:spPr bwMode="auto">
                <a:xfrm>
                  <a:off x="3503" y="3114"/>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Line 59">
                  <a:extLst>
                    <a:ext uri="{FF2B5EF4-FFF2-40B4-BE49-F238E27FC236}">
                      <a16:creationId xmlns:a16="http://schemas.microsoft.com/office/drawing/2014/main" id="{2C5D5E15-D1D3-EE16-319D-15F979549473}"/>
                    </a:ext>
                  </a:extLst>
                </p:cNvPr>
                <p:cNvSpPr>
                  <a:spLocks noChangeShapeType="1"/>
                </p:cNvSpPr>
                <p:nvPr/>
              </p:nvSpPr>
              <p:spPr bwMode="auto">
                <a:xfrm>
                  <a:off x="3839" y="3114"/>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Line 60">
                  <a:extLst>
                    <a:ext uri="{FF2B5EF4-FFF2-40B4-BE49-F238E27FC236}">
                      <a16:creationId xmlns:a16="http://schemas.microsoft.com/office/drawing/2014/main" id="{F3A5D86E-B6F3-FE7F-1574-000EED452774}"/>
                    </a:ext>
                  </a:extLst>
                </p:cNvPr>
                <p:cNvSpPr>
                  <a:spLocks noChangeShapeType="1"/>
                </p:cNvSpPr>
                <p:nvPr/>
              </p:nvSpPr>
              <p:spPr bwMode="auto">
                <a:xfrm>
                  <a:off x="4184" y="3114"/>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Line 61">
                  <a:extLst>
                    <a:ext uri="{FF2B5EF4-FFF2-40B4-BE49-F238E27FC236}">
                      <a16:creationId xmlns:a16="http://schemas.microsoft.com/office/drawing/2014/main" id="{8C7CAB9F-50F4-BA71-57B7-6B03E2BFDAA5}"/>
                    </a:ext>
                  </a:extLst>
                </p:cNvPr>
                <p:cNvSpPr>
                  <a:spLocks noChangeShapeType="1"/>
                </p:cNvSpPr>
                <p:nvPr/>
              </p:nvSpPr>
              <p:spPr bwMode="auto">
                <a:xfrm>
                  <a:off x="4521" y="3114"/>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Line 62">
                  <a:extLst>
                    <a:ext uri="{FF2B5EF4-FFF2-40B4-BE49-F238E27FC236}">
                      <a16:creationId xmlns:a16="http://schemas.microsoft.com/office/drawing/2014/main" id="{E0EE7839-A767-97B7-15C1-75D9662B00BF}"/>
                    </a:ext>
                  </a:extLst>
                </p:cNvPr>
                <p:cNvSpPr>
                  <a:spLocks noChangeShapeType="1"/>
                </p:cNvSpPr>
                <p:nvPr/>
              </p:nvSpPr>
              <p:spPr bwMode="auto">
                <a:xfrm>
                  <a:off x="4866" y="3114"/>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Line 63">
                  <a:extLst>
                    <a:ext uri="{FF2B5EF4-FFF2-40B4-BE49-F238E27FC236}">
                      <a16:creationId xmlns:a16="http://schemas.microsoft.com/office/drawing/2014/main" id="{832E6086-2E23-E835-4D6E-6B53DDAFD028}"/>
                    </a:ext>
                  </a:extLst>
                </p:cNvPr>
                <p:cNvSpPr>
                  <a:spLocks noChangeShapeType="1"/>
                </p:cNvSpPr>
                <p:nvPr/>
              </p:nvSpPr>
              <p:spPr bwMode="auto">
                <a:xfrm>
                  <a:off x="5202" y="3114"/>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Line 64">
                  <a:extLst>
                    <a:ext uri="{FF2B5EF4-FFF2-40B4-BE49-F238E27FC236}">
                      <a16:creationId xmlns:a16="http://schemas.microsoft.com/office/drawing/2014/main" id="{DC5C47ED-1B07-B2A2-50C1-A53CA12C6619}"/>
                    </a:ext>
                  </a:extLst>
                </p:cNvPr>
                <p:cNvSpPr>
                  <a:spLocks noChangeShapeType="1"/>
                </p:cNvSpPr>
                <p:nvPr/>
              </p:nvSpPr>
              <p:spPr bwMode="auto">
                <a:xfrm>
                  <a:off x="3503" y="3034"/>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Line 65">
                  <a:extLst>
                    <a:ext uri="{FF2B5EF4-FFF2-40B4-BE49-F238E27FC236}">
                      <a16:creationId xmlns:a16="http://schemas.microsoft.com/office/drawing/2014/main" id="{E8DA6D67-1DF4-5DE3-8545-8DBDF8507BF1}"/>
                    </a:ext>
                  </a:extLst>
                </p:cNvPr>
                <p:cNvSpPr>
                  <a:spLocks noChangeShapeType="1"/>
                </p:cNvSpPr>
                <p:nvPr/>
              </p:nvSpPr>
              <p:spPr bwMode="auto">
                <a:xfrm>
                  <a:off x="3671" y="3034"/>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Line 66">
                  <a:extLst>
                    <a:ext uri="{FF2B5EF4-FFF2-40B4-BE49-F238E27FC236}">
                      <a16:creationId xmlns:a16="http://schemas.microsoft.com/office/drawing/2014/main" id="{F78E9AD3-33A2-7ECD-CC55-786B96140B77}"/>
                    </a:ext>
                  </a:extLst>
                </p:cNvPr>
                <p:cNvSpPr>
                  <a:spLocks noChangeShapeType="1"/>
                </p:cNvSpPr>
                <p:nvPr/>
              </p:nvSpPr>
              <p:spPr bwMode="auto">
                <a:xfrm>
                  <a:off x="4007" y="3034"/>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Line 67">
                  <a:extLst>
                    <a:ext uri="{FF2B5EF4-FFF2-40B4-BE49-F238E27FC236}">
                      <a16:creationId xmlns:a16="http://schemas.microsoft.com/office/drawing/2014/main" id="{47DE43B1-137E-9BFC-A757-395B371398B2}"/>
                    </a:ext>
                  </a:extLst>
                </p:cNvPr>
                <p:cNvSpPr>
                  <a:spLocks noChangeShapeType="1"/>
                </p:cNvSpPr>
                <p:nvPr/>
              </p:nvSpPr>
              <p:spPr bwMode="auto">
                <a:xfrm>
                  <a:off x="4353" y="3034"/>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Line 68">
                  <a:extLst>
                    <a:ext uri="{FF2B5EF4-FFF2-40B4-BE49-F238E27FC236}">
                      <a16:creationId xmlns:a16="http://schemas.microsoft.com/office/drawing/2014/main" id="{2587540A-77AC-4B7F-DC11-AA426BD107C4}"/>
                    </a:ext>
                  </a:extLst>
                </p:cNvPr>
                <p:cNvSpPr>
                  <a:spLocks noChangeShapeType="1"/>
                </p:cNvSpPr>
                <p:nvPr/>
              </p:nvSpPr>
              <p:spPr bwMode="auto">
                <a:xfrm>
                  <a:off x="4689" y="3034"/>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Line 69">
                  <a:extLst>
                    <a:ext uri="{FF2B5EF4-FFF2-40B4-BE49-F238E27FC236}">
                      <a16:creationId xmlns:a16="http://schemas.microsoft.com/office/drawing/2014/main" id="{BBBD4B46-FC54-9C80-7E0B-8CC6F2E6DCF5}"/>
                    </a:ext>
                  </a:extLst>
                </p:cNvPr>
                <p:cNvSpPr>
                  <a:spLocks noChangeShapeType="1"/>
                </p:cNvSpPr>
                <p:nvPr/>
              </p:nvSpPr>
              <p:spPr bwMode="auto">
                <a:xfrm>
                  <a:off x="5034" y="3034"/>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Line 70">
                  <a:extLst>
                    <a:ext uri="{FF2B5EF4-FFF2-40B4-BE49-F238E27FC236}">
                      <a16:creationId xmlns:a16="http://schemas.microsoft.com/office/drawing/2014/main" id="{ED5F846E-71C0-37AE-4F4F-C565C003ADFE}"/>
                    </a:ext>
                  </a:extLst>
                </p:cNvPr>
                <p:cNvSpPr>
                  <a:spLocks noChangeShapeType="1"/>
                </p:cNvSpPr>
                <p:nvPr/>
              </p:nvSpPr>
              <p:spPr bwMode="auto">
                <a:xfrm>
                  <a:off x="5371" y="3034"/>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Line 71">
                  <a:extLst>
                    <a:ext uri="{FF2B5EF4-FFF2-40B4-BE49-F238E27FC236}">
                      <a16:creationId xmlns:a16="http://schemas.microsoft.com/office/drawing/2014/main" id="{FF6B2B4F-2940-B103-0D2B-EF13BB282701}"/>
                    </a:ext>
                  </a:extLst>
                </p:cNvPr>
                <p:cNvSpPr>
                  <a:spLocks noChangeShapeType="1"/>
                </p:cNvSpPr>
                <p:nvPr/>
              </p:nvSpPr>
              <p:spPr bwMode="auto">
                <a:xfrm>
                  <a:off x="3503" y="2945"/>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Line 72">
                  <a:extLst>
                    <a:ext uri="{FF2B5EF4-FFF2-40B4-BE49-F238E27FC236}">
                      <a16:creationId xmlns:a16="http://schemas.microsoft.com/office/drawing/2014/main" id="{7AC252BC-AA16-C0EA-17D0-7910E6BB8D28}"/>
                    </a:ext>
                  </a:extLst>
                </p:cNvPr>
                <p:cNvSpPr>
                  <a:spLocks noChangeShapeType="1"/>
                </p:cNvSpPr>
                <p:nvPr/>
              </p:nvSpPr>
              <p:spPr bwMode="auto">
                <a:xfrm>
                  <a:off x="3839" y="2945"/>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Line 73">
                  <a:extLst>
                    <a:ext uri="{FF2B5EF4-FFF2-40B4-BE49-F238E27FC236}">
                      <a16:creationId xmlns:a16="http://schemas.microsoft.com/office/drawing/2014/main" id="{C41AE120-D0DD-1AC7-C59A-7DF1CFD4E463}"/>
                    </a:ext>
                  </a:extLst>
                </p:cNvPr>
                <p:cNvSpPr>
                  <a:spLocks noChangeShapeType="1"/>
                </p:cNvSpPr>
                <p:nvPr/>
              </p:nvSpPr>
              <p:spPr bwMode="auto">
                <a:xfrm>
                  <a:off x="4184" y="2945"/>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Line 74">
                  <a:extLst>
                    <a:ext uri="{FF2B5EF4-FFF2-40B4-BE49-F238E27FC236}">
                      <a16:creationId xmlns:a16="http://schemas.microsoft.com/office/drawing/2014/main" id="{D27CCDC3-D903-8850-C321-A43432DA1F29}"/>
                    </a:ext>
                  </a:extLst>
                </p:cNvPr>
                <p:cNvSpPr>
                  <a:spLocks noChangeShapeType="1"/>
                </p:cNvSpPr>
                <p:nvPr/>
              </p:nvSpPr>
              <p:spPr bwMode="auto">
                <a:xfrm>
                  <a:off x="4521" y="2945"/>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Line 75">
                  <a:extLst>
                    <a:ext uri="{FF2B5EF4-FFF2-40B4-BE49-F238E27FC236}">
                      <a16:creationId xmlns:a16="http://schemas.microsoft.com/office/drawing/2014/main" id="{3919FB60-7DD5-AB04-CEFC-937B84295A74}"/>
                    </a:ext>
                  </a:extLst>
                </p:cNvPr>
                <p:cNvSpPr>
                  <a:spLocks noChangeShapeType="1"/>
                </p:cNvSpPr>
                <p:nvPr/>
              </p:nvSpPr>
              <p:spPr bwMode="auto">
                <a:xfrm>
                  <a:off x="4866" y="2945"/>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Line 76">
                  <a:extLst>
                    <a:ext uri="{FF2B5EF4-FFF2-40B4-BE49-F238E27FC236}">
                      <a16:creationId xmlns:a16="http://schemas.microsoft.com/office/drawing/2014/main" id="{554331D3-F6ED-1620-2F96-CFD9AB7B2237}"/>
                    </a:ext>
                  </a:extLst>
                </p:cNvPr>
                <p:cNvSpPr>
                  <a:spLocks noChangeShapeType="1"/>
                </p:cNvSpPr>
                <p:nvPr/>
              </p:nvSpPr>
              <p:spPr bwMode="auto">
                <a:xfrm>
                  <a:off x="5202" y="2945"/>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Line 77">
                  <a:extLst>
                    <a:ext uri="{FF2B5EF4-FFF2-40B4-BE49-F238E27FC236}">
                      <a16:creationId xmlns:a16="http://schemas.microsoft.com/office/drawing/2014/main" id="{C6DC94C3-24BB-44A5-1789-5AB42A6F3CEE}"/>
                    </a:ext>
                  </a:extLst>
                </p:cNvPr>
                <p:cNvSpPr>
                  <a:spLocks noChangeShapeType="1"/>
                </p:cNvSpPr>
                <p:nvPr/>
              </p:nvSpPr>
              <p:spPr bwMode="auto">
                <a:xfrm>
                  <a:off x="3503" y="2865"/>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Line 78">
                  <a:extLst>
                    <a:ext uri="{FF2B5EF4-FFF2-40B4-BE49-F238E27FC236}">
                      <a16:creationId xmlns:a16="http://schemas.microsoft.com/office/drawing/2014/main" id="{CCA6D12E-D893-1FB2-F469-DA58CB90B12D}"/>
                    </a:ext>
                  </a:extLst>
                </p:cNvPr>
                <p:cNvSpPr>
                  <a:spLocks noChangeShapeType="1"/>
                </p:cNvSpPr>
                <p:nvPr/>
              </p:nvSpPr>
              <p:spPr bwMode="auto">
                <a:xfrm>
                  <a:off x="3671" y="2865"/>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Line 79">
                  <a:extLst>
                    <a:ext uri="{FF2B5EF4-FFF2-40B4-BE49-F238E27FC236}">
                      <a16:creationId xmlns:a16="http://schemas.microsoft.com/office/drawing/2014/main" id="{32E6FF5E-C1A0-1A45-E797-C70113A2E874}"/>
                    </a:ext>
                  </a:extLst>
                </p:cNvPr>
                <p:cNvSpPr>
                  <a:spLocks noChangeShapeType="1"/>
                </p:cNvSpPr>
                <p:nvPr/>
              </p:nvSpPr>
              <p:spPr bwMode="auto">
                <a:xfrm>
                  <a:off x="4007" y="2865"/>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Line 80">
                  <a:extLst>
                    <a:ext uri="{FF2B5EF4-FFF2-40B4-BE49-F238E27FC236}">
                      <a16:creationId xmlns:a16="http://schemas.microsoft.com/office/drawing/2014/main" id="{0A8B7499-9D94-D7DE-E0FE-8C2126A7DCB9}"/>
                    </a:ext>
                  </a:extLst>
                </p:cNvPr>
                <p:cNvSpPr>
                  <a:spLocks noChangeShapeType="1"/>
                </p:cNvSpPr>
                <p:nvPr/>
              </p:nvSpPr>
              <p:spPr bwMode="auto">
                <a:xfrm>
                  <a:off x="4353" y="2865"/>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Line 81">
                  <a:extLst>
                    <a:ext uri="{FF2B5EF4-FFF2-40B4-BE49-F238E27FC236}">
                      <a16:creationId xmlns:a16="http://schemas.microsoft.com/office/drawing/2014/main" id="{516BEB84-46BC-2A0C-B384-347A9A7ADAF6}"/>
                    </a:ext>
                  </a:extLst>
                </p:cNvPr>
                <p:cNvSpPr>
                  <a:spLocks noChangeShapeType="1"/>
                </p:cNvSpPr>
                <p:nvPr/>
              </p:nvSpPr>
              <p:spPr bwMode="auto">
                <a:xfrm>
                  <a:off x="4689" y="2865"/>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Line 82">
                  <a:extLst>
                    <a:ext uri="{FF2B5EF4-FFF2-40B4-BE49-F238E27FC236}">
                      <a16:creationId xmlns:a16="http://schemas.microsoft.com/office/drawing/2014/main" id="{E4BCAD15-0D6F-CF0B-8C34-205DEDE0E705}"/>
                    </a:ext>
                  </a:extLst>
                </p:cNvPr>
                <p:cNvSpPr>
                  <a:spLocks noChangeShapeType="1"/>
                </p:cNvSpPr>
                <p:nvPr/>
              </p:nvSpPr>
              <p:spPr bwMode="auto">
                <a:xfrm>
                  <a:off x="5034" y="2865"/>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Line 83">
                  <a:extLst>
                    <a:ext uri="{FF2B5EF4-FFF2-40B4-BE49-F238E27FC236}">
                      <a16:creationId xmlns:a16="http://schemas.microsoft.com/office/drawing/2014/main" id="{5430651A-2076-E4D1-1823-67D61E5F3A39}"/>
                    </a:ext>
                  </a:extLst>
                </p:cNvPr>
                <p:cNvSpPr>
                  <a:spLocks noChangeShapeType="1"/>
                </p:cNvSpPr>
                <p:nvPr/>
              </p:nvSpPr>
              <p:spPr bwMode="auto">
                <a:xfrm>
                  <a:off x="5371" y="2865"/>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Line 84">
                  <a:extLst>
                    <a:ext uri="{FF2B5EF4-FFF2-40B4-BE49-F238E27FC236}">
                      <a16:creationId xmlns:a16="http://schemas.microsoft.com/office/drawing/2014/main" id="{6C6C5DF1-F304-373F-ECE1-2CA6C29DCA47}"/>
                    </a:ext>
                  </a:extLst>
                </p:cNvPr>
                <p:cNvSpPr>
                  <a:spLocks noChangeShapeType="1"/>
                </p:cNvSpPr>
                <p:nvPr/>
              </p:nvSpPr>
              <p:spPr bwMode="auto">
                <a:xfrm>
                  <a:off x="3503" y="277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Line 85">
                  <a:extLst>
                    <a:ext uri="{FF2B5EF4-FFF2-40B4-BE49-F238E27FC236}">
                      <a16:creationId xmlns:a16="http://schemas.microsoft.com/office/drawing/2014/main" id="{1B73E6E1-4B33-F018-81D7-F14A89DEE337}"/>
                    </a:ext>
                  </a:extLst>
                </p:cNvPr>
                <p:cNvSpPr>
                  <a:spLocks noChangeShapeType="1"/>
                </p:cNvSpPr>
                <p:nvPr/>
              </p:nvSpPr>
              <p:spPr bwMode="auto">
                <a:xfrm>
                  <a:off x="3839" y="2777"/>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Line 86">
                  <a:extLst>
                    <a:ext uri="{FF2B5EF4-FFF2-40B4-BE49-F238E27FC236}">
                      <a16:creationId xmlns:a16="http://schemas.microsoft.com/office/drawing/2014/main" id="{819208B2-07D6-B3E8-220D-31594EBEC8AE}"/>
                    </a:ext>
                  </a:extLst>
                </p:cNvPr>
                <p:cNvSpPr>
                  <a:spLocks noChangeShapeType="1"/>
                </p:cNvSpPr>
                <p:nvPr/>
              </p:nvSpPr>
              <p:spPr bwMode="auto">
                <a:xfrm>
                  <a:off x="4184" y="277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Line 87">
                  <a:extLst>
                    <a:ext uri="{FF2B5EF4-FFF2-40B4-BE49-F238E27FC236}">
                      <a16:creationId xmlns:a16="http://schemas.microsoft.com/office/drawing/2014/main" id="{977BDA8F-E951-E91C-054B-02506B904E55}"/>
                    </a:ext>
                  </a:extLst>
                </p:cNvPr>
                <p:cNvSpPr>
                  <a:spLocks noChangeShapeType="1"/>
                </p:cNvSpPr>
                <p:nvPr/>
              </p:nvSpPr>
              <p:spPr bwMode="auto">
                <a:xfrm>
                  <a:off x="4521" y="2777"/>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Line 88">
                  <a:extLst>
                    <a:ext uri="{FF2B5EF4-FFF2-40B4-BE49-F238E27FC236}">
                      <a16:creationId xmlns:a16="http://schemas.microsoft.com/office/drawing/2014/main" id="{E335CEC3-195F-EAEC-F727-56A998F9B777}"/>
                    </a:ext>
                  </a:extLst>
                </p:cNvPr>
                <p:cNvSpPr>
                  <a:spLocks noChangeShapeType="1"/>
                </p:cNvSpPr>
                <p:nvPr/>
              </p:nvSpPr>
              <p:spPr bwMode="auto">
                <a:xfrm>
                  <a:off x="4866" y="277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Line 89">
                  <a:extLst>
                    <a:ext uri="{FF2B5EF4-FFF2-40B4-BE49-F238E27FC236}">
                      <a16:creationId xmlns:a16="http://schemas.microsoft.com/office/drawing/2014/main" id="{916AE474-EEBB-0936-8E2E-D9291FC62C8B}"/>
                    </a:ext>
                  </a:extLst>
                </p:cNvPr>
                <p:cNvSpPr>
                  <a:spLocks noChangeShapeType="1"/>
                </p:cNvSpPr>
                <p:nvPr/>
              </p:nvSpPr>
              <p:spPr bwMode="auto">
                <a:xfrm>
                  <a:off x="5202" y="2777"/>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Line 90">
                  <a:extLst>
                    <a:ext uri="{FF2B5EF4-FFF2-40B4-BE49-F238E27FC236}">
                      <a16:creationId xmlns:a16="http://schemas.microsoft.com/office/drawing/2014/main" id="{2234E023-D4F5-65FE-46F4-C05013800D00}"/>
                    </a:ext>
                  </a:extLst>
                </p:cNvPr>
                <p:cNvSpPr>
                  <a:spLocks noChangeShapeType="1"/>
                </p:cNvSpPr>
                <p:nvPr/>
              </p:nvSpPr>
              <p:spPr bwMode="auto">
                <a:xfrm>
                  <a:off x="3503" y="2688"/>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Line 91">
                  <a:extLst>
                    <a:ext uri="{FF2B5EF4-FFF2-40B4-BE49-F238E27FC236}">
                      <a16:creationId xmlns:a16="http://schemas.microsoft.com/office/drawing/2014/main" id="{C740ACE2-A036-4F64-3D45-CAB5C0996447}"/>
                    </a:ext>
                  </a:extLst>
                </p:cNvPr>
                <p:cNvSpPr>
                  <a:spLocks noChangeShapeType="1"/>
                </p:cNvSpPr>
                <p:nvPr/>
              </p:nvSpPr>
              <p:spPr bwMode="auto">
                <a:xfrm>
                  <a:off x="3671" y="268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Line 92">
                  <a:extLst>
                    <a:ext uri="{FF2B5EF4-FFF2-40B4-BE49-F238E27FC236}">
                      <a16:creationId xmlns:a16="http://schemas.microsoft.com/office/drawing/2014/main" id="{880547A3-F298-AE7F-ABA4-14C87868C446}"/>
                    </a:ext>
                  </a:extLst>
                </p:cNvPr>
                <p:cNvSpPr>
                  <a:spLocks noChangeShapeType="1"/>
                </p:cNvSpPr>
                <p:nvPr/>
              </p:nvSpPr>
              <p:spPr bwMode="auto">
                <a:xfrm>
                  <a:off x="4007" y="2688"/>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Line 93">
                  <a:extLst>
                    <a:ext uri="{FF2B5EF4-FFF2-40B4-BE49-F238E27FC236}">
                      <a16:creationId xmlns:a16="http://schemas.microsoft.com/office/drawing/2014/main" id="{9DC267F2-E134-6202-6A9E-8C6307C36830}"/>
                    </a:ext>
                  </a:extLst>
                </p:cNvPr>
                <p:cNvSpPr>
                  <a:spLocks noChangeShapeType="1"/>
                </p:cNvSpPr>
                <p:nvPr/>
              </p:nvSpPr>
              <p:spPr bwMode="auto">
                <a:xfrm>
                  <a:off x="4353" y="2688"/>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Line 94">
                  <a:extLst>
                    <a:ext uri="{FF2B5EF4-FFF2-40B4-BE49-F238E27FC236}">
                      <a16:creationId xmlns:a16="http://schemas.microsoft.com/office/drawing/2014/main" id="{0CD7A203-B679-9626-2E63-F39923CEE033}"/>
                    </a:ext>
                  </a:extLst>
                </p:cNvPr>
                <p:cNvSpPr>
                  <a:spLocks noChangeShapeType="1"/>
                </p:cNvSpPr>
                <p:nvPr/>
              </p:nvSpPr>
              <p:spPr bwMode="auto">
                <a:xfrm>
                  <a:off x="4689" y="2688"/>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Line 95">
                  <a:extLst>
                    <a:ext uri="{FF2B5EF4-FFF2-40B4-BE49-F238E27FC236}">
                      <a16:creationId xmlns:a16="http://schemas.microsoft.com/office/drawing/2014/main" id="{CAF629F1-A578-71BA-9191-83EC4B1EFA01}"/>
                    </a:ext>
                  </a:extLst>
                </p:cNvPr>
                <p:cNvSpPr>
                  <a:spLocks noChangeShapeType="1"/>
                </p:cNvSpPr>
                <p:nvPr/>
              </p:nvSpPr>
              <p:spPr bwMode="auto">
                <a:xfrm>
                  <a:off x="5034" y="2688"/>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Line 96">
                  <a:extLst>
                    <a:ext uri="{FF2B5EF4-FFF2-40B4-BE49-F238E27FC236}">
                      <a16:creationId xmlns:a16="http://schemas.microsoft.com/office/drawing/2014/main" id="{1F650C22-2927-1340-ABD4-9097BD62AD21}"/>
                    </a:ext>
                  </a:extLst>
                </p:cNvPr>
                <p:cNvSpPr>
                  <a:spLocks noChangeShapeType="1"/>
                </p:cNvSpPr>
                <p:nvPr/>
              </p:nvSpPr>
              <p:spPr bwMode="auto">
                <a:xfrm>
                  <a:off x="5371" y="2688"/>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Line 97">
                  <a:extLst>
                    <a:ext uri="{FF2B5EF4-FFF2-40B4-BE49-F238E27FC236}">
                      <a16:creationId xmlns:a16="http://schemas.microsoft.com/office/drawing/2014/main" id="{FFEEE835-5412-D27D-F1B0-851CBB13E541}"/>
                    </a:ext>
                  </a:extLst>
                </p:cNvPr>
                <p:cNvSpPr>
                  <a:spLocks noChangeShapeType="1"/>
                </p:cNvSpPr>
                <p:nvPr/>
              </p:nvSpPr>
              <p:spPr bwMode="auto">
                <a:xfrm>
                  <a:off x="3503" y="260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Line 98">
                  <a:extLst>
                    <a:ext uri="{FF2B5EF4-FFF2-40B4-BE49-F238E27FC236}">
                      <a16:creationId xmlns:a16="http://schemas.microsoft.com/office/drawing/2014/main" id="{FC1468C6-FB68-57FC-101B-E3029EF60DF1}"/>
                    </a:ext>
                  </a:extLst>
                </p:cNvPr>
                <p:cNvSpPr>
                  <a:spLocks noChangeShapeType="1"/>
                </p:cNvSpPr>
                <p:nvPr/>
              </p:nvSpPr>
              <p:spPr bwMode="auto">
                <a:xfrm>
                  <a:off x="3839" y="2608"/>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Line 99">
                  <a:extLst>
                    <a:ext uri="{FF2B5EF4-FFF2-40B4-BE49-F238E27FC236}">
                      <a16:creationId xmlns:a16="http://schemas.microsoft.com/office/drawing/2014/main" id="{9874C930-3920-812C-3476-8F157439F5A1}"/>
                    </a:ext>
                  </a:extLst>
                </p:cNvPr>
                <p:cNvSpPr>
                  <a:spLocks noChangeShapeType="1"/>
                </p:cNvSpPr>
                <p:nvPr/>
              </p:nvSpPr>
              <p:spPr bwMode="auto">
                <a:xfrm>
                  <a:off x="4184" y="260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Line 100">
                  <a:extLst>
                    <a:ext uri="{FF2B5EF4-FFF2-40B4-BE49-F238E27FC236}">
                      <a16:creationId xmlns:a16="http://schemas.microsoft.com/office/drawing/2014/main" id="{38B29018-834C-62C1-9606-FE9DE564B098}"/>
                    </a:ext>
                  </a:extLst>
                </p:cNvPr>
                <p:cNvSpPr>
                  <a:spLocks noChangeShapeType="1"/>
                </p:cNvSpPr>
                <p:nvPr/>
              </p:nvSpPr>
              <p:spPr bwMode="auto">
                <a:xfrm>
                  <a:off x="4521" y="2608"/>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Line 101">
                  <a:extLst>
                    <a:ext uri="{FF2B5EF4-FFF2-40B4-BE49-F238E27FC236}">
                      <a16:creationId xmlns:a16="http://schemas.microsoft.com/office/drawing/2014/main" id="{F6BF4A00-8F8E-DB4D-AB42-883EB9C89309}"/>
                    </a:ext>
                  </a:extLst>
                </p:cNvPr>
                <p:cNvSpPr>
                  <a:spLocks noChangeShapeType="1"/>
                </p:cNvSpPr>
                <p:nvPr/>
              </p:nvSpPr>
              <p:spPr bwMode="auto">
                <a:xfrm>
                  <a:off x="4866" y="260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Line 102">
                  <a:extLst>
                    <a:ext uri="{FF2B5EF4-FFF2-40B4-BE49-F238E27FC236}">
                      <a16:creationId xmlns:a16="http://schemas.microsoft.com/office/drawing/2014/main" id="{5181D046-4B16-4E8A-7423-F56A3D3EC74A}"/>
                    </a:ext>
                  </a:extLst>
                </p:cNvPr>
                <p:cNvSpPr>
                  <a:spLocks noChangeShapeType="1"/>
                </p:cNvSpPr>
                <p:nvPr/>
              </p:nvSpPr>
              <p:spPr bwMode="auto">
                <a:xfrm>
                  <a:off x="5202" y="2608"/>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Line 103">
                  <a:extLst>
                    <a:ext uri="{FF2B5EF4-FFF2-40B4-BE49-F238E27FC236}">
                      <a16:creationId xmlns:a16="http://schemas.microsoft.com/office/drawing/2014/main" id="{40EEAD4D-4EA9-FFE8-EB0D-1B64723D2DD3}"/>
                    </a:ext>
                  </a:extLst>
                </p:cNvPr>
                <p:cNvSpPr>
                  <a:spLocks noChangeShapeType="1"/>
                </p:cNvSpPr>
                <p:nvPr/>
              </p:nvSpPr>
              <p:spPr bwMode="auto">
                <a:xfrm>
                  <a:off x="3503" y="2520"/>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Line 104">
                  <a:extLst>
                    <a:ext uri="{FF2B5EF4-FFF2-40B4-BE49-F238E27FC236}">
                      <a16:creationId xmlns:a16="http://schemas.microsoft.com/office/drawing/2014/main" id="{0029D71D-2315-3326-7472-BF0EF3A86F29}"/>
                    </a:ext>
                  </a:extLst>
                </p:cNvPr>
                <p:cNvSpPr>
                  <a:spLocks noChangeShapeType="1"/>
                </p:cNvSpPr>
                <p:nvPr/>
              </p:nvSpPr>
              <p:spPr bwMode="auto">
                <a:xfrm>
                  <a:off x="3671" y="2520"/>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Line 105">
                  <a:extLst>
                    <a:ext uri="{FF2B5EF4-FFF2-40B4-BE49-F238E27FC236}">
                      <a16:creationId xmlns:a16="http://schemas.microsoft.com/office/drawing/2014/main" id="{6ECC6417-47CB-ECFC-6E61-74CBBCC47092}"/>
                    </a:ext>
                  </a:extLst>
                </p:cNvPr>
                <p:cNvSpPr>
                  <a:spLocks noChangeShapeType="1"/>
                </p:cNvSpPr>
                <p:nvPr/>
              </p:nvSpPr>
              <p:spPr bwMode="auto">
                <a:xfrm>
                  <a:off x="4007" y="2520"/>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Line 106">
                  <a:extLst>
                    <a:ext uri="{FF2B5EF4-FFF2-40B4-BE49-F238E27FC236}">
                      <a16:creationId xmlns:a16="http://schemas.microsoft.com/office/drawing/2014/main" id="{5C22B85C-2A66-2DF8-A9F4-20A87B6359F6}"/>
                    </a:ext>
                  </a:extLst>
                </p:cNvPr>
                <p:cNvSpPr>
                  <a:spLocks noChangeShapeType="1"/>
                </p:cNvSpPr>
                <p:nvPr/>
              </p:nvSpPr>
              <p:spPr bwMode="auto">
                <a:xfrm>
                  <a:off x="4353" y="2520"/>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Line 107">
                  <a:extLst>
                    <a:ext uri="{FF2B5EF4-FFF2-40B4-BE49-F238E27FC236}">
                      <a16:creationId xmlns:a16="http://schemas.microsoft.com/office/drawing/2014/main" id="{D8611B34-DF0F-0518-7E2B-B1AD5E7DE165}"/>
                    </a:ext>
                  </a:extLst>
                </p:cNvPr>
                <p:cNvSpPr>
                  <a:spLocks noChangeShapeType="1"/>
                </p:cNvSpPr>
                <p:nvPr/>
              </p:nvSpPr>
              <p:spPr bwMode="auto">
                <a:xfrm>
                  <a:off x="4689" y="2520"/>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Line 108">
                  <a:extLst>
                    <a:ext uri="{FF2B5EF4-FFF2-40B4-BE49-F238E27FC236}">
                      <a16:creationId xmlns:a16="http://schemas.microsoft.com/office/drawing/2014/main" id="{36A4A43A-62F9-A076-F7FB-E16C7A5C11CA}"/>
                    </a:ext>
                  </a:extLst>
                </p:cNvPr>
                <p:cNvSpPr>
                  <a:spLocks noChangeShapeType="1"/>
                </p:cNvSpPr>
                <p:nvPr/>
              </p:nvSpPr>
              <p:spPr bwMode="auto">
                <a:xfrm>
                  <a:off x="5034" y="2520"/>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Line 109">
                  <a:extLst>
                    <a:ext uri="{FF2B5EF4-FFF2-40B4-BE49-F238E27FC236}">
                      <a16:creationId xmlns:a16="http://schemas.microsoft.com/office/drawing/2014/main" id="{73FC8B5F-6549-9B3B-00D3-2CE93FC4ADB6}"/>
                    </a:ext>
                  </a:extLst>
                </p:cNvPr>
                <p:cNvSpPr>
                  <a:spLocks noChangeShapeType="1"/>
                </p:cNvSpPr>
                <p:nvPr/>
              </p:nvSpPr>
              <p:spPr bwMode="auto">
                <a:xfrm>
                  <a:off x="5371" y="2520"/>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Line 110">
                  <a:extLst>
                    <a:ext uri="{FF2B5EF4-FFF2-40B4-BE49-F238E27FC236}">
                      <a16:creationId xmlns:a16="http://schemas.microsoft.com/office/drawing/2014/main" id="{A1DBB64B-13A8-BD38-B928-92EF021B2873}"/>
                    </a:ext>
                  </a:extLst>
                </p:cNvPr>
                <p:cNvSpPr>
                  <a:spLocks noChangeShapeType="1"/>
                </p:cNvSpPr>
                <p:nvPr/>
              </p:nvSpPr>
              <p:spPr bwMode="auto">
                <a:xfrm>
                  <a:off x="3503" y="2440"/>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Line 111">
                  <a:extLst>
                    <a:ext uri="{FF2B5EF4-FFF2-40B4-BE49-F238E27FC236}">
                      <a16:creationId xmlns:a16="http://schemas.microsoft.com/office/drawing/2014/main" id="{F58827C2-8255-465E-9E63-30286C8ABA4B}"/>
                    </a:ext>
                  </a:extLst>
                </p:cNvPr>
                <p:cNvSpPr>
                  <a:spLocks noChangeShapeType="1"/>
                </p:cNvSpPr>
                <p:nvPr/>
              </p:nvSpPr>
              <p:spPr bwMode="auto">
                <a:xfrm>
                  <a:off x="3839" y="2440"/>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Line 112">
                  <a:extLst>
                    <a:ext uri="{FF2B5EF4-FFF2-40B4-BE49-F238E27FC236}">
                      <a16:creationId xmlns:a16="http://schemas.microsoft.com/office/drawing/2014/main" id="{1664B475-0121-AE9C-EE58-1C3935A3DF27}"/>
                    </a:ext>
                  </a:extLst>
                </p:cNvPr>
                <p:cNvSpPr>
                  <a:spLocks noChangeShapeType="1"/>
                </p:cNvSpPr>
                <p:nvPr/>
              </p:nvSpPr>
              <p:spPr bwMode="auto">
                <a:xfrm>
                  <a:off x="4184" y="2440"/>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Line 113">
                  <a:extLst>
                    <a:ext uri="{FF2B5EF4-FFF2-40B4-BE49-F238E27FC236}">
                      <a16:creationId xmlns:a16="http://schemas.microsoft.com/office/drawing/2014/main" id="{3004CB2D-9CCA-9211-64F7-E05371F45408}"/>
                    </a:ext>
                  </a:extLst>
                </p:cNvPr>
                <p:cNvSpPr>
                  <a:spLocks noChangeShapeType="1"/>
                </p:cNvSpPr>
                <p:nvPr/>
              </p:nvSpPr>
              <p:spPr bwMode="auto">
                <a:xfrm>
                  <a:off x="4521" y="2440"/>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Line 114">
                  <a:extLst>
                    <a:ext uri="{FF2B5EF4-FFF2-40B4-BE49-F238E27FC236}">
                      <a16:creationId xmlns:a16="http://schemas.microsoft.com/office/drawing/2014/main" id="{AF84802A-0292-5AE2-091D-E63F9F644382}"/>
                    </a:ext>
                  </a:extLst>
                </p:cNvPr>
                <p:cNvSpPr>
                  <a:spLocks noChangeShapeType="1"/>
                </p:cNvSpPr>
                <p:nvPr/>
              </p:nvSpPr>
              <p:spPr bwMode="auto">
                <a:xfrm>
                  <a:off x="4866" y="2440"/>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Line 115">
                  <a:extLst>
                    <a:ext uri="{FF2B5EF4-FFF2-40B4-BE49-F238E27FC236}">
                      <a16:creationId xmlns:a16="http://schemas.microsoft.com/office/drawing/2014/main" id="{B97FB11D-5FCB-D123-1C6D-B989BD330964}"/>
                    </a:ext>
                  </a:extLst>
                </p:cNvPr>
                <p:cNvSpPr>
                  <a:spLocks noChangeShapeType="1"/>
                </p:cNvSpPr>
                <p:nvPr/>
              </p:nvSpPr>
              <p:spPr bwMode="auto">
                <a:xfrm>
                  <a:off x="5202" y="2440"/>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Line 116">
                  <a:extLst>
                    <a:ext uri="{FF2B5EF4-FFF2-40B4-BE49-F238E27FC236}">
                      <a16:creationId xmlns:a16="http://schemas.microsoft.com/office/drawing/2014/main" id="{34E145FC-0D71-76DC-9D4B-FDA02C78C9A3}"/>
                    </a:ext>
                  </a:extLst>
                </p:cNvPr>
                <p:cNvSpPr>
                  <a:spLocks noChangeShapeType="1"/>
                </p:cNvSpPr>
                <p:nvPr/>
              </p:nvSpPr>
              <p:spPr bwMode="auto">
                <a:xfrm>
                  <a:off x="3503" y="3814"/>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Line 117">
                  <a:extLst>
                    <a:ext uri="{FF2B5EF4-FFF2-40B4-BE49-F238E27FC236}">
                      <a16:creationId xmlns:a16="http://schemas.microsoft.com/office/drawing/2014/main" id="{C3ABA6CD-32D0-0B60-B515-B95C570212FE}"/>
                    </a:ext>
                  </a:extLst>
                </p:cNvPr>
                <p:cNvSpPr>
                  <a:spLocks noChangeShapeType="1"/>
                </p:cNvSpPr>
                <p:nvPr/>
              </p:nvSpPr>
              <p:spPr bwMode="auto">
                <a:xfrm>
                  <a:off x="3671" y="3814"/>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Line 118">
                  <a:extLst>
                    <a:ext uri="{FF2B5EF4-FFF2-40B4-BE49-F238E27FC236}">
                      <a16:creationId xmlns:a16="http://schemas.microsoft.com/office/drawing/2014/main" id="{A8A42DF3-98FA-49CB-3550-98B5FD3F0307}"/>
                    </a:ext>
                  </a:extLst>
                </p:cNvPr>
                <p:cNvSpPr>
                  <a:spLocks noChangeShapeType="1"/>
                </p:cNvSpPr>
                <p:nvPr/>
              </p:nvSpPr>
              <p:spPr bwMode="auto">
                <a:xfrm>
                  <a:off x="4007" y="3814"/>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Line 119">
                  <a:extLst>
                    <a:ext uri="{FF2B5EF4-FFF2-40B4-BE49-F238E27FC236}">
                      <a16:creationId xmlns:a16="http://schemas.microsoft.com/office/drawing/2014/main" id="{FC234742-9D9D-4167-2752-6FF3088B8F48}"/>
                    </a:ext>
                  </a:extLst>
                </p:cNvPr>
                <p:cNvSpPr>
                  <a:spLocks noChangeShapeType="1"/>
                </p:cNvSpPr>
                <p:nvPr/>
              </p:nvSpPr>
              <p:spPr bwMode="auto">
                <a:xfrm>
                  <a:off x="4353" y="3814"/>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Line 120">
                  <a:extLst>
                    <a:ext uri="{FF2B5EF4-FFF2-40B4-BE49-F238E27FC236}">
                      <a16:creationId xmlns:a16="http://schemas.microsoft.com/office/drawing/2014/main" id="{102FC647-20EB-3B78-5366-6C08CCD222EF}"/>
                    </a:ext>
                  </a:extLst>
                </p:cNvPr>
                <p:cNvSpPr>
                  <a:spLocks noChangeShapeType="1"/>
                </p:cNvSpPr>
                <p:nvPr/>
              </p:nvSpPr>
              <p:spPr bwMode="auto">
                <a:xfrm>
                  <a:off x="4689" y="3814"/>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Line 121">
                  <a:extLst>
                    <a:ext uri="{FF2B5EF4-FFF2-40B4-BE49-F238E27FC236}">
                      <a16:creationId xmlns:a16="http://schemas.microsoft.com/office/drawing/2014/main" id="{12263FB4-66A0-3017-0945-2CB0008D2C68}"/>
                    </a:ext>
                  </a:extLst>
                </p:cNvPr>
                <p:cNvSpPr>
                  <a:spLocks noChangeShapeType="1"/>
                </p:cNvSpPr>
                <p:nvPr/>
              </p:nvSpPr>
              <p:spPr bwMode="auto">
                <a:xfrm>
                  <a:off x="5034" y="3814"/>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Line 122">
                  <a:extLst>
                    <a:ext uri="{FF2B5EF4-FFF2-40B4-BE49-F238E27FC236}">
                      <a16:creationId xmlns:a16="http://schemas.microsoft.com/office/drawing/2014/main" id="{99F6462A-ED56-3722-F301-C6846F4A83EA}"/>
                    </a:ext>
                  </a:extLst>
                </p:cNvPr>
                <p:cNvSpPr>
                  <a:spLocks noChangeShapeType="1"/>
                </p:cNvSpPr>
                <p:nvPr/>
              </p:nvSpPr>
              <p:spPr bwMode="auto">
                <a:xfrm>
                  <a:off x="5371" y="3814"/>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Line 123">
                  <a:extLst>
                    <a:ext uri="{FF2B5EF4-FFF2-40B4-BE49-F238E27FC236}">
                      <a16:creationId xmlns:a16="http://schemas.microsoft.com/office/drawing/2014/main" id="{6E01C185-F40C-AF20-BBC7-7B1BA6FB1640}"/>
                    </a:ext>
                  </a:extLst>
                </p:cNvPr>
                <p:cNvSpPr>
                  <a:spLocks noChangeShapeType="1"/>
                </p:cNvSpPr>
                <p:nvPr/>
              </p:nvSpPr>
              <p:spPr bwMode="auto">
                <a:xfrm>
                  <a:off x="3503" y="3725"/>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Line 124">
                  <a:extLst>
                    <a:ext uri="{FF2B5EF4-FFF2-40B4-BE49-F238E27FC236}">
                      <a16:creationId xmlns:a16="http://schemas.microsoft.com/office/drawing/2014/main" id="{2498316B-725B-4B6D-A478-7295B927C449}"/>
                    </a:ext>
                  </a:extLst>
                </p:cNvPr>
                <p:cNvSpPr>
                  <a:spLocks noChangeShapeType="1"/>
                </p:cNvSpPr>
                <p:nvPr/>
              </p:nvSpPr>
              <p:spPr bwMode="auto">
                <a:xfrm>
                  <a:off x="3839" y="3725"/>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Line 125">
                  <a:extLst>
                    <a:ext uri="{FF2B5EF4-FFF2-40B4-BE49-F238E27FC236}">
                      <a16:creationId xmlns:a16="http://schemas.microsoft.com/office/drawing/2014/main" id="{A37EC0AE-7169-4570-11A8-1B61E92B5C31}"/>
                    </a:ext>
                  </a:extLst>
                </p:cNvPr>
                <p:cNvSpPr>
                  <a:spLocks noChangeShapeType="1"/>
                </p:cNvSpPr>
                <p:nvPr/>
              </p:nvSpPr>
              <p:spPr bwMode="auto">
                <a:xfrm>
                  <a:off x="4184" y="3725"/>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Line 126">
                  <a:extLst>
                    <a:ext uri="{FF2B5EF4-FFF2-40B4-BE49-F238E27FC236}">
                      <a16:creationId xmlns:a16="http://schemas.microsoft.com/office/drawing/2014/main" id="{D97CFCE5-3DB3-5C04-8546-BF092FF2C902}"/>
                    </a:ext>
                  </a:extLst>
                </p:cNvPr>
                <p:cNvSpPr>
                  <a:spLocks noChangeShapeType="1"/>
                </p:cNvSpPr>
                <p:nvPr/>
              </p:nvSpPr>
              <p:spPr bwMode="auto">
                <a:xfrm>
                  <a:off x="4521" y="3725"/>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Line 127">
                  <a:extLst>
                    <a:ext uri="{FF2B5EF4-FFF2-40B4-BE49-F238E27FC236}">
                      <a16:creationId xmlns:a16="http://schemas.microsoft.com/office/drawing/2014/main" id="{82F1691F-7055-15D2-2858-58D62EDD10EE}"/>
                    </a:ext>
                  </a:extLst>
                </p:cNvPr>
                <p:cNvSpPr>
                  <a:spLocks noChangeShapeType="1"/>
                </p:cNvSpPr>
                <p:nvPr/>
              </p:nvSpPr>
              <p:spPr bwMode="auto">
                <a:xfrm>
                  <a:off x="4866" y="3725"/>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Line 128">
                  <a:extLst>
                    <a:ext uri="{FF2B5EF4-FFF2-40B4-BE49-F238E27FC236}">
                      <a16:creationId xmlns:a16="http://schemas.microsoft.com/office/drawing/2014/main" id="{CF1477B2-C719-148E-76CD-8FC0DFFE1FAB}"/>
                    </a:ext>
                  </a:extLst>
                </p:cNvPr>
                <p:cNvSpPr>
                  <a:spLocks noChangeShapeType="1"/>
                </p:cNvSpPr>
                <p:nvPr/>
              </p:nvSpPr>
              <p:spPr bwMode="auto">
                <a:xfrm>
                  <a:off x="5202" y="3725"/>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Line 129">
                  <a:extLst>
                    <a:ext uri="{FF2B5EF4-FFF2-40B4-BE49-F238E27FC236}">
                      <a16:creationId xmlns:a16="http://schemas.microsoft.com/office/drawing/2014/main" id="{71424026-3F71-FAE9-DE86-F7FF686D294E}"/>
                    </a:ext>
                  </a:extLst>
                </p:cNvPr>
                <p:cNvSpPr>
                  <a:spLocks noChangeShapeType="1"/>
                </p:cNvSpPr>
                <p:nvPr/>
              </p:nvSpPr>
              <p:spPr bwMode="auto">
                <a:xfrm>
                  <a:off x="3503" y="3645"/>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Line 130">
                  <a:extLst>
                    <a:ext uri="{FF2B5EF4-FFF2-40B4-BE49-F238E27FC236}">
                      <a16:creationId xmlns:a16="http://schemas.microsoft.com/office/drawing/2014/main" id="{71658D87-D05A-02E1-AFE3-71BBA77733C1}"/>
                    </a:ext>
                  </a:extLst>
                </p:cNvPr>
                <p:cNvSpPr>
                  <a:spLocks noChangeShapeType="1"/>
                </p:cNvSpPr>
                <p:nvPr/>
              </p:nvSpPr>
              <p:spPr bwMode="auto">
                <a:xfrm>
                  <a:off x="3671" y="3645"/>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Line 131">
                  <a:extLst>
                    <a:ext uri="{FF2B5EF4-FFF2-40B4-BE49-F238E27FC236}">
                      <a16:creationId xmlns:a16="http://schemas.microsoft.com/office/drawing/2014/main" id="{7B4F581B-6560-E05B-7846-43B75646B719}"/>
                    </a:ext>
                  </a:extLst>
                </p:cNvPr>
                <p:cNvSpPr>
                  <a:spLocks noChangeShapeType="1"/>
                </p:cNvSpPr>
                <p:nvPr/>
              </p:nvSpPr>
              <p:spPr bwMode="auto">
                <a:xfrm>
                  <a:off x="4007" y="3645"/>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Line 132">
                  <a:extLst>
                    <a:ext uri="{FF2B5EF4-FFF2-40B4-BE49-F238E27FC236}">
                      <a16:creationId xmlns:a16="http://schemas.microsoft.com/office/drawing/2014/main" id="{E653C5BB-E489-8068-ED48-87E89011FD1F}"/>
                    </a:ext>
                  </a:extLst>
                </p:cNvPr>
                <p:cNvSpPr>
                  <a:spLocks noChangeShapeType="1"/>
                </p:cNvSpPr>
                <p:nvPr/>
              </p:nvSpPr>
              <p:spPr bwMode="auto">
                <a:xfrm>
                  <a:off x="4353" y="3645"/>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Line 133">
                  <a:extLst>
                    <a:ext uri="{FF2B5EF4-FFF2-40B4-BE49-F238E27FC236}">
                      <a16:creationId xmlns:a16="http://schemas.microsoft.com/office/drawing/2014/main" id="{96716129-A798-1F69-63EB-F532C731B701}"/>
                    </a:ext>
                  </a:extLst>
                </p:cNvPr>
                <p:cNvSpPr>
                  <a:spLocks noChangeShapeType="1"/>
                </p:cNvSpPr>
                <p:nvPr/>
              </p:nvSpPr>
              <p:spPr bwMode="auto">
                <a:xfrm>
                  <a:off x="4689" y="3645"/>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Line 134">
                  <a:extLst>
                    <a:ext uri="{FF2B5EF4-FFF2-40B4-BE49-F238E27FC236}">
                      <a16:creationId xmlns:a16="http://schemas.microsoft.com/office/drawing/2014/main" id="{B6CC4041-0F1A-9A70-B520-7185CAED4BB8}"/>
                    </a:ext>
                  </a:extLst>
                </p:cNvPr>
                <p:cNvSpPr>
                  <a:spLocks noChangeShapeType="1"/>
                </p:cNvSpPr>
                <p:nvPr/>
              </p:nvSpPr>
              <p:spPr bwMode="auto">
                <a:xfrm>
                  <a:off x="5034" y="3645"/>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Line 135">
                  <a:extLst>
                    <a:ext uri="{FF2B5EF4-FFF2-40B4-BE49-F238E27FC236}">
                      <a16:creationId xmlns:a16="http://schemas.microsoft.com/office/drawing/2014/main" id="{CC55D669-16D0-FEE9-654C-4A4DB2E05419}"/>
                    </a:ext>
                  </a:extLst>
                </p:cNvPr>
                <p:cNvSpPr>
                  <a:spLocks noChangeShapeType="1"/>
                </p:cNvSpPr>
                <p:nvPr/>
              </p:nvSpPr>
              <p:spPr bwMode="auto">
                <a:xfrm>
                  <a:off x="5371" y="3645"/>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Line 136">
                  <a:extLst>
                    <a:ext uri="{FF2B5EF4-FFF2-40B4-BE49-F238E27FC236}">
                      <a16:creationId xmlns:a16="http://schemas.microsoft.com/office/drawing/2014/main" id="{D1E8DD4A-26E9-A4C2-36A6-15258FACD242}"/>
                    </a:ext>
                  </a:extLst>
                </p:cNvPr>
                <p:cNvSpPr>
                  <a:spLocks noChangeShapeType="1"/>
                </p:cNvSpPr>
                <p:nvPr/>
              </p:nvSpPr>
              <p:spPr bwMode="auto">
                <a:xfrm>
                  <a:off x="3503" y="355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Line 137">
                  <a:extLst>
                    <a:ext uri="{FF2B5EF4-FFF2-40B4-BE49-F238E27FC236}">
                      <a16:creationId xmlns:a16="http://schemas.microsoft.com/office/drawing/2014/main" id="{E6A060CE-70B9-881E-A407-009DBF238C58}"/>
                    </a:ext>
                  </a:extLst>
                </p:cNvPr>
                <p:cNvSpPr>
                  <a:spLocks noChangeShapeType="1"/>
                </p:cNvSpPr>
                <p:nvPr/>
              </p:nvSpPr>
              <p:spPr bwMode="auto">
                <a:xfrm>
                  <a:off x="3839" y="3557"/>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Line 138">
                  <a:extLst>
                    <a:ext uri="{FF2B5EF4-FFF2-40B4-BE49-F238E27FC236}">
                      <a16:creationId xmlns:a16="http://schemas.microsoft.com/office/drawing/2014/main" id="{468C639C-D0BF-6E30-9AE5-1057D5A65AEC}"/>
                    </a:ext>
                  </a:extLst>
                </p:cNvPr>
                <p:cNvSpPr>
                  <a:spLocks noChangeShapeType="1"/>
                </p:cNvSpPr>
                <p:nvPr/>
              </p:nvSpPr>
              <p:spPr bwMode="auto">
                <a:xfrm>
                  <a:off x="4184" y="355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Line 139">
                  <a:extLst>
                    <a:ext uri="{FF2B5EF4-FFF2-40B4-BE49-F238E27FC236}">
                      <a16:creationId xmlns:a16="http://schemas.microsoft.com/office/drawing/2014/main" id="{0CAD041D-FC64-BBF3-A03E-8D17ACA702BC}"/>
                    </a:ext>
                  </a:extLst>
                </p:cNvPr>
                <p:cNvSpPr>
                  <a:spLocks noChangeShapeType="1"/>
                </p:cNvSpPr>
                <p:nvPr/>
              </p:nvSpPr>
              <p:spPr bwMode="auto">
                <a:xfrm>
                  <a:off x="4521" y="3557"/>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Line 140">
                  <a:extLst>
                    <a:ext uri="{FF2B5EF4-FFF2-40B4-BE49-F238E27FC236}">
                      <a16:creationId xmlns:a16="http://schemas.microsoft.com/office/drawing/2014/main" id="{00E6D3D7-9D34-E12E-99E5-088007A90D93}"/>
                    </a:ext>
                  </a:extLst>
                </p:cNvPr>
                <p:cNvSpPr>
                  <a:spLocks noChangeShapeType="1"/>
                </p:cNvSpPr>
                <p:nvPr/>
              </p:nvSpPr>
              <p:spPr bwMode="auto">
                <a:xfrm>
                  <a:off x="4866" y="355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Line 141">
                  <a:extLst>
                    <a:ext uri="{FF2B5EF4-FFF2-40B4-BE49-F238E27FC236}">
                      <a16:creationId xmlns:a16="http://schemas.microsoft.com/office/drawing/2014/main" id="{5F4E62CE-0C11-360F-F5A0-B05631B2B88E}"/>
                    </a:ext>
                  </a:extLst>
                </p:cNvPr>
                <p:cNvSpPr>
                  <a:spLocks noChangeShapeType="1"/>
                </p:cNvSpPr>
                <p:nvPr/>
              </p:nvSpPr>
              <p:spPr bwMode="auto">
                <a:xfrm>
                  <a:off x="5202" y="3557"/>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Line 142">
                  <a:extLst>
                    <a:ext uri="{FF2B5EF4-FFF2-40B4-BE49-F238E27FC236}">
                      <a16:creationId xmlns:a16="http://schemas.microsoft.com/office/drawing/2014/main" id="{42ED8678-8FAD-AA10-1D18-CF8B9E246F30}"/>
                    </a:ext>
                  </a:extLst>
                </p:cNvPr>
                <p:cNvSpPr>
                  <a:spLocks noChangeShapeType="1"/>
                </p:cNvSpPr>
                <p:nvPr/>
              </p:nvSpPr>
              <p:spPr bwMode="auto">
                <a:xfrm>
                  <a:off x="3503" y="3477"/>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Line 143">
                  <a:extLst>
                    <a:ext uri="{FF2B5EF4-FFF2-40B4-BE49-F238E27FC236}">
                      <a16:creationId xmlns:a16="http://schemas.microsoft.com/office/drawing/2014/main" id="{F1ED5023-8EE4-06E2-8CF6-721DB550CC35}"/>
                    </a:ext>
                  </a:extLst>
                </p:cNvPr>
                <p:cNvSpPr>
                  <a:spLocks noChangeShapeType="1"/>
                </p:cNvSpPr>
                <p:nvPr/>
              </p:nvSpPr>
              <p:spPr bwMode="auto">
                <a:xfrm>
                  <a:off x="3671" y="347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Line 144">
                  <a:extLst>
                    <a:ext uri="{FF2B5EF4-FFF2-40B4-BE49-F238E27FC236}">
                      <a16:creationId xmlns:a16="http://schemas.microsoft.com/office/drawing/2014/main" id="{D0F80098-1452-8985-9D09-03B7D34363F7}"/>
                    </a:ext>
                  </a:extLst>
                </p:cNvPr>
                <p:cNvSpPr>
                  <a:spLocks noChangeShapeType="1"/>
                </p:cNvSpPr>
                <p:nvPr/>
              </p:nvSpPr>
              <p:spPr bwMode="auto">
                <a:xfrm>
                  <a:off x="4007" y="3477"/>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Line 145">
                  <a:extLst>
                    <a:ext uri="{FF2B5EF4-FFF2-40B4-BE49-F238E27FC236}">
                      <a16:creationId xmlns:a16="http://schemas.microsoft.com/office/drawing/2014/main" id="{C464C197-F112-7F81-8292-DB5B515B1CAE}"/>
                    </a:ext>
                  </a:extLst>
                </p:cNvPr>
                <p:cNvSpPr>
                  <a:spLocks noChangeShapeType="1"/>
                </p:cNvSpPr>
                <p:nvPr/>
              </p:nvSpPr>
              <p:spPr bwMode="auto">
                <a:xfrm>
                  <a:off x="4353" y="3477"/>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Line 146">
                  <a:extLst>
                    <a:ext uri="{FF2B5EF4-FFF2-40B4-BE49-F238E27FC236}">
                      <a16:creationId xmlns:a16="http://schemas.microsoft.com/office/drawing/2014/main" id="{4A3149F6-15FA-8D1C-A743-78A1EB02371D}"/>
                    </a:ext>
                  </a:extLst>
                </p:cNvPr>
                <p:cNvSpPr>
                  <a:spLocks noChangeShapeType="1"/>
                </p:cNvSpPr>
                <p:nvPr/>
              </p:nvSpPr>
              <p:spPr bwMode="auto">
                <a:xfrm>
                  <a:off x="4689" y="3477"/>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Line 147">
                  <a:extLst>
                    <a:ext uri="{FF2B5EF4-FFF2-40B4-BE49-F238E27FC236}">
                      <a16:creationId xmlns:a16="http://schemas.microsoft.com/office/drawing/2014/main" id="{A12397DA-35E6-B7C5-A62B-ECD7354C122C}"/>
                    </a:ext>
                  </a:extLst>
                </p:cNvPr>
                <p:cNvSpPr>
                  <a:spLocks noChangeShapeType="1"/>
                </p:cNvSpPr>
                <p:nvPr/>
              </p:nvSpPr>
              <p:spPr bwMode="auto">
                <a:xfrm>
                  <a:off x="5034" y="3477"/>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Line 148">
                  <a:extLst>
                    <a:ext uri="{FF2B5EF4-FFF2-40B4-BE49-F238E27FC236}">
                      <a16:creationId xmlns:a16="http://schemas.microsoft.com/office/drawing/2014/main" id="{C88A1331-E64E-CDFB-3981-EDB9B3D32EEE}"/>
                    </a:ext>
                  </a:extLst>
                </p:cNvPr>
                <p:cNvSpPr>
                  <a:spLocks noChangeShapeType="1"/>
                </p:cNvSpPr>
                <p:nvPr/>
              </p:nvSpPr>
              <p:spPr bwMode="auto">
                <a:xfrm>
                  <a:off x="5371" y="3477"/>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Line 149">
                  <a:extLst>
                    <a:ext uri="{FF2B5EF4-FFF2-40B4-BE49-F238E27FC236}">
                      <a16:creationId xmlns:a16="http://schemas.microsoft.com/office/drawing/2014/main" id="{EBE9678F-131E-8EC9-B746-F3F7E1B4087E}"/>
                    </a:ext>
                  </a:extLst>
                </p:cNvPr>
                <p:cNvSpPr>
                  <a:spLocks noChangeShapeType="1"/>
                </p:cNvSpPr>
                <p:nvPr/>
              </p:nvSpPr>
              <p:spPr bwMode="auto">
                <a:xfrm>
                  <a:off x="3503" y="338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Line 150">
                  <a:extLst>
                    <a:ext uri="{FF2B5EF4-FFF2-40B4-BE49-F238E27FC236}">
                      <a16:creationId xmlns:a16="http://schemas.microsoft.com/office/drawing/2014/main" id="{DD942F2A-CF01-8823-E53E-2A8D00778DC8}"/>
                    </a:ext>
                  </a:extLst>
                </p:cNvPr>
                <p:cNvSpPr>
                  <a:spLocks noChangeShapeType="1"/>
                </p:cNvSpPr>
                <p:nvPr/>
              </p:nvSpPr>
              <p:spPr bwMode="auto">
                <a:xfrm>
                  <a:off x="3839" y="3388"/>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Line 151">
                  <a:extLst>
                    <a:ext uri="{FF2B5EF4-FFF2-40B4-BE49-F238E27FC236}">
                      <a16:creationId xmlns:a16="http://schemas.microsoft.com/office/drawing/2014/main" id="{9CB0CBB0-9D02-6FC9-39AC-ABB17FA8C7A8}"/>
                    </a:ext>
                  </a:extLst>
                </p:cNvPr>
                <p:cNvSpPr>
                  <a:spLocks noChangeShapeType="1"/>
                </p:cNvSpPr>
                <p:nvPr/>
              </p:nvSpPr>
              <p:spPr bwMode="auto">
                <a:xfrm>
                  <a:off x="4184" y="338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Line 152">
                  <a:extLst>
                    <a:ext uri="{FF2B5EF4-FFF2-40B4-BE49-F238E27FC236}">
                      <a16:creationId xmlns:a16="http://schemas.microsoft.com/office/drawing/2014/main" id="{6F9FE428-605D-5EE4-D0A5-D08C824A19E7}"/>
                    </a:ext>
                  </a:extLst>
                </p:cNvPr>
                <p:cNvSpPr>
                  <a:spLocks noChangeShapeType="1"/>
                </p:cNvSpPr>
                <p:nvPr/>
              </p:nvSpPr>
              <p:spPr bwMode="auto">
                <a:xfrm>
                  <a:off x="4521" y="3388"/>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Line 153">
                  <a:extLst>
                    <a:ext uri="{FF2B5EF4-FFF2-40B4-BE49-F238E27FC236}">
                      <a16:creationId xmlns:a16="http://schemas.microsoft.com/office/drawing/2014/main" id="{63514689-D383-E00B-1AC3-57E59C8071E8}"/>
                    </a:ext>
                  </a:extLst>
                </p:cNvPr>
                <p:cNvSpPr>
                  <a:spLocks noChangeShapeType="1"/>
                </p:cNvSpPr>
                <p:nvPr/>
              </p:nvSpPr>
              <p:spPr bwMode="auto">
                <a:xfrm>
                  <a:off x="4866" y="338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Line 154">
                  <a:extLst>
                    <a:ext uri="{FF2B5EF4-FFF2-40B4-BE49-F238E27FC236}">
                      <a16:creationId xmlns:a16="http://schemas.microsoft.com/office/drawing/2014/main" id="{DAB46710-713D-9651-9231-93CDCFD47672}"/>
                    </a:ext>
                  </a:extLst>
                </p:cNvPr>
                <p:cNvSpPr>
                  <a:spLocks noChangeShapeType="1"/>
                </p:cNvSpPr>
                <p:nvPr/>
              </p:nvSpPr>
              <p:spPr bwMode="auto">
                <a:xfrm>
                  <a:off x="5202" y="3388"/>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Line 155">
                  <a:extLst>
                    <a:ext uri="{FF2B5EF4-FFF2-40B4-BE49-F238E27FC236}">
                      <a16:creationId xmlns:a16="http://schemas.microsoft.com/office/drawing/2014/main" id="{B7AB045B-E710-EBE4-2FAC-089214D464C7}"/>
                    </a:ext>
                  </a:extLst>
                </p:cNvPr>
                <p:cNvSpPr>
                  <a:spLocks noChangeShapeType="1"/>
                </p:cNvSpPr>
                <p:nvPr/>
              </p:nvSpPr>
              <p:spPr bwMode="auto">
                <a:xfrm>
                  <a:off x="3503" y="3300"/>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Line 156">
                  <a:extLst>
                    <a:ext uri="{FF2B5EF4-FFF2-40B4-BE49-F238E27FC236}">
                      <a16:creationId xmlns:a16="http://schemas.microsoft.com/office/drawing/2014/main" id="{DACCAF34-7647-637C-AF81-B987BBC0049A}"/>
                    </a:ext>
                  </a:extLst>
                </p:cNvPr>
                <p:cNvSpPr>
                  <a:spLocks noChangeShapeType="1"/>
                </p:cNvSpPr>
                <p:nvPr/>
              </p:nvSpPr>
              <p:spPr bwMode="auto">
                <a:xfrm>
                  <a:off x="3671" y="3300"/>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Line 157">
                  <a:extLst>
                    <a:ext uri="{FF2B5EF4-FFF2-40B4-BE49-F238E27FC236}">
                      <a16:creationId xmlns:a16="http://schemas.microsoft.com/office/drawing/2014/main" id="{A89A6871-8AA7-97DE-A8AF-236252BF7D19}"/>
                    </a:ext>
                  </a:extLst>
                </p:cNvPr>
                <p:cNvSpPr>
                  <a:spLocks noChangeShapeType="1"/>
                </p:cNvSpPr>
                <p:nvPr/>
              </p:nvSpPr>
              <p:spPr bwMode="auto">
                <a:xfrm>
                  <a:off x="4007" y="3300"/>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Line 158">
                  <a:extLst>
                    <a:ext uri="{FF2B5EF4-FFF2-40B4-BE49-F238E27FC236}">
                      <a16:creationId xmlns:a16="http://schemas.microsoft.com/office/drawing/2014/main" id="{D36D318C-99C0-D911-07AA-FD6271CF514D}"/>
                    </a:ext>
                  </a:extLst>
                </p:cNvPr>
                <p:cNvSpPr>
                  <a:spLocks noChangeShapeType="1"/>
                </p:cNvSpPr>
                <p:nvPr/>
              </p:nvSpPr>
              <p:spPr bwMode="auto">
                <a:xfrm>
                  <a:off x="4353" y="3300"/>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Line 159">
                  <a:extLst>
                    <a:ext uri="{FF2B5EF4-FFF2-40B4-BE49-F238E27FC236}">
                      <a16:creationId xmlns:a16="http://schemas.microsoft.com/office/drawing/2014/main" id="{F3DF02C7-6827-92D9-63A8-9B69AA2D69CA}"/>
                    </a:ext>
                  </a:extLst>
                </p:cNvPr>
                <p:cNvSpPr>
                  <a:spLocks noChangeShapeType="1"/>
                </p:cNvSpPr>
                <p:nvPr/>
              </p:nvSpPr>
              <p:spPr bwMode="auto">
                <a:xfrm>
                  <a:off x="4689" y="3300"/>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Line 160">
                  <a:extLst>
                    <a:ext uri="{FF2B5EF4-FFF2-40B4-BE49-F238E27FC236}">
                      <a16:creationId xmlns:a16="http://schemas.microsoft.com/office/drawing/2014/main" id="{0005B1FC-602C-BDCF-D8BA-1919A302CE74}"/>
                    </a:ext>
                  </a:extLst>
                </p:cNvPr>
                <p:cNvSpPr>
                  <a:spLocks noChangeShapeType="1"/>
                </p:cNvSpPr>
                <p:nvPr/>
              </p:nvSpPr>
              <p:spPr bwMode="auto">
                <a:xfrm>
                  <a:off x="5034" y="3300"/>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Line 161">
                  <a:extLst>
                    <a:ext uri="{FF2B5EF4-FFF2-40B4-BE49-F238E27FC236}">
                      <a16:creationId xmlns:a16="http://schemas.microsoft.com/office/drawing/2014/main" id="{DC586F6E-8218-EFB6-5FE7-437AA36BCF64}"/>
                    </a:ext>
                  </a:extLst>
                </p:cNvPr>
                <p:cNvSpPr>
                  <a:spLocks noChangeShapeType="1"/>
                </p:cNvSpPr>
                <p:nvPr/>
              </p:nvSpPr>
              <p:spPr bwMode="auto">
                <a:xfrm>
                  <a:off x="5371" y="3300"/>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Line 162">
                  <a:extLst>
                    <a:ext uri="{FF2B5EF4-FFF2-40B4-BE49-F238E27FC236}">
                      <a16:creationId xmlns:a16="http://schemas.microsoft.com/office/drawing/2014/main" id="{E1983B9C-3022-B803-B156-3B21E3E3D1A6}"/>
                    </a:ext>
                  </a:extLst>
                </p:cNvPr>
                <p:cNvSpPr>
                  <a:spLocks noChangeShapeType="1"/>
                </p:cNvSpPr>
                <p:nvPr/>
              </p:nvSpPr>
              <p:spPr bwMode="auto">
                <a:xfrm>
                  <a:off x="3503" y="3220"/>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Line 163">
                  <a:extLst>
                    <a:ext uri="{FF2B5EF4-FFF2-40B4-BE49-F238E27FC236}">
                      <a16:creationId xmlns:a16="http://schemas.microsoft.com/office/drawing/2014/main" id="{5C9BC345-DD8B-0703-3D13-FD6D06E422AA}"/>
                    </a:ext>
                  </a:extLst>
                </p:cNvPr>
                <p:cNvSpPr>
                  <a:spLocks noChangeShapeType="1"/>
                </p:cNvSpPr>
                <p:nvPr/>
              </p:nvSpPr>
              <p:spPr bwMode="auto">
                <a:xfrm>
                  <a:off x="3839" y="3220"/>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Line 164">
                  <a:extLst>
                    <a:ext uri="{FF2B5EF4-FFF2-40B4-BE49-F238E27FC236}">
                      <a16:creationId xmlns:a16="http://schemas.microsoft.com/office/drawing/2014/main" id="{F8FEB847-2C5B-DF4E-4161-F9554C811569}"/>
                    </a:ext>
                  </a:extLst>
                </p:cNvPr>
                <p:cNvSpPr>
                  <a:spLocks noChangeShapeType="1"/>
                </p:cNvSpPr>
                <p:nvPr/>
              </p:nvSpPr>
              <p:spPr bwMode="auto">
                <a:xfrm>
                  <a:off x="4184" y="3220"/>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Line 165">
                  <a:extLst>
                    <a:ext uri="{FF2B5EF4-FFF2-40B4-BE49-F238E27FC236}">
                      <a16:creationId xmlns:a16="http://schemas.microsoft.com/office/drawing/2014/main" id="{E788B568-873E-17B5-7F49-1355D8BD324E}"/>
                    </a:ext>
                  </a:extLst>
                </p:cNvPr>
                <p:cNvSpPr>
                  <a:spLocks noChangeShapeType="1"/>
                </p:cNvSpPr>
                <p:nvPr/>
              </p:nvSpPr>
              <p:spPr bwMode="auto">
                <a:xfrm>
                  <a:off x="4521" y="3220"/>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Line 166">
                  <a:extLst>
                    <a:ext uri="{FF2B5EF4-FFF2-40B4-BE49-F238E27FC236}">
                      <a16:creationId xmlns:a16="http://schemas.microsoft.com/office/drawing/2014/main" id="{F06A0610-0D39-C837-3F48-0368C0146DC4}"/>
                    </a:ext>
                  </a:extLst>
                </p:cNvPr>
                <p:cNvSpPr>
                  <a:spLocks noChangeShapeType="1"/>
                </p:cNvSpPr>
                <p:nvPr/>
              </p:nvSpPr>
              <p:spPr bwMode="auto">
                <a:xfrm>
                  <a:off x="4866" y="3220"/>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Line 167">
                  <a:extLst>
                    <a:ext uri="{FF2B5EF4-FFF2-40B4-BE49-F238E27FC236}">
                      <a16:creationId xmlns:a16="http://schemas.microsoft.com/office/drawing/2014/main" id="{E1EF7251-73BC-5161-9F0F-AA3D650CFC51}"/>
                    </a:ext>
                  </a:extLst>
                </p:cNvPr>
                <p:cNvSpPr>
                  <a:spLocks noChangeShapeType="1"/>
                </p:cNvSpPr>
                <p:nvPr/>
              </p:nvSpPr>
              <p:spPr bwMode="auto">
                <a:xfrm>
                  <a:off x="5202" y="3220"/>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Line 168">
                  <a:extLst>
                    <a:ext uri="{FF2B5EF4-FFF2-40B4-BE49-F238E27FC236}">
                      <a16:creationId xmlns:a16="http://schemas.microsoft.com/office/drawing/2014/main" id="{C2513720-97D5-4D0B-1A38-622B579BA474}"/>
                    </a:ext>
                  </a:extLst>
                </p:cNvPr>
                <p:cNvSpPr>
                  <a:spLocks noChangeShapeType="1"/>
                </p:cNvSpPr>
                <p:nvPr/>
              </p:nvSpPr>
              <p:spPr bwMode="auto">
                <a:xfrm>
                  <a:off x="3503" y="3131"/>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Line 169">
                  <a:extLst>
                    <a:ext uri="{FF2B5EF4-FFF2-40B4-BE49-F238E27FC236}">
                      <a16:creationId xmlns:a16="http://schemas.microsoft.com/office/drawing/2014/main" id="{9AD69498-0941-2BBC-54E1-C5A9F6A17FA6}"/>
                    </a:ext>
                  </a:extLst>
                </p:cNvPr>
                <p:cNvSpPr>
                  <a:spLocks noChangeShapeType="1"/>
                </p:cNvSpPr>
                <p:nvPr/>
              </p:nvSpPr>
              <p:spPr bwMode="auto">
                <a:xfrm>
                  <a:off x="3671" y="3131"/>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Line 170">
                  <a:extLst>
                    <a:ext uri="{FF2B5EF4-FFF2-40B4-BE49-F238E27FC236}">
                      <a16:creationId xmlns:a16="http://schemas.microsoft.com/office/drawing/2014/main" id="{6694230F-F2C5-7974-4B0B-50283A920407}"/>
                    </a:ext>
                  </a:extLst>
                </p:cNvPr>
                <p:cNvSpPr>
                  <a:spLocks noChangeShapeType="1"/>
                </p:cNvSpPr>
                <p:nvPr/>
              </p:nvSpPr>
              <p:spPr bwMode="auto">
                <a:xfrm>
                  <a:off x="4007" y="3131"/>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Line 171">
                  <a:extLst>
                    <a:ext uri="{FF2B5EF4-FFF2-40B4-BE49-F238E27FC236}">
                      <a16:creationId xmlns:a16="http://schemas.microsoft.com/office/drawing/2014/main" id="{7FBFC4DA-C563-65FC-B70E-61F6EEA06C5B}"/>
                    </a:ext>
                  </a:extLst>
                </p:cNvPr>
                <p:cNvSpPr>
                  <a:spLocks noChangeShapeType="1"/>
                </p:cNvSpPr>
                <p:nvPr/>
              </p:nvSpPr>
              <p:spPr bwMode="auto">
                <a:xfrm>
                  <a:off x="4353" y="3131"/>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Line 172">
                  <a:extLst>
                    <a:ext uri="{FF2B5EF4-FFF2-40B4-BE49-F238E27FC236}">
                      <a16:creationId xmlns:a16="http://schemas.microsoft.com/office/drawing/2014/main" id="{EA13F54C-A67E-10B8-E627-E656FDC5A487}"/>
                    </a:ext>
                  </a:extLst>
                </p:cNvPr>
                <p:cNvSpPr>
                  <a:spLocks noChangeShapeType="1"/>
                </p:cNvSpPr>
                <p:nvPr/>
              </p:nvSpPr>
              <p:spPr bwMode="auto">
                <a:xfrm>
                  <a:off x="4689" y="3131"/>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Line 173">
                  <a:extLst>
                    <a:ext uri="{FF2B5EF4-FFF2-40B4-BE49-F238E27FC236}">
                      <a16:creationId xmlns:a16="http://schemas.microsoft.com/office/drawing/2014/main" id="{DD2E1F91-3C90-5CAA-5324-2F042E3520E7}"/>
                    </a:ext>
                  </a:extLst>
                </p:cNvPr>
                <p:cNvSpPr>
                  <a:spLocks noChangeShapeType="1"/>
                </p:cNvSpPr>
                <p:nvPr/>
              </p:nvSpPr>
              <p:spPr bwMode="auto">
                <a:xfrm>
                  <a:off x="5034" y="3131"/>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Line 174">
                  <a:extLst>
                    <a:ext uri="{FF2B5EF4-FFF2-40B4-BE49-F238E27FC236}">
                      <a16:creationId xmlns:a16="http://schemas.microsoft.com/office/drawing/2014/main" id="{EDDC3227-9D6D-B52A-DA6D-50DE2C087851}"/>
                    </a:ext>
                  </a:extLst>
                </p:cNvPr>
                <p:cNvSpPr>
                  <a:spLocks noChangeShapeType="1"/>
                </p:cNvSpPr>
                <p:nvPr/>
              </p:nvSpPr>
              <p:spPr bwMode="auto">
                <a:xfrm>
                  <a:off x="5371" y="3131"/>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Line 175">
                  <a:extLst>
                    <a:ext uri="{FF2B5EF4-FFF2-40B4-BE49-F238E27FC236}">
                      <a16:creationId xmlns:a16="http://schemas.microsoft.com/office/drawing/2014/main" id="{C62BAE1A-47BF-90D3-9BF8-F68E27ECE6A1}"/>
                    </a:ext>
                  </a:extLst>
                </p:cNvPr>
                <p:cNvSpPr>
                  <a:spLocks noChangeShapeType="1"/>
                </p:cNvSpPr>
                <p:nvPr/>
              </p:nvSpPr>
              <p:spPr bwMode="auto">
                <a:xfrm>
                  <a:off x="3503" y="3052"/>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Line 176">
                  <a:extLst>
                    <a:ext uri="{FF2B5EF4-FFF2-40B4-BE49-F238E27FC236}">
                      <a16:creationId xmlns:a16="http://schemas.microsoft.com/office/drawing/2014/main" id="{323F4D82-13D8-08A0-A1FE-5170DE8BC423}"/>
                    </a:ext>
                  </a:extLst>
                </p:cNvPr>
                <p:cNvSpPr>
                  <a:spLocks noChangeShapeType="1"/>
                </p:cNvSpPr>
                <p:nvPr/>
              </p:nvSpPr>
              <p:spPr bwMode="auto">
                <a:xfrm>
                  <a:off x="3839" y="3052"/>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Line 177">
                  <a:extLst>
                    <a:ext uri="{FF2B5EF4-FFF2-40B4-BE49-F238E27FC236}">
                      <a16:creationId xmlns:a16="http://schemas.microsoft.com/office/drawing/2014/main" id="{DAD84AC0-3F2D-EB26-8226-8C62A3AF54A1}"/>
                    </a:ext>
                  </a:extLst>
                </p:cNvPr>
                <p:cNvSpPr>
                  <a:spLocks noChangeShapeType="1"/>
                </p:cNvSpPr>
                <p:nvPr/>
              </p:nvSpPr>
              <p:spPr bwMode="auto">
                <a:xfrm>
                  <a:off x="4184" y="3052"/>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Line 178">
                  <a:extLst>
                    <a:ext uri="{FF2B5EF4-FFF2-40B4-BE49-F238E27FC236}">
                      <a16:creationId xmlns:a16="http://schemas.microsoft.com/office/drawing/2014/main" id="{02C72C8A-852C-B79F-5B9B-E5AF37876206}"/>
                    </a:ext>
                  </a:extLst>
                </p:cNvPr>
                <p:cNvSpPr>
                  <a:spLocks noChangeShapeType="1"/>
                </p:cNvSpPr>
                <p:nvPr/>
              </p:nvSpPr>
              <p:spPr bwMode="auto">
                <a:xfrm>
                  <a:off x="4521" y="3052"/>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Line 179">
                  <a:extLst>
                    <a:ext uri="{FF2B5EF4-FFF2-40B4-BE49-F238E27FC236}">
                      <a16:creationId xmlns:a16="http://schemas.microsoft.com/office/drawing/2014/main" id="{2DD2BF85-0B08-7B9F-FB08-C914922C953B}"/>
                    </a:ext>
                  </a:extLst>
                </p:cNvPr>
                <p:cNvSpPr>
                  <a:spLocks noChangeShapeType="1"/>
                </p:cNvSpPr>
                <p:nvPr/>
              </p:nvSpPr>
              <p:spPr bwMode="auto">
                <a:xfrm>
                  <a:off x="4866" y="3052"/>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Line 180">
                  <a:extLst>
                    <a:ext uri="{FF2B5EF4-FFF2-40B4-BE49-F238E27FC236}">
                      <a16:creationId xmlns:a16="http://schemas.microsoft.com/office/drawing/2014/main" id="{BA09C508-BF16-2883-133B-0BEC257E053F}"/>
                    </a:ext>
                  </a:extLst>
                </p:cNvPr>
                <p:cNvSpPr>
                  <a:spLocks noChangeShapeType="1"/>
                </p:cNvSpPr>
                <p:nvPr/>
              </p:nvSpPr>
              <p:spPr bwMode="auto">
                <a:xfrm>
                  <a:off x="5202" y="3052"/>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Line 181">
                  <a:extLst>
                    <a:ext uri="{FF2B5EF4-FFF2-40B4-BE49-F238E27FC236}">
                      <a16:creationId xmlns:a16="http://schemas.microsoft.com/office/drawing/2014/main" id="{CA71D965-E4D8-7E0F-6311-2C6C5C02FC5C}"/>
                    </a:ext>
                  </a:extLst>
                </p:cNvPr>
                <p:cNvSpPr>
                  <a:spLocks noChangeShapeType="1"/>
                </p:cNvSpPr>
                <p:nvPr/>
              </p:nvSpPr>
              <p:spPr bwMode="auto">
                <a:xfrm>
                  <a:off x="3503" y="2963"/>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Line 182">
                  <a:extLst>
                    <a:ext uri="{FF2B5EF4-FFF2-40B4-BE49-F238E27FC236}">
                      <a16:creationId xmlns:a16="http://schemas.microsoft.com/office/drawing/2014/main" id="{ECF62CCF-6223-3356-49D4-3E7707CFDC5F}"/>
                    </a:ext>
                  </a:extLst>
                </p:cNvPr>
                <p:cNvSpPr>
                  <a:spLocks noChangeShapeType="1"/>
                </p:cNvSpPr>
                <p:nvPr/>
              </p:nvSpPr>
              <p:spPr bwMode="auto">
                <a:xfrm>
                  <a:off x="3671" y="2963"/>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Line 183">
                  <a:extLst>
                    <a:ext uri="{FF2B5EF4-FFF2-40B4-BE49-F238E27FC236}">
                      <a16:creationId xmlns:a16="http://schemas.microsoft.com/office/drawing/2014/main" id="{64A07CD1-9131-88E4-26F6-5E04ACE53ACD}"/>
                    </a:ext>
                  </a:extLst>
                </p:cNvPr>
                <p:cNvSpPr>
                  <a:spLocks noChangeShapeType="1"/>
                </p:cNvSpPr>
                <p:nvPr/>
              </p:nvSpPr>
              <p:spPr bwMode="auto">
                <a:xfrm>
                  <a:off x="4007" y="2963"/>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Line 184">
                  <a:extLst>
                    <a:ext uri="{FF2B5EF4-FFF2-40B4-BE49-F238E27FC236}">
                      <a16:creationId xmlns:a16="http://schemas.microsoft.com/office/drawing/2014/main" id="{A2AD6D38-7B89-4F2F-7B97-B42BE1D26C0A}"/>
                    </a:ext>
                  </a:extLst>
                </p:cNvPr>
                <p:cNvSpPr>
                  <a:spLocks noChangeShapeType="1"/>
                </p:cNvSpPr>
                <p:nvPr/>
              </p:nvSpPr>
              <p:spPr bwMode="auto">
                <a:xfrm>
                  <a:off x="4353" y="2963"/>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Line 185">
                  <a:extLst>
                    <a:ext uri="{FF2B5EF4-FFF2-40B4-BE49-F238E27FC236}">
                      <a16:creationId xmlns:a16="http://schemas.microsoft.com/office/drawing/2014/main" id="{6398C710-F9FF-5A94-DEE4-70C515D13A6D}"/>
                    </a:ext>
                  </a:extLst>
                </p:cNvPr>
                <p:cNvSpPr>
                  <a:spLocks noChangeShapeType="1"/>
                </p:cNvSpPr>
                <p:nvPr/>
              </p:nvSpPr>
              <p:spPr bwMode="auto">
                <a:xfrm>
                  <a:off x="4689" y="2963"/>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Line 186">
                  <a:extLst>
                    <a:ext uri="{FF2B5EF4-FFF2-40B4-BE49-F238E27FC236}">
                      <a16:creationId xmlns:a16="http://schemas.microsoft.com/office/drawing/2014/main" id="{4E5A6EF4-7433-F21D-35F1-7F84B5AF083F}"/>
                    </a:ext>
                  </a:extLst>
                </p:cNvPr>
                <p:cNvSpPr>
                  <a:spLocks noChangeShapeType="1"/>
                </p:cNvSpPr>
                <p:nvPr/>
              </p:nvSpPr>
              <p:spPr bwMode="auto">
                <a:xfrm>
                  <a:off x="5034" y="2963"/>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Line 187">
                  <a:extLst>
                    <a:ext uri="{FF2B5EF4-FFF2-40B4-BE49-F238E27FC236}">
                      <a16:creationId xmlns:a16="http://schemas.microsoft.com/office/drawing/2014/main" id="{B6E51BA6-FB5B-BD1C-0A5E-07EFB4D6787C}"/>
                    </a:ext>
                  </a:extLst>
                </p:cNvPr>
                <p:cNvSpPr>
                  <a:spLocks noChangeShapeType="1"/>
                </p:cNvSpPr>
                <p:nvPr/>
              </p:nvSpPr>
              <p:spPr bwMode="auto">
                <a:xfrm>
                  <a:off x="5371" y="2963"/>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Line 188">
                  <a:extLst>
                    <a:ext uri="{FF2B5EF4-FFF2-40B4-BE49-F238E27FC236}">
                      <a16:creationId xmlns:a16="http://schemas.microsoft.com/office/drawing/2014/main" id="{0313D10C-58D2-480E-85A0-847394EA25CD}"/>
                    </a:ext>
                  </a:extLst>
                </p:cNvPr>
                <p:cNvSpPr>
                  <a:spLocks noChangeShapeType="1"/>
                </p:cNvSpPr>
                <p:nvPr/>
              </p:nvSpPr>
              <p:spPr bwMode="auto">
                <a:xfrm>
                  <a:off x="3503" y="2883"/>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Line 189">
                  <a:extLst>
                    <a:ext uri="{FF2B5EF4-FFF2-40B4-BE49-F238E27FC236}">
                      <a16:creationId xmlns:a16="http://schemas.microsoft.com/office/drawing/2014/main" id="{9F857D13-3D83-7943-8970-1D5AD6071CBE}"/>
                    </a:ext>
                  </a:extLst>
                </p:cNvPr>
                <p:cNvSpPr>
                  <a:spLocks noChangeShapeType="1"/>
                </p:cNvSpPr>
                <p:nvPr/>
              </p:nvSpPr>
              <p:spPr bwMode="auto">
                <a:xfrm>
                  <a:off x="3839" y="2883"/>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Line 190">
                  <a:extLst>
                    <a:ext uri="{FF2B5EF4-FFF2-40B4-BE49-F238E27FC236}">
                      <a16:creationId xmlns:a16="http://schemas.microsoft.com/office/drawing/2014/main" id="{ECCDB6E0-485A-5255-8FAE-2F77392D18E1}"/>
                    </a:ext>
                  </a:extLst>
                </p:cNvPr>
                <p:cNvSpPr>
                  <a:spLocks noChangeShapeType="1"/>
                </p:cNvSpPr>
                <p:nvPr/>
              </p:nvSpPr>
              <p:spPr bwMode="auto">
                <a:xfrm>
                  <a:off x="4184" y="2883"/>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Line 191">
                  <a:extLst>
                    <a:ext uri="{FF2B5EF4-FFF2-40B4-BE49-F238E27FC236}">
                      <a16:creationId xmlns:a16="http://schemas.microsoft.com/office/drawing/2014/main" id="{836F9A53-61F7-EB27-1479-6DEF0548BBAD}"/>
                    </a:ext>
                  </a:extLst>
                </p:cNvPr>
                <p:cNvSpPr>
                  <a:spLocks noChangeShapeType="1"/>
                </p:cNvSpPr>
                <p:nvPr/>
              </p:nvSpPr>
              <p:spPr bwMode="auto">
                <a:xfrm>
                  <a:off x="4521" y="2883"/>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Line 192">
                  <a:extLst>
                    <a:ext uri="{FF2B5EF4-FFF2-40B4-BE49-F238E27FC236}">
                      <a16:creationId xmlns:a16="http://schemas.microsoft.com/office/drawing/2014/main" id="{B95C6E6E-1DB7-CF8C-BB8B-B6C7E13DCFC7}"/>
                    </a:ext>
                  </a:extLst>
                </p:cNvPr>
                <p:cNvSpPr>
                  <a:spLocks noChangeShapeType="1"/>
                </p:cNvSpPr>
                <p:nvPr/>
              </p:nvSpPr>
              <p:spPr bwMode="auto">
                <a:xfrm>
                  <a:off x="4866" y="2883"/>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Line 193">
                  <a:extLst>
                    <a:ext uri="{FF2B5EF4-FFF2-40B4-BE49-F238E27FC236}">
                      <a16:creationId xmlns:a16="http://schemas.microsoft.com/office/drawing/2014/main" id="{D5CEBB34-2C71-FA02-9A2A-AE5202018DC6}"/>
                    </a:ext>
                  </a:extLst>
                </p:cNvPr>
                <p:cNvSpPr>
                  <a:spLocks noChangeShapeType="1"/>
                </p:cNvSpPr>
                <p:nvPr/>
              </p:nvSpPr>
              <p:spPr bwMode="auto">
                <a:xfrm>
                  <a:off x="5202" y="2883"/>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Line 194">
                  <a:extLst>
                    <a:ext uri="{FF2B5EF4-FFF2-40B4-BE49-F238E27FC236}">
                      <a16:creationId xmlns:a16="http://schemas.microsoft.com/office/drawing/2014/main" id="{55768C32-A0B5-73CE-6467-63AE0E67780A}"/>
                    </a:ext>
                  </a:extLst>
                </p:cNvPr>
                <p:cNvSpPr>
                  <a:spLocks noChangeShapeType="1"/>
                </p:cNvSpPr>
                <p:nvPr/>
              </p:nvSpPr>
              <p:spPr bwMode="auto">
                <a:xfrm>
                  <a:off x="3503" y="2794"/>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Line 195">
                  <a:extLst>
                    <a:ext uri="{FF2B5EF4-FFF2-40B4-BE49-F238E27FC236}">
                      <a16:creationId xmlns:a16="http://schemas.microsoft.com/office/drawing/2014/main" id="{64F3F9FF-24C2-20EF-318C-467F7CBC1FBE}"/>
                    </a:ext>
                  </a:extLst>
                </p:cNvPr>
                <p:cNvSpPr>
                  <a:spLocks noChangeShapeType="1"/>
                </p:cNvSpPr>
                <p:nvPr/>
              </p:nvSpPr>
              <p:spPr bwMode="auto">
                <a:xfrm>
                  <a:off x="3671" y="2794"/>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Line 196">
                  <a:extLst>
                    <a:ext uri="{FF2B5EF4-FFF2-40B4-BE49-F238E27FC236}">
                      <a16:creationId xmlns:a16="http://schemas.microsoft.com/office/drawing/2014/main" id="{FD46079C-B71F-51F1-B766-CF5C0B8711B6}"/>
                    </a:ext>
                  </a:extLst>
                </p:cNvPr>
                <p:cNvSpPr>
                  <a:spLocks noChangeShapeType="1"/>
                </p:cNvSpPr>
                <p:nvPr/>
              </p:nvSpPr>
              <p:spPr bwMode="auto">
                <a:xfrm>
                  <a:off x="4007" y="2794"/>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Line 197">
                  <a:extLst>
                    <a:ext uri="{FF2B5EF4-FFF2-40B4-BE49-F238E27FC236}">
                      <a16:creationId xmlns:a16="http://schemas.microsoft.com/office/drawing/2014/main" id="{875EEFC8-27BB-031F-BE0C-462A433D1BDE}"/>
                    </a:ext>
                  </a:extLst>
                </p:cNvPr>
                <p:cNvSpPr>
                  <a:spLocks noChangeShapeType="1"/>
                </p:cNvSpPr>
                <p:nvPr/>
              </p:nvSpPr>
              <p:spPr bwMode="auto">
                <a:xfrm>
                  <a:off x="4353" y="2794"/>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Line 198">
                  <a:extLst>
                    <a:ext uri="{FF2B5EF4-FFF2-40B4-BE49-F238E27FC236}">
                      <a16:creationId xmlns:a16="http://schemas.microsoft.com/office/drawing/2014/main" id="{1CD2AD5B-40B1-722B-314F-FE18A441B248}"/>
                    </a:ext>
                  </a:extLst>
                </p:cNvPr>
                <p:cNvSpPr>
                  <a:spLocks noChangeShapeType="1"/>
                </p:cNvSpPr>
                <p:nvPr/>
              </p:nvSpPr>
              <p:spPr bwMode="auto">
                <a:xfrm>
                  <a:off x="4689" y="2794"/>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Line 199">
                  <a:extLst>
                    <a:ext uri="{FF2B5EF4-FFF2-40B4-BE49-F238E27FC236}">
                      <a16:creationId xmlns:a16="http://schemas.microsoft.com/office/drawing/2014/main" id="{64F36E8B-1F14-FC37-1F37-1D6FCDE95BF9}"/>
                    </a:ext>
                  </a:extLst>
                </p:cNvPr>
                <p:cNvSpPr>
                  <a:spLocks noChangeShapeType="1"/>
                </p:cNvSpPr>
                <p:nvPr/>
              </p:nvSpPr>
              <p:spPr bwMode="auto">
                <a:xfrm>
                  <a:off x="5034" y="2794"/>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Line 200">
                  <a:extLst>
                    <a:ext uri="{FF2B5EF4-FFF2-40B4-BE49-F238E27FC236}">
                      <a16:creationId xmlns:a16="http://schemas.microsoft.com/office/drawing/2014/main" id="{595EE3C2-FD60-40FE-E97B-29161831C566}"/>
                    </a:ext>
                  </a:extLst>
                </p:cNvPr>
                <p:cNvSpPr>
                  <a:spLocks noChangeShapeType="1"/>
                </p:cNvSpPr>
                <p:nvPr/>
              </p:nvSpPr>
              <p:spPr bwMode="auto">
                <a:xfrm>
                  <a:off x="5371" y="2794"/>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Line 201">
                  <a:extLst>
                    <a:ext uri="{FF2B5EF4-FFF2-40B4-BE49-F238E27FC236}">
                      <a16:creationId xmlns:a16="http://schemas.microsoft.com/office/drawing/2014/main" id="{F4B991D0-4E97-76D0-302F-8A7387C333C0}"/>
                    </a:ext>
                  </a:extLst>
                </p:cNvPr>
                <p:cNvSpPr>
                  <a:spLocks noChangeShapeType="1"/>
                </p:cNvSpPr>
                <p:nvPr/>
              </p:nvSpPr>
              <p:spPr bwMode="auto">
                <a:xfrm>
                  <a:off x="3503" y="2706"/>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Line 202">
                  <a:extLst>
                    <a:ext uri="{FF2B5EF4-FFF2-40B4-BE49-F238E27FC236}">
                      <a16:creationId xmlns:a16="http://schemas.microsoft.com/office/drawing/2014/main" id="{3D4FB3AF-65A2-7FA6-752A-D572D054306F}"/>
                    </a:ext>
                  </a:extLst>
                </p:cNvPr>
                <p:cNvSpPr>
                  <a:spLocks noChangeShapeType="1"/>
                </p:cNvSpPr>
                <p:nvPr/>
              </p:nvSpPr>
              <p:spPr bwMode="auto">
                <a:xfrm>
                  <a:off x="3839" y="2706"/>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Line 203">
                  <a:extLst>
                    <a:ext uri="{FF2B5EF4-FFF2-40B4-BE49-F238E27FC236}">
                      <a16:creationId xmlns:a16="http://schemas.microsoft.com/office/drawing/2014/main" id="{ACEA9442-49CE-33B2-AD05-95FF27656726}"/>
                    </a:ext>
                  </a:extLst>
                </p:cNvPr>
                <p:cNvSpPr>
                  <a:spLocks noChangeShapeType="1"/>
                </p:cNvSpPr>
                <p:nvPr/>
              </p:nvSpPr>
              <p:spPr bwMode="auto">
                <a:xfrm>
                  <a:off x="4184" y="2706"/>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Line 204">
                  <a:extLst>
                    <a:ext uri="{FF2B5EF4-FFF2-40B4-BE49-F238E27FC236}">
                      <a16:creationId xmlns:a16="http://schemas.microsoft.com/office/drawing/2014/main" id="{CBC69F54-62C7-2B36-C61A-706F0426A163}"/>
                    </a:ext>
                  </a:extLst>
                </p:cNvPr>
                <p:cNvSpPr>
                  <a:spLocks noChangeShapeType="1"/>
                </p:cNvSpPr>
                <p:nvPr/>
              </p:nvSpPr>
              <p:spPr bwMode="auto">
                <a:xfrm>
                  <a:off x="4521" y="2706"/>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406">
                <a:extLst>
                  <a:ext uri="{FF2B5EF4-FFF2-40B4-BE49-F238E27FC236}">
                    <a16:creationId xmlns:a16="http://schemas.microsoft.com/office/drawing/2014/main" id="{8D0FE246-D7DB-2B35-0D60-93E12072BFD8}"/>
                  </a:ext>
                </a:extLst>
              </p:cNvPr>
              <p:cNvGrpSpPr>
                <a:grpSpLocks/>
              </p:cNvGrpSpPr>
              <p:nvPr/>
            </p:nvGrpSpPr>
            <p:grpSpPr bwMode="auto">
              <a:xfrm>
                <a:off x="5561013" y="3760788"/>
                <a:ext cx="3105150" cy="2406650"/>
                <a:chOff x="3503" y="2369"/>
                <a:chExt cx="1956" cy="1516"/>
              </a:xfrm>
              <a:grpFill/>
            </p:grpSpPr>
            <p:sp>
              <p:nvSpPr>
                <p:cNvPr id="36" name="Line 206">
                  <a:extLst>
                    <a:ext uri="{FF2B5EF4-FFF2-40B4-BE49-F238E27FC236}">
                      <a16:creationId xmlns:a16="http://schemas.microsoft.com/office/drawing/2014/main" id="{F916CC02-EB0A-8E1E-0829-4D5CA10978D6}"/>
                    </a:ext>
                  </a:extLst>
                </p:cNvPr>
                <p:cNvSpPr>
                  <a:spLocks noChangeShapeType="1"/>
                </p:cNvSpPr>
                <p:nvPr/>
              </p:nvSpPr>
              <p:spPr bwMode="auto">
                <a:xfrm>
                  <a:off x="4866" y="2706"/>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Line 207">
                  <a:extLst>
                    <a:ext uri="{FF2B5EF4-FFF2-40B4-BE49-F238E27FC236}">
                      <a16:creationId xmlns:a16="http://schemas.microsoft.com/office/drawing/2014/main" id="{CDD888C4-D02A-F19B-0B49-0DF96531FFCF}"/>
                    </a:ext>
                  </a:extLst>
                </p:cNvPr>
                <p:cNvSpPr>
                  <a:spLocks noChangeShapeType="1"/>
                </p:cNvSpPr>
                <p:nvPr/>
              </p:nvSpPr>
              <p:spPr bwMode="auto">
                <a:xfrm>
                  <a:off x="5202" y="2706"/>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Line 208">
                  <a:extLst>
                    <a:ext uri="{FF2B5EF4-FFF2-40B4-BE49-F238E27FC236}">
                      <a16:creationId xmlns:a16="http://schemas.microsoft.com/office/drawing/2014/main" id="{7BD31BDA-B2B2-FAE8-5102-B9E57BEE2F06}"/>
                    </a:ext>
                  </a:extLst>
                </p:cNvPr>
                <p:cNvSpPr>
                  <a:spLocks noChangeShapeType="1"/>
                </p:cNvSpPr>
                <p:nvPr/>
              </p:nvSpPr>
              <p:spPr bwMode="auto">
                <a:xfrm>
                  <a:off x="3503" y="2626"/>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Line 209">
                  <a:extLst>
                    <a:ext uri="{FF2B5EF4-FFF2-40B4-BE49-F238E27FC236}">
                      <a16:creationId xmlns:a16="http://schemas.microsoft.com/office/drawing/2014/main" id="{88E79682-E1ED-A3B6-2040-6C781840869B}"/>
                    </a:ext>
                  </a:extLst>
                </p:cNvPr>
                <p:cNvSpPr>
                  <a:spLocks noChangeShapeType="1"/>
                </p:cNvSpPr>
                <p:nvPr/>
              </p:nvSpPr>
              <p:spPr bwMode="auto">
                <a:xfrm>
                  <a:off x="3671" y="2626"/>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Line 210">
                  <a:extLst>
                    <a:ext uri="{FF2B5EF4-FFF2-40B4-BE49-F238E27FC236}">
                      <a16:creationId xmlns:a16="http://schemas.microsoft.com/office/drawing/2014/main" id="{033261E1-7801-D6A1-6E9C-1E17D6797E1D}"/>
                    </a:ext>
                  </a:extLst>
                </p:cNvPr>
                <p:cNvSpPr>
                  <a:spLocks noChangeShapeType="1"/>
                </p:cNvSpPr>
                <p:nvPr/>
              </p:nvSpPr>
              <p:spPr bwMode="auto">
                <a:xfrm>
                  <a:off x="4007" y="2626"/>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Line 211">
                  <a:extLst>
                    <a:ext uri="{FF2B5EF4-FFF2-40B4-BE49-F238E27FC236}">
                      <a16:creationId xmlns:a16="http://schemas.microsoft.com/office/drawing/2014/main" id="{39AEC579-38C8-8824-3A20-F00C8E94C22F}"/>
                    </a:ext>
                  </a:extLst>
                </p:cNvPr>
                <p:cNvSpPr>
                  <a:spLocks noChangeShapeType="1"/>
                </p:cNvSpPr>
                <p:nvPr/>
              </p:nvSpPr>
              <p:spPr bwMode="auto">
                <a:xfrm>
                  <a:off x="4353" y="2626"/>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Line 212">
                  <a:extLst>
                    <a:ext uri="{FF2B5EF4-FFF2-40B4-BE49-F238E27FC236}">
                      <a16:creationId xmlns:a16="http://schemas.microsoft.com/office/drawing/2014/main" id="{41CEC5F2-A723-90AD-AB47-CA1CA6271EAA}"/>
                    </a:ext>
                  </a:extLst>
                </p:cNvPr>
                <p:cNvSpPr>
                  <a:spLocks noChangeShapeType="1"/>
                </p:cNvSpPr>
                <p:nvPr/>
              </p:nvSpPr>
              <p:spPr bwMode="auto">
                <a:xfrm>
                  <a:off x="4689" y="2626"/>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Line 213">
                  <a:extLst>
                    <a:ext uri="{FF2B5EF4-FFF2-40B4-BE49-F238E27FC236}">
                      <a16:creationId xmlns:a16="http://schemas.microsoft.com/office/drawing/2014/main" id="{3899C424-D503-9786-3532-4CAD0271582C}"/>
                    </a:ext>
                  </a:extLst>
                </p:cNvPr>
                <p:cNvSpPr>
                  <a:spLocks noChangeShapeType="1"/>
                </p:cNvSpPr>
                <p:nvPr/>
              </p:nvSpPr>
              <p:spPr bwMode="auto">
                <a:xfrm>
                  <a:off x="5034" y="2626"/>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Line 214">
                  <a:extLst>
                    <a:ext uri="{FF2B5EF4-FFF2-40B4-BE49-F238E27FC236}">
                      <a16:creationId xmlns:a16="http://schemas.microsoft.com/office/drawing/2014/main" id="{E773A4DA-5730-0F97-3F79-B2EAE5BA1D33}"/>
                    </a:ext>
                  </a:extLst>
                </p:cNvPr>
                <p:cNvSpPr>
                  <a:spLocks noChangeShapeType="1"/>
                </p:cNvSpPr>
                <p:nvPr/>
              </p:nvSpPr>
              <p:spPr bwMode="auto">
                <a:xfrm>
                  <a:off x="5371" y="2626"/>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Line 215">
                  <a:extLst>
                    <a:ext uri="{FF2B5EF4-FFF2-40B4-BE49-F238E27FC236}">
                      <a16:creationId xmlns:a16="http://schemas.microsoft.com/office/drawing/2014/main" id="{B3B2A670-4E18-0E6C-FB75-44458120BE4A}"/>
                    </a:ext>
                  </a:extLst>
                </p:cNvPr>
                <p:cNvSpPr>
                  <a:spLocks noChangeShapeType="1"/>
                </p:cNvSpPr>
                <p:nvPr/>
              </p:nvSpPr>
              <p:spPr bwMode="auto">
                <a:xfrm>
                  <a:off x="3503" y="253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Line 216">
                  <a:extLst>
                    <a:ext uri="{FF2B5EF4-FFF2-40B4-BE49-F238E27FC236}">
                      <a16:creationId xmlns:a16="http://schemas.microsoft.com/office/drawing/2014/main" id="{B18DC4AD-2E81-3F45-18C5-A7DD28EA0F89}"/>
                    </a:ext>
                  </a:extLst>
                </p:cNvPr>
                <p:cNvSpPr>
                  <a:spLocks noChangeShapeType="1"/>
                </p:cNvSpPr>
                <p:nvPr/>
              </p:nvSpPr>
              <p:spPr bwMode="auto">
                <a:xfrm>
                  <a:off x="3839" y="2537"/>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Line 217">
                  <a:extLst>
                    <a:ext uri="{FF2B5EF4-FFF2-40B4-BE49-F238E27FC236}">
                      <a16:creationId xmlns:a16="http://schemas.microsoft.com/office/drawing/2014/main" id="{7B658A22-9001-E57A-14B2-17C7B92838E6}"/>
                    </a:ext>
                  </a:extLst>
                </p:cNvPr>
                <p:cNvSpPr>
                  <a:spLocks noChangeShapeType="1"/>
                </p:cNvSpPr>
                <p:nvPr/>
              </p:nvSpPr>
              <p:spPr bwMode="auto">
                <a:xfrm>
                  <a:off x="4184" y="253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Line 218">
                  <a:extLst>
                    <a:ext uri="{FF2B5EF4-FFF2-40B4-BE49-F238E27FC236}">
                      <a16:creationId xmlns:a16="http://schemas.microsoft.com/office/drawing/2014/main" id="{08D5C4E6-9E09-2B26-5472-6DA9BC806AF7}"/>
                    </a:ext>
                  </a:extLst>
                </p:cNvPr>
                <p:cNvSpPr>
                  <a:spLocks noChangeShapeType="1"/>
                </p:cNvSpPr>
                <p:nvPr/>
              </p:nvSpPr>
              <p:spPr bwMode="auto">
                <a:xfrm>
                  <a:off x="4521" y="2537"/>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Line 219">
                  <a:extLst>
                    <a:ext uri="{FF2B5EF4-FFF2-40B4-BE49-F238E27FC236}">
                      <a16:creationId xmlns:a16="http://schemas.microsoft.com/office/drawing/2014/main" id="{39B49B3F-90C8-DE4D-B51F-181FEF54BDCE}"/>
                    </a:ext>
                  </a:extLst>
                </p:cNvPr>
                <p:cNvSpPr>
                  <a:spLocks noChangeShapeType="1"/>
                </p:cNvSpPr>
                <p:nvPr/>
              </p:nvSpPr>
              <p:spPr bwMode="auto">
                <a:xfrm>
                  <a:off x="4866" y="2537"/>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Line 220">
                  <a:extLst>
                    <a:ext uri="{FF2B5EF4-FFF2-40B4-BE49-F238E27FC236}">
                      <a16:creationId xmlns:a16="http://schemas.microsoft.com/office/drawing/2014/main" id="{EC7A6A75-03B1-0B41-F629-908287526F03}"/>
                    </a:ext>
                  </a:extLst>
                </p:cNvPr>
                <p:cNvSpPr>
                  <a:spLocks noChangeShapeType="1"/>
                </p:cNvSpPr>
                <p:nvPr/>
              </p:nvSpPr>
              <p:spPr bwMode="auto">
                <a:xfrm>
                  <a:off x="5202" y="2537"/>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Line 221">
                  <a:extLst>
                    <a:ext uri="{FF2B5EF4-FFF2-40B4-BE49-F238E27FC236}">
                      <a16:creationId xmlns:a16="http://schemas.microsoft.com/office/drawing/2014/main" id="{ED021B33-DF10-A8FE-453F-E01DE90508B7}"/>
                    </a:ext>
                  </a:extLst>
                </p:cNvPr>
                <p:cNvSpPr>
                  <a:spLocks noChangeShapeType="1"/>
                </p:cNvSpPr>
                <p:nvPr/>
              </p:nvSpPr>
              <p:spPr bwMode="auto">
                <a:xfrm>
                  <a:off x="3503" y="2458"/>
                  <a:ext cx="150"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Line 222">
                  <a:extLst>
                    <a:ext uri="{FF2B5EF4-FFF2-40B4-BE49-F238E27FC236}">
                      <a16:creationId xmlns:a16="http://schemas.microsoft.com/office/drawing/2014/main" id="{D45665A9-5101-29CF-FF96-17B0E18070DC}"/>
                    </a:ext>
                  </a:extLst>
                </p:cNvPr>
                <p:cNvSpPr>
                  <a:spLocks noChangeShapeType="1"/>
                </p:cNvSpPr>
                <p:nvPr/>
              </p:nvSpPr>
              <p:spPr bwMode="auto">
                <a:xfrm>
                  <a:off x="3671" y="2458"/>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Line 223">
                  <a:extLst>
                    <a:ext uri="{FF2B5EF4-FFF2-40B4-BE49-F238E27FC236}">
                      <a16:creationId xmlns:a16="http://schemas.microsoft.com/office/drawing/2014/main" id="{DCDA1D11-88E7-6676-CC62-65F279B6431E}"/>
                    </a:ext>
                  </a:extLst>
                </p:cNvPr>
                <p:cNvSpPr>
                  <a:spLocks noChangeShapeType="1"/>
                </p:cNvSpPr>
                <p:nvPr/>
              </p:nvSpPr>
              <p:spPr bwMode="auto">
                <a:xfrm>
                  <a:off x="4007" y="2458"/>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Line 224">
                  <a:extLst>
                    <a:ext uri="{FF2B5EF4-FFF2-40B4-BE49-F238E27FC236}">
                      <a16:creationId xmlns:a16="http://schemas.microsoft.com/office/drawing/2014/main" id="{7B4048D7-578F-46D3-116E-88D46DA49E42}"/>
                    </a:ext>
                  </a:extLst>
                </p:cNvPr>
                <p:cNvSpPr>
                  <a:spLocks noChangeShapeType="1"/>
                </p:cNvSpPr>
                <p:nvPr/>
              </p:nvSpPr>
              <p:spPr bwMode="auto">
                <a:xfrm>
                  <a:off x="4353" y="2458"/>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Line 225">
                  <a:extLst>
                    <a:ext uri="{FF2B5EF4-FFF2-40B4-BE49-F238E27FC236}">
                      <a16:creationId xmlns:a16="http://schemas.microsoft.com/office/drawing/2014/main" id="{B30C40CD-63C1-01FD-36FC-ED24E8FF7036}"/>
                    </a:ext>
                  </a:extLst>
                </p:cNvPr>
                <p:cNvSpPr>
                  <a:spLocks noChangeShapeType="1"/>
                </p:cNvSpPr>
                <p:nvPr/>
              </p:nvSpPr>
              <p:spPr bwMode="auto">
                <a:xfrm>
                  <a:off x="4689" y="2458"/>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Line 226">
                  <a:extLst>
                    <a:ext uri="{FF2B5EF4-FFF2-40B4-BE49-F238E27FC236}">
                      <a16:creationId xmlns:a16="http://schemas.microsoft.com/office/drawing/2014/main" id="{B6C08946-2EF1-DAAF-84BD-3B550B3A438B}"/>
                    </a:ext>
                  </a:extLst>
                </p:cNvPr>
                <p:cNvSpPr>
                  <a:spLocks noChangeShapeType="1"/>
                </p:cNvSpPr>
                <p:nvPr/>
              </p:nvSpPr>
              <p:spPr bwMode="auto">
                <a:xfrm>
                  <a:off x="5034" y="2458"/>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Line 227">
                  <a:extLst>
                    <a:ext uri="{FF2B5EF4-FFF2-40B4-BE49-F238E27FC236}">
                      <a16:creationId xmlns:a16="http://schemas.microsoft.com/office/drawing/2014/main" id="{56ECE584-DB50-9759-E862-F0839141EF36}"/>
                    </a:ext>
                  </a:extLst>
                </p:cNvPr>
                <p:cNvSpPr>
                  <a:spLocks noChangeShapeType="1"/>
                </p:cNvSpPr>
                <p:nvPr/>
              </p:nvSpPr>
              <p:spPr bwMode="auto">
                <a:xfrm>
                  <a:off x="5371" y="2458"/>
                  <a:ext cx="8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Line 228">
                  <a:extLst>
                    <a:ext uri="{FF2B5EF4-FFF2-40B4-BE49-F238E27FC236}">
                      <a16:creationId xmlns:a16="http://schemas.microsoft.com/office/drawing/2014/main" id="{EEE3EBAA-CB70-E98A-A67C-107931EFE2C3}"/>
                    </a:ext>
                  </a:extLst>
                </p:cNvPr>
                <p:cNvSpPr>
                  <a:spLocks noChangeShapeType="1"/>
                </p:cNvSpPr>
                <p:nvPr/>
              </p:nvSpPr>
              <p:spPr bwMode="auto">
                <a:xfrm>
                  <a:off x="3503" y="2369"/>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Line 229">
                  <a:extLst>
                    <a:ext uri="{FF2B5EF4-FFF2-40B4-BE49-F238E27FC236}">
                      <a16:creationId xmlns:a16="http://schemas.microsoft.com/office/drawing/2014/main" id="{8A13AD0B-6261-F2DC-DF30-C3392B5EEA19}"/>
                    </a:ext>
                  </a:extLst>
                </p:cNvPr>
                <p:cNvSpPr>
                  <a:spLocks noChangeShapeType="1"/>
                </p:cNvSpPr>
                <p:nvPr/>
              </p:nvSpPr>
              <p:spPr bwMode="auto">
                <a:xfrm>
                  <a:off x="3839" y="2369"/>
                  <a:ext cx="328"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Line 230">
                  <a:extLst>
                    <a:ext uri="{FF2B5EF4-FFF2-40B4-BE49-F238E27FC236}">
                      <a16:creationId xmlns:a16="http://schemas.microsoft.com/office/drawing/2014/main" id="{C03B235D-3DD2-DBC3-21F2-F8AD3942D4B3}"/>
                    </a:ext>
                  </a:extLst>
                </p:cNvPr>
                <p:cNvSpPr>
                  <a:spLocks noChangeShapeType="1"/>
                </p:cNvSpPr>
                <p:nvPr/>
              </p:nvSpPr>
              <p:spPr bwMode="auto">
                <a:xfrm>
                  <a:off x="4184" y="2369"/>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Line 231">
                  <a:extLst>
                    <a:ext uri="{FF2B5EF4-FFF2-40B4-BE49-F238E27FC236}">
                      <a16:creationId xmlns:a16="http://schemas.microsoft.com/office/drawing/2014/main" id="{D83E663E-220F-E108-F944-B96A47C6E6EC}"/>
                    </a:ext>
                  </a:extLst>
                </p:cNvPr>
                <p:cNvSpPr>
                  <a:spLocks noChangeShapeType="1"/>
                </p:cNvSpPr>
                <p:nvPr/>
              </p:nvSpPr>
              <p:spPr bwMode="auto">
                <a:xfrm>
                  <a:off x="4521" y="2369"/>
                  <a:ext cx="32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Line 232">
                  <a:extLst>
                    <a:ext uri="{FF2B5EF4-FFF2-40B4-BE49-F238E27FC236}">
                      <a16:creationId xmlns:a16="http://schemas.microsoft.com/office/drawing/2014/main" id="{AB8128AE-1FC1-BA0F-C5E0-25AD8B0315AB}"/>
                    </a:ext>
                  </a:extLst>
                </p:cNvPr>
                <p:cNvSpPr>
                  <a:spLocks noChangeShapeType="1"/>
                </p:cNvSpPr>
                <p:nvPr/>
              </p:nvSpPr>
              <p:spPr bwMode="auto">
                <a:xfrm>
                  <a:off x="4866" y="2369"/>
                  <a:ext cx="319"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Line 233">
                  <a:extLst>
                    <a:ext uri="{FF2B5EF4-FFF2-40B4-BE49-F238E27FC236}">
                      <a16:creationId xmlns:a16="http://schemas.microsoft.com/office/drawing/2014/main" id="{F33559A5-76DA-B2DF-EF98-F00F4D91B47C}"/>
                    </a:ext>
                  </a:extLst>
                </p:cNvPr>
                <p:cNvSpPr>
                  <a:spLocks noChangeShapeType="1"/>
                </p:cNvSpPr>
                <p:nvPr/>
              </p:nvSpPr>
              <p:spPr bwMode="auto">
                <a:xfrm>
                  <a:off x="5202" y="2369"/>
                  <a:ext cx="257" cy="0"/>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Line 234">
                  <a:extLst>
                    <a:ext uri="{FF2B5EF4-FFF2-40B4-BE49-F238E27FC236}">
                      <a16:creationId xmlns:a16="http://schemas.microsoft.com/office/drawing/2014/main" id="{21728324-F436-68E1-60D3-E4FE657BCAAC}"/>
                    </a:ext>
                  </a:extLst>
                </p:cNvPr>
                <p:cNvSpPr>
                  <a:spLocks noChangeShapeType="1"/>
                </p:cNvSpPr>
                <p:nvPr/>
              </p:nvSpPr>
              <p:spPr bwMode="auto">
                <a:xfrm flipV="1">
                  <a:off x="5371"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Line 235">
                  <a:extLst>
                    <a:ext uri="{FF2B5EF4-FFF2-40B4-BE49-F238E27FC236}">
                      <a16:creationId xmlns:a16="http://schemas.microsoft.com/office/drawing/2014/main" id="{ABEC3619-6499-04A5-5A38-2EBCF22DC801}"/>
                    </a:ext>
                  </a:extLst>
                </p:cNvPr>
                <p:cNvSpPr>
                  <a:spLocks noChangeShapeType="1"/>
                </p:cNvSpPr>
                <p:nvPr/>
              </p:nvSpPr>
              <p:spPr bwMode="auto">
                <a:xfrm flipV="1">
                  <a:off x="5371"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Line 236">
                  <a:extLst>
                    <a:ext uri="{FF2B5EF4-FFF2-40B4-BE49-F238E27FC236}">
                      <a16:creationId xmlns:a16="http://schemas.microsoft.com/office/drawing/2014/main" id="{3AA048B1-EBD7-1649-9A8F-362A522C902B}"/>
                    </a:ext>
                  </a:extLst>
                </p:cNvPr>
                <p:cNvSpPr>
                  <a:spLocks noChangeShapeType="1"/>
                </p:cNvSpPr>
                <p:nvPr/>
              </p:nvSpPr>
              <p:spPr bwMode="auto">
                <a:xfrm flipV="1">
                  <a:off x="5371"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Line 237">
                  <a:extLst>
                    <a:ext uri="{FF2B5EF4-FFF2-40B4-BE49-F238E27FC236}">
                      <a16:creationId xmlns:a16="http://schemas.microsoft.com/office/drawing/2014/main" id="{DDE53E61-5026-4B5C-654C-DDDD95781E53}"/>
                    </a:ext>
                  </a:extLst>
                </p:cNvPr>
                <p:cNvSpPr>
                  <a:spLocks noChangeShapeType="1"/>
                </p:cNvSpPr>
                <p:nvPr/>
              </p:nvSpPr>
              <p:spPr bwMode="auto">
                <a:xfrm flipV="1">
                  <a:off x="5371"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Line 238">
                  <a:extLst>
                    <a:ext uri="{FF2B5EF4-FFF2-40B4-BE49-F238E27FC236}">
                      <a16:creationId xmlns:a16="http://schemas.microsoft.com/office/drawing/2014/main" id="{517A7564-C260-F4A4-DA15-E67F91ABB0DF}"/>
                    </a:ext>
                  </a:extLst>
                </p:cNvPr>
                <p:cNvSpPr>
                  <a:spLocks noChangeShapeType="1"/>
                </p:cNvSpPr>
                <p:nvPr/>
              </p:nvSpPr>
              <p:spPr bwMode="auto">
                <a:xfrm flipV="1">
                  <a:off x="5371"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Line 239">
                  <a:extLst>
                    <a:ext uri="{FF2B5EF4-FFF2-40B4-BE49-F238E27FC236}">
                      <a16:creationId xmlns:a16="http://schemas.microsoft.com/office/drawing/2014/main" id="{DC771B28-D06C-C24B-B6BF-5F24F2C47B56}"/>
                    </a:ext>
                  </a:extLst>
                </p:cNvPr>
                <p:cNvSpPr>
                  <a:spLocks noChangeShapeType="1"/>
                </p:cNvSpPr>
                <p:nvPr/>
              </p:nvSpPr>
              <p:spPr bwMode="auto">
                <a:xfrm flipV="1">
                  <a:off x="5371"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Line 240">
                  <a:extLst>
                    <a:ext uri="{FF2B5EF4-FFF2-40B4-BE49-F238E27FC236}">
                      <a16:creationId xmlns:a16="http://schemas.microsoft.com/office/drawing/2014/main" id="{277C2A70-5C67-CD5C-2E57-374062A4E664}"/>
                    </a:ext>
                  </a:extLst>
                </p:cNvPr>
                <p:cNvSpPr>
                  <a:spLocks noChangeShapeType="1"/>
                </p:cNvSpPr>
                <p:nvPr/>
              </p:nvSpPr>
              <p:spPr bwMode="auto">
                <a:xfrm flipV="1">
                  <a:off x="5371"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Line 241">
                  <a:extLst>
                    <a:ext uri="{FF2B5EF4-FFF2-40B4-BE49-F238E27FC236}">
                      <a16:creationId xmlns:a16="http://schemas.microsoft.com/office/drawing/2014/main" id="{9F376744-4C20-E57E-2913-DFFC1F54867E}"/>
                    </a:ext>
                  </a:extLst>
                </p:cNvPr>
                <p:cNvSpPr>
                  <a:spLocks noChangeShapeType="1"/>
                </p:cNvSpPr>
                <p:nvPr/>
              </p:nvSpPr>
              <p:spPr bwMode="auto">
                <a:xfrm flipV="1">
                  <a:off x="5371"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Line 242">
                  <a:extLst>
                    <a:ext uri="{FF2B5EF4-FFF2-40B4-BE49-F238E27FC236}">
                      <a16:creationId xmlns:a16="http://schemas.microsoft.com/office/drawing/2014/main" id="{6023F811-1295-4EF2-A76F-876276E20A6F}"/>
                    </a:ext>
                  </a:extLst>
                </p:cNvPr>
                <p:cNvSpPr>
                  <a:spLocks noChangeShapeType="1"/>
                </p:cNvSpPr>
                <p:nvPr/>
              </p:nvSpPr>
              <p:spPr bwMode="auto">
                <a:xfrm flipV="1">
                  <a:off x="5371"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Line 243">
                  <a:extLst>
                    <a:ext uri="{FF2B5EF4-FFF2-40B4-BE49-F238E27FC236}">
                      <a16:creationId xmlns:a16="http://schemas.microsoft.com/office/drawing/2014/main" id="{A767DBC3-A940-6F9D-C365-3C565F04D38B}"/>
                    </a:ext>
                  </a:extLst>
                </p:cNvPr>
                <p:cNvSpPr>
                  <a:spLocks noChangeShapeType="1"/>
                </p:cNvSpPr>
                <p:nvPr/>
              </p:nvSpPr>
              <p:spPr bwMode="auto">
                <a:xfrm flipV="1">
                  <a:off x="5202"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Line 244">
                  <a:extLst>
                    <a:ext uri="{FF2B5EF4-FFF2-40B4-BE49-F238E27FC236}">
                      <a16:creationId xmlns:a16="http://schemas.microsoft.com/office/drawing/2014/main" id="{22099961-D06E-EB93-8999-6B111325FE2E}"/>
                    </a:ext>
                  </a:extLst>
                </p:cNvPr>
                <p:cNvSpPr>
                  <a:spLocks noChangeShapeType="1"/>
                </p:cNvSpPr>
                <p:nvPr/>
              </p:nvSpPr>
              <p:spPr bwMode="auto">
                <a:xfrm flipV="1">
                  <a:off x="5202"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Line 245">
                  <a:extLst>
                    <a:ext uri="{FF2B5EF4-FFF2-40B4-BE49-F238E27FC236}">
                      <a16:creationId xmlns:a16="http://schemas.microsoft.com/office/drawing/2014/main" id="{C0B4C098-66B5-AA4A-DF21-4CE6012E03DD}"/>
                    </a:ext>
                  </a:extLst>
                </p:cNvPr>
                <p:cNvSpPr>
                  <a:spLocks noChangeShapeType="1"/>
                </p:cNvSpPr>
                <p:nvPr/>
              </p:nvSpPr>
              <p:spPr bwMode="auto">
                <a:xfrm flipV="1">
                  <a:off x="5202"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Line 246">
                  <a:extLst>
                    <a:ext uri="{FF2B5EF4-FFF2-40B4-BE49-F238E27FC236}">
                      <a16:creationId xmlns:a16="http://schemas.microsoft.com/office/drawing/2014/main" id="{0EEC0BCA-EA3C-4368-7125-3A2D25730D9B}"/>
                    </a:ext>
                  </a:extLst>
                </p:cNvPr>
                <p:cNvSpPr>
                  <a:spLocks noChangeShapeType="1"/>
                </p:cNvSpPr>
                <p:nvPr/>
              </p:nvSpPr>
              <p:spPr bwMode="auto">
                <a:xfrm flipV="1">
                  <a:off x="5202"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Line 247">
                  <a:extLst>
                    <a:ext uri="{FF2B5EF4-FFF2-40B4-BE49-F238E27FC236}">
                      <a16:creationId xmlns:a16="http://schemas.microsoft.com/office/drawing/2014/main" id="{5283C623-D3CE-F02B-63B8-0F140738DCAF}"/>
                    </a:ext>
                  </a:extLst>
                </p:cNvPr>
                <p:cNvSpPr>
                  <a:spLocks noChangeShapeType="1"/>
                </p:cNvSpPr>
                <p:nvPr/>
              </p:nvSpPr>
              <p:spPr bwMode="auto">
                <a:xfrm flipV="1">
                  <a:off x="5202"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Line 248">
                  <a:extLst>
                    <a:ext uri="{FF2B5EF4-FFF2-40B4-BE49-F238E27FC236}">
                      <a16:creationId xmlns:a16="http://schemas.microsoft.com/office/drawing/2014/main" id="{F6BA2B7B-575A-0542-5202-63CC6CAA34F2}"/>
                    </a:ext>
                  </a:extLst>
                </p:cNvPr>
                <p:cNvSpPr>
                  <a:spLocks noChangeShapeType="1"/>
                </p:cNvSpPr>
                <p:nvPr/>
              </p:nvSpPr>
              <p:spPr bwMode="auto">
                <a:xfrm flipV="1">
                  <a:off x="5202"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Line 249">
                  <a:extLst>
                    <a:ext uri="{FF2B5EF4-FFF2-40B4-BE49-F238E27FC236}">
                      <a16:creationId xmlns:a16="http://schemas.microsoft.com/office/drawing/2014/main" id="{BD2449E6-FF4D-D452-DAFB-2FDE0EA218E0}"/>
                    </a:ext>
                  </a:extLst>
                </p:cNvPr>
                <p:cNvSpPr>
                  <a:spLocks noChangeShapeType="1"/>
                </p:cNvSpPr>
                <p:nvPr/>
              </p:nvSpPr>
              <p:spPr bwMode="auto">
                <a:xfrm flipV="1">
                  <a:off x="5202"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Line 250">
                  <a:extLst>
                    <a:ext uri="{FF2B5EF4-FFF2-40B4-BE49-F238E27FC236}">
                      <a16:creationId xmlns:a16="http://schemas.microsoft.com/office/drawing/2014/main" id="{5D7C7CE5-1A2E-641F-3DD6-42DA954336A1}"/>
                    </a:ext>
                  </a:extLst>
                </p:cNvPr>
                <p:cNvSpPr>
                  <a:spLocks noChangeShapeType="1"/>
                </p:cNvSpPr>
                <p:nvPr/>
              </p:nvSpPr>
              <p:spPr bwMode="auto">
                <a:xfrm flipV="1">
                  <a:off x="5202"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Line 251">
                  <a:extLst>
                    <a:ext uri="{FF2B5EF4-FFF2-40B4-BE49-F238E27FC236}">
                      <a16:creationId xmlns:a16="http://schemas.microsoft.com/office/drawing/2014/main" id="{C461C2B6-FC98-E6BF-F7CF-3969BDE40881}"/>
                    </a:ext>
                  </a:extLst>
                </p:cNvPr>
                <p:cNvSpPr>
                  <a:spLocks noChangeShapeType="1"/>
                </p:cNvSpPr>
                <p:nvPr/>
              </p:nvSpPr>
              <p:spPr bwMode="auto">
                <a:xfrm flipV="1">
                  <a:off x="5202"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Line 252">
                  <a:extLst>
                    <a:ext uri="{FF2B5EF4-FFF2-40B4-BE49-F238E27FC236}">
                      <a16:creationId xmlns:a16="http://schemas.microsoft.com/office/drawing/2014/main" id="{920874A8-1FA2-0E64-ED92-DBE5E34FDD2B}"/>
                    </a:ext>
                  </a:extLst>
                </p:cNvPr>
                <p:cNvSpPr>
                  <a:spLocks noChangeShapeType="1"/>
                </p:cNvSpPr>
                <p:nvPr/>
              </p:nvSpPr>
              <p:spPr bwMode="auto">
                <a:xfrm flipV="1">
                  <a:off x="5034"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Line 253">
                  <a:extLst>
                    <a:ext uri="{FF2B5EF4-FFF2-40B4-BE49-F238E27FC236}">
                      <a16:creationId xmlns:a16="http://schemas.microsoft.com/office/drawing/2014/main" id="{32D14B37-39C6-53AC-285A-A990052607DD}"/>
                    </a:ext>
                  </a:extLst>
                </p:cNvPr>
                <p:cNvSpPr>
                  <a:spLocks noChangeShapeType="1"/>
                </p:cNvSpPr>
                <p:nvPr/>
              </p:nvSpPr>
              <p:spPr bwMode="auto">
                <a:xfrm flipV="1">
                  <a:off x="5034"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Line 254">
                  <a:extLst>
                    <a:ext uri="{FF2B5EF4-FFF2-40B4-BE49-F238E27FC236}">
                      <a16:creationId xmlns:a16="http://schemas.microsoft.com/office/drawing/2014/main" id="{7C9B701B-0F38-A09A-0760-DFEA3D542CD1}"/>
                    </a:ext>
                  </a:extLst>
                </p:cNvPr>
                <p:cNvSpPr>
                  <a:spLocks noChangeShapeType="1"/>
                </p:cNvSpPr>
                <p:nvPr/>
              </p:nvSpPr>
              <p:spPr bwMode="auto">
                <a:xfrm flipV="1">
                  <a:off x="5034"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Line 255">
                  <a:extLst>
                    <a:ext uri="{FF2B5EF4-FFF2-40B4-BE49-F238E27FC236}">
                      <a16:creationId xmlns:a16="http://schemas.microsoft.com/office/drawing/2014/main" id="{F37FAAD7-B173-35C3-B035-986B2E1F7446}"/>
                    </a:ext>
                  </a:extLst>
                </p:cNvPr>
                <p:cNvSpPr>
                  <a:spLocks noChangeShapeType="1"/>
                </p:cNvSpPr>
                <p:nvPr/>
              </p:nvSpPr>
              <p:spPr bwMode="auto">
                <a:xfrm flipV="1">
                  <a:off x="5034"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Line 256">
                  <a:extLst>
                    <a:ext uri="{FF2B5EF4-FFF2-40B4-BE49-F238E27FC236}">
                      <a16:creationId xmlns:a16="http://schemas.microsoft.com/office/drawing/2014/main" id="{1DE6C28A-D1EA-9352-1D25-A8620FAF83E9}"/>
                    </a:ext>
                  </a:extLst>
                </p:cNvPr>
                <p:cNvSpPr>
                  <a:spLocks noChangeShapeType="1"/>
                </p:cNvSpPr>
                <p:nvPr/>
              </p:nvSpPr>
              <p:spPr bwMode="auto">
                <a:xfrm flipV="1">
                  <a:off x="5034"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Line 257">
                  <a:extLst>
                    <a:ext uri="{FF2B5EF4-FFF2-40B4-BE49-F238E27FC236}">
                      <a16:creationId xmlns:a16="http://schemas.microsoft.com/office/drawing/2014/main" id="{B7AD7A14-71C0-F676-263D-4A49CC00D2B7}"/>
                    </a:ext>
                  </a:extLst>
                </p:cNvPr>
                <p:cNvSpPr>
                  <a:spLocks noChangeShapeType="1"/>
                </p:cNvSpPr>
                <p:nvPr/>
              </p:nvSpPr>
              <p:spPr bwMode="auto">
                <a:xfrm flipV="1">
                  <a:off x="5034"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Line 258">
                  <a:extLst>
                    <a:ext uri="{FF2B5EF4-FFF2-40B4-BE49-F238E27FC236}">
                      <a16:creationId xmlns:a16="http://schemas.microsoft.com/office/drawing/2014/main" id="{DEC7B4C6-D7DB-F301-A6D7-4F572A42EA0D}"/>
                    </a:ext>
                  </a:extLst>
                </p:cNvPr>
                <p:cNvSpPr>
                  <a:spLocks noChangeShapeType="1"/>
                </p:cNvSpPr>
                <p:nvPr/>
              </p:nvSpPr>
              <p:spPr bwMode="auto">
                <a:xfrm flipV="1">
                  <a:off x="5034"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Line 259">
                  <a:extLst>
                    <a:ext uri="{FF2B5EF4-FFF2-40B4-BE49-F238E27FC236}">
                      <a16:creationId xmlns:a16="http://schemas.microsoft.com/office/drawing/2014/main" id="{2A67D281-24C7-0C57-7FDD-67D374EC9B1E}"/>
                    </a:ext>
                  </a:extLst>
                </p:cNvPr>
                <p:cNvSpPr>
                  <a:spLocks noChangeShapeType="1"/>
                </p:cNvSpPr>
                <p:nvPr/>
              </p:nvSpPr>
              <p:spPr bwMode="auto">
                <a:xfrm flipV="1">
                  <a:off x="5034"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Line 260">
                  <a:extLst>
                    <a:ext uri="{FF2B5EF4-FFF2-40B4-BE49-F238E27FC236}">
                      <a16:creationId xmlns:a16="http://schemas.microsoft.com/office/drawing/2014/main" id="{AE973D08-9785-7F18-F7AB-D32BD96BDF18}"/>
                    </a:ext>
                  </a:extLst>
                </p:cNvPr>
                <p:cNvSpPr>
                  <a:spLocks noChangeShapeType="1"/>
                </p:cNvSpPr>
                <p:nvPr/>
              </p:nvSpPr>
              <p:spPr bwMode="auto">
                <a:xfrm flipV="1">
                  <a:off x="5034"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Line 261">
                  <a:extLst>
                    <a:ext uri="{FF2B5EF4-FFF2-40B4-BE49-F238E27FC236}">
                      <a16:creationId xmlns:a16="http://schemas.microsoft.com/office/drawing/2014/main" id="{E9299D48-60A9-F9AB-A091-70B045C49687}"/>
                    </a:ext>
                  </a:extLst>
                </p:cNvPr>
                <p:cNvSpPr>
                  <a:spLocks noChangeShapeType="1"/>
                </p:cNvSpPr>
                <p:nvPr/>
              </p:nvSpPr>
              <p:spPr bwMode="auto">
                <a:xfrm flipV="1">
                  <a:off x="4866"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Line 262">
                  <a:extLst>
                    <a:ext uri="{FF2B5EF4-FFF2-40B4-BE49-F238E27FC236}">
                      <a16:creationId xmlns:a16="http://schemas.microsoft.com/office/drawing/2014/main" id="{CD40C311-3FD9-399E-0E39-E63EDDAC9F74}"/>
                    </a:ext>
                  </a:extLst>
                </p:cNvPr>
                <p:cNvSpPr>
                  <a:spLocks noChangeShapeType="1"/>
                </p:cNvSpPr>
                <p:nvPr/>
              </p:nvSpPr>
              <p:spPr bwMode="auto">
                <a:xfrm flipV="1">
                  <a:off x="4866"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Line 263">
                  <a:extLst>
                    <a:ext uri="{FF2B5EF4-FFF2-40B4-BE49-F238E27FC236}">
                      <a16:creationId xmlns:a16="http://schemas.microsoft.com/office/drawing/2014/main" id="{370A9E69-90E5-739D-99D0-45536315EA18}"/>
                    </a:ext>
                  </a:extLst>
                </p:cNvPr>
                <p:cNvSpPr>
                  <a:spLocks noChangeShapeType="1"/>
                </p:cNvSpPr>
                <p:nvPr/>
              </p:nvSpPr>
              <p:spPr bwMode="auto">
                <a:xfrm flipV="1">
                  <a:off x="4866"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Line 264">
                  <a:extLst>
                    <a:ext uri="{FF2B5EF4-FFF2-40B4-BE49-F238E27FC236}">
                      <a16:creationId xmlns:a16="http://schemas.microsoft.com/office/drawing/2014/main" id="{898ED3D0-43BF-0441-4450-A22DD260D5EE}"/>
                    </a:ext>
                  </a:extLst>
                </p:cNvPr>
                <p:cNvSpPr>
                  <a:spLocks noChangeShapeType="1"/>
                </p:cNvSpPr>
                <p:nvPr/>
              </p:nvSpPr>
              <p:spPr bwMode="auto">
                <a:xfrm flipV="1">
                  <a:off x="4866"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Line 265">
                  <a:extLst>
                    <a:ext uri="{FF2B5EF4-FFF2-40B4-BE49-F238E27FC236}">
                      <a16:creationId xmlns:a16="http://schemas.microsoft.com/office/drawing/2014/main" id="{564CA55B-3C5C-68D6-E817-A372B3C5AEAD}"/>
                    </a:ext>
                  </a:extLst>
                </p:cNvPr>
                <p:cNvSpPr>
                  <a:spLocks noChangeShapeType="1"/>
                </p:cNvSpPr>
                <p:nvPr/>
              </p:nvSpPr>
              <p:spPr bwMode="auto">
                <a:xfrm flipV="1">
                  <a:off x="4866"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Line 266">
                  <a:extLst>
                    <a:ext uri="{FF2B5EF4-FFF2-40B4-BE49-F238E27FC236}">
                      <a16:creationId xmlns:a16="http://schemas.microsoft.com/office/drawing/2014/main" id="{60615D1C-A7DE-DEFE-AF87-DD641CD77C26}"/>
                    </a:ext>
                  </a:extLst>
                </p:cNvPr>
                <p:cNvSpPr>
                  <a:spLocks noChangeShapeType="1"/>
                </p:cNvSpPr>
                <p:nvPr/>
              </p:nvSpPr>
              <p:spPr bwMode="auto">
                <a:xfrm flipV="1">
                  <a:off x="4866"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Line 267">
                  <a:extLst>
                    <a:ext uri="{FF2B5EF4-FFF2-40B4-BE49-F238E27FC236}">
                      <a16:creationId xmlns:a16="http://schemas.microsoft.com/office/drawing/2014/main" id="{B48F0B4B-7BDB-96C2-F3B6-E9722136656C}"/>
                    </a:ext>
                  </a:extLst>
                </p:cNvPr>
                <p:cNvSpPr>
                  <a:spLocks noChangeShapeType="1"/>
                </p:cNvSpPr>
                <p:nvPr/>
              </p:nvSpPr>
              <p:spPr bwMode="auto">
                <a:xfrm flipV="1">
                  <a:off x="4866"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Line 268">
                  <a:extLst>
                    <a:ext uri="{FF2B5EF4-FFF2-40B4-BE49-F238E27FC236}">
                      <a16:creationId xmlns:a16="http://schemas.microsoft.com/office/drawing/2014/main" id="{1A1181EB-3B2A-972C-49CA-AAEE009A480C}"/>
                    </a:ext>
                  </a:extLst>
                </p:cNvPr>
                <p:cNvSpPr>
                  <a:spLocks noChangeShapeType="1"/>
                </p:cNvSpPr>
                <p:nvPr/>
              </p:nvSpPr>
              <p:spPr bwMode="auto">
                <a:xfrm flipV="1">
                  <a:off x="4866"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Line 269">
                  <a:extLst>
                    <a:ext uri="{FF2B5EF4-FFF2-40B4-BE49-F238E27FC236}">
                      <a16:creationId xmlns:a16="http://schemas.microsoft.com/office/drawing/2014/main" id="{C0A6FB27-B836-F3FB-A851-F2200A13D03C}"/>
                    </a:ext>
                  </a:extLst>
                </p:cNvPr>
                <p:cNvSpPr>
                  <a:spLocks noChangeShapeType="1"/>
                </p:cNvSpPr>
                <p:nvPr/>
              </p:nvSpPr>
              <p:spPr bwMode="auto">
                <a:xfrm flipV="1">
                  <a:off x="4866"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Line 270">
                  <a:extLst>
                    <a:ext uri="{FF2B5EF4-FFF2-40B4-BE49-F238E27FC236}">
                      <a16:creationId xmlns:a16="http://schemas.microsoft.com/office/drawing/2014/main" id="{C61F54C5-E822-3BDB-B8F6-7229DF3165D1}"/>
                    </a:ext>
                  </a:extLst>
                </p:cNvPr>
                <p:cNvSpPr>
                  <a:spLocks noChangeShapeType="1"/>
                </p:cNvSpPr>
                <p:nvPr/>
              </p:nvSpPr>
              <p:spPr bwMode="auto">
                <a:xfrm flipV="1">
                  <a:off x="4689"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Line 271">
                  <a:extLst>
                    <a:ext uri="{FF2B5EF4-FFF2-40B4-BE49-F238E27FC236}">
                      <a16:creationId xmlns:a16="http://schemas.microsoft.com/office/drawing/2014/main" id="{892D53F2-92F4-B86C-5310-0B6CFF82482A}"/>
                    </a:ext>
                  </a:extLst>
                </p:cNvPr>
                <p:cNvSpPr>
                  <a:spLocks noChangeShapeType="1"/>
                </p:cNvSpPr>
                <p:nvPr/>
              </p:nvSpPr>
              <p:spPr bwMode="auto">
                <a:xfrm flipV="1">
                  <a:off x="4689"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Line 272">
                  <a:extLst>
                    <a:ext uri="{FF2B5EF4-FFF2-40B4-BE49-F238E27FC236}">
                      <a16:creationId xmlns:a16="http://schemas.microsoft.com/office/drawing/2014/main" id="{58F460B1-2A1B-92D0-75DC-91AF888F52EB}"/>
                    </a:ext>
                  </a:extLst>
                </p:cNvPr>
                <p:cNvSpPr>
                  <a:spLocks noChangeShapeType="1"/>
                </p:cNvSpPr>
                <p:nvPr/>
              </p:nvSpPr>
              <p:spPr bwMode="auto">
                <a:xfrm flipV="1">
                  <a:off x="4689"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Line 273">
                  <a:extLst>
                    <a:ext uri="{FF2B5EF4-FFF2-40B4-BE49-F238E27FC236}">
                      <a16:creationId xmlns:a16="http://schemas.microsoft.com/office/drawing/2014/main" id="{9DCA9BDA-3345-3574-136A-93AA4A82C2D6}"/>
                    </a:ext>
                  </a:extLst>
                </p:cNvPr>
                <p:cNvSpPr>
                  <a:spLocks noChangeShapeType="1"/>
                </p:cNvSpPr>
                <p:nvPr/>
              </p:nvSpPr>
              <p:spPr bwMode="auto">
                <a:xfrm flipV="1">
                  <a:off x="4689"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Line 274">
                  <a:extLst>
                    <a:ext uri="{FF2B5EF4-FFF2-40B4-BE49-F238E27FC236}">
                      <a16:creationId xmlns:a16="http://schemas.microsoft.com/office/drawing/2014/main" id="{CC3CBDEE-814F-FF0A-AF74-4B497B1988BA}"/>
                    </a:ext>
                  </a:extLst>
                </p:cNvPr>
                <p:cNvSpPr>
                  <a:spLocks noChangeShapeType="1"/>
                </p:cNvSpPr>
                <p:nvPr/>
              </p:nvSpPr>
              <p:spPr bwMode="auto">
                <a:xfrm flipV="1">
                  <a:off x="4689"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Line 275">
                  <a:extLst>
                    <a:ext uri="{FF2B5EF4-FFF2-40B4-BE49-F238E27FC236}">
                      <a16:creationId xmlns:a16="http://schemas.microsoft.com/office/drawing/2014/main" id="{24F1B96D-377E-CEC6-FAE0-B8315A90A35D}"/>
                    </a:ext>
                  </a:extLst>
                </p:cNvPr>
                <p:cNvSpPr>
                  <a:spLocks noChangeShapeType="1"/>
                </p:cNvSpPr>
                <p:nvPr/>
              </p:nvSpPr>
              <p:spPr bwMode="auto">
                <a:xfrm flipV="1">
                  <a:off x="4689"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Line 276">
                  <a:extLst>
                    <a:ext uri="{FF2B5EF4-FFF2-40B4-BE49-F238E27FC236}">
                      <a16:creationId xmlns:a16="http://schemas.microsoft.com/office/drawing/2014/main" id="{43207501-F0E2-2378-DFFE-D7582874CB79}"/>
                    </a:ext>
                  </a:extLst>
                </p:cNvPr>
                <p:cNvSpPr>
                  <a:spLocks noChangeShapeType="1"/>
                </p:cNvSpPr>
                <p:nvPr/>
              </p:nvSpPr>
              <p:spPr bwMode="auto">
                <a:xfrm flipV="1">
                  <a:off x="4689"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Line 277">
                  <a:extLst>
                    <a:ext uri="{FF2B5EF4-FFF2-40B4-BE49-F238E27FC236}">
                      <a16:creationId xmlns:a16="http://schemas.microsoft.com/office/drawing/2014/main" id="{A148E153-C33A-C299-C284-C5D093C7582E}"/>
                    </a:ext>
                  </a:extLst>
                </p:cNvPr>
                <p:cNvSpPr>
                  <a:spLocks noChangeShapeType="1"/>
                </p:cNvSpPr>
                <p:nvPr/>
              </p:nvSpPr>
              <p:spPr bwMode="auto">
                <a:xfrm flipV="1">
                  <a:off x="4689"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Line 278">
                  <a:extLst>
                    <a:ext uri="{FF2B5EF4-FFF2-40B4-BE49-F238E27FC236}">
                      <a16:creationId xmlns:a16="http://schemas.microsoft.com/office/drawing/2014/main" id="{4968EEA5-3073-F588-D1AD-2E43E1730F12}"/>
                    </a:ext>
                  </a:extLst>
                </p:cNvPr>
                <p:cNvSpPr>
                  <a:spLocks noChangeShapeType="1"/>
                </p:cNvSpPr>
                <p:nvPr/>
              </p:nvSpPr>
              <p:spPr bwMode="auto">
                <a:xfrm flipV="1">
                  <a:off x="4689"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Line 279">
                  <a:extLst>
                    <a:ext uri="{FF2B5EF4-FFF2-40B4-BE49-F238E27FC236}">
                      <a16:creationId xmlns:a16="http://schemas.microsoft.com/office/drawing/2014/main" id="{4915318A-4253-01CC-A1DF-473B6D6D110C}"/>
                    </a:ext>
                  </a:extLst>
                </p:cNvPr>
                <p:cNvSpPr>
                  <a:spLocks noChangeShapeType="1"/>
                </p:cNvSpPr>
                <p:nvPr/>
              </p:nvSpPr>
              <p:spPr bwMode="auto">
                <a:xfrm flipV="1">
                  <a:off x="4521"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Line 280">
                  <a:extLst>
                    <a:ext uri="{FF2B5EF4-FFF2-40B4-BE49-F238E27FC236}">
                      <a16:creationId xmlns:a16="http://schemas.microsoft.com/office/drawing/2014/main" id="{B1AFD0FD-BD26-990E-D628-1E2A529C2C19}"/>
                    </a:ext>
                  </a:extLst>
                </p:cNvPr>
                <p:cNvSpPr>
                  <a:spLocks noChangeShapeType="1"/>
                </p:cNvSpPr>
                <p:nvPr/>
              </p:nvSpPr>
              <p:spPr bwMode="auto">
                <a:xfrm flipV="1">
                  <a:off x="4521"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Line 281">
                  <a:extLst>
                    <a:ext uri="{FF2B5EF4-FFF2-40B4-BE49-F238E27FC236}">
                      <a16:creationId xmlns:a16="http://schemas.microsoft.com/office/drawing/2014/main" id="{964DF9B4-3222-6859-3886-63F28E1D4931}"/>
                    </a:ext>
                  </a:extLst>
                </p:cNvPr>
                <p:cNvSpPr>
                  <a:spLocks noChangeShapeType="1"/>
                </p:cNvSpPr>
                <p:nvPr/>
              </p:nvSpPr>
              <p:spPr bwMode="auto">
                <a:xfrm flipV="1">
                  <a:off x="4521"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Line 282">
                  <a:extLst>
                    <a:ext uri="{FF2B5EF4-FFF2-40B4-BE49-F238E27FC236}">
                      <a16:creationId xmlns:a16="http://schemas.microsoft.com/office/drawing/2014/main" id="{D4503DA1-9F78-BE95-371C-2BDB8F18CC60}"/>
                    </a:ext>
                  </a:extLst>
                </p:cNvPr>
                <p:cNvSpPr>
                  <a:spLocks noChangeShapeType="1"/>
                </p:cNvSpPr>
                <p:nvPr/>
              </p:nvSpPr>
              <p:spPr bwMode="auto">
                <a:xfrm flipV="1">
                  <a:off x="4521"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Line 283">
                  <a:extLst>
                    <a:ext uri="{FF2B5EF4-FFF2-40B4-BE49-F238E27FC236}">
                      <a16:creationId xmlns:a16="http://schemas.microsoft.com/office/drawing/2014/main" id="{3E19086B-831D-F5BE-BDF1-3E8C264DD028}"/>
                    </a:ext>
                  </a:extLst>
                </p:cNvPr>
                <p:cNvSpPr>
                  <a:spLocks noChangeShapeType="1"/>
                </p:cNvSpPr>
                <p:nvPr/>
              </p:nvSpPr>
              <p:spPr bwMode="auto">
                <a:xfrm flipV="1">
                  <a:off x="4521"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Line 284">
                  <a:extLst>
                    <a:ext uri="{FF2B5EF4-FFF2-40B4-BE49-F238E27FC236}">
                      <a16:creationId xmlns:a16="http://schemas.microsoft.com/office/drawing/2014/main" id="{283987E1-79E6-B4C8-79FD-2F6D4A6EDFF9}"/>
                    </a:ext>
                  </a:extLst>
                </p:cNvPr>
                <p:cNvSpPr>
                  <a:spLocks noChangeShapeType="1"/>
                </p:cNvSpPr>
                <p:nvPr/>
              </p:nvSpPr>
              <p:spPr bwMode="auto">
                <a:xfrm flipV="1">
                  <a:off x="4521"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Line 285">
                  <a:extLst>
                    <a:ext uri="{FF2B5EF4-FFF2-40B4-BE49-F238E27FC236}">
                      <a16:creationId xmlns:a16="http://schemas.microsoft.com/office/drawing/2014/main" id="{5CF003B6-7F06-9490-67D7-FFCB65255946}"/>
                    </a:ext>
                  </a:extLst>
                </p:cNvPr>
                <p:cNvSpPr>
                  <a:spLocks noChangeShapeType="1"/>
                </p:cNvSpPr>
                <p:nvPr/>
              </p:nvSpPr>
              <p:spPr bwMode="auto">
                <a:xfrm flipV="1">
                  <a:off x="4521"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Line 286">
                  <a:extLst>
                    <a:ext uri="{FF2B5EF4-FFF2-40B4-BE49-F238E27FC236}">
                      <a16:creationId xmlns:a16="http://schemas.microsoft.com/office/drawing/2014/main" id="{5294CE5C-3AAE-C8CC-B62B-AC1144BBEF75}"/>
                    </a:ext>
                  </a:extLst>
                </p:cNvPr>
                <p:cNvSpPr>
                  <a:spLocks noChangeShapeType="1"/>
                </p:cNvSpPr>
                <p:nvPr/>
              </p:nvSpPr>
              <p:spPr bwMode="auto">
                <a:xfrm flipV="1">
                  <a:off x="4521"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Line 287">
                  <a:extLst>
                    <a:ext uri="{FF2B5EF4-FFF2-40B4-BE49-F238E27FC236}">
                      <a16:creationId xmlns:a16="http://schemas.microsoft.com/office/drawing/2014/main" id="{29AF0095-5827-24DA-B669-5BD26C095B69}"/>
                    </a:ext>
                  </a:extLst>
                </p:cNvPr>
                <p:cNvSpPr>
                  <a:spLocks noChangeShapeType="1"/>
                </p:cNvSpPr>
                <p:nvPr/>
              </p:nvSpPr>
              <p:spPr bwMode="auto">
                <a:xfrm flipV="1">
                  <a:off x="4521"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Line 288">
                  <a:extLst>
                    <a:ext uri="{FF2B5EF4-FFF2-40B4-BE49-F238E27FC236}">
                      <a16:creationId xmlns:a16="http://schemas.microsoft.com/office/drawing/2014/main" id="{7BA2DFEB-9981-96A0-FD4C-CBF3C4FF4BDD}"/>
                    </a:ext>
                  </a:extLst>
                </p:cNvPr>
                <p:cNvSpPr>
                  <a:spLocks noChangeShapeType="1"/>
                </p:cNvSpPr>
                <p:nvPr/>
              </p:nvSpPr>
              <p:spPr bwMode="auto">
                <a:xfrm flipV="1">
                  <a:off x="4353"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Line 289">
                  <a:extLst>
                    <a:ext uri="{FF2B5EF4-FFF2-40B4-BE49-F238E27FC236}">
                      <a16:creationId xmlns:a16="http://schemas.microsoft.com/office/drawing/2014/main" id="{CBDB106A-A5BE-0349-4D53-4B89A5C15557}"/>
                    </a:ext>
                  </a:extLst>
                </p:cNvPr>
                <p:cNvSpPr>
                  <a:spLocks noChangeShapeType="1"/>
                </p:cNvSpPr>
                <p:nvPr/>
              </p:nvSpPr>
              <p:spPr bwMode="auto">
                <a:xfrm flipV="1">
                  <a:off x="4353"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Line 290">
                  <a:extLst>
                    <a:ext uri="{FF2B5EF4-FFF2-40B4-BE49-F238E27FC236}">
                      <a16:creationId xmlns:a16="http://schemas.microsoft.com/office/drawing/2014/main" id="{A449A20F-CD80-F0C4-FE85-8F654FD16EB6}"/>
                    </a:ext>
                  </a:extLst>
                </p:cNvPr>
                <p:cNvSpPr>
                  <a:spLocks noChangeShapeType="1"/>
                </p:cNvSpPr>
                <p:nvPr/>
              </p:nvSpPr>
              <p:spPr bwMode="auto">
                <a:xfrm flipV="1">
                  <a:off x="4353"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Line 291">
                  <a:extLst>
                    <a:ext uri="{FF2B5EF4-FFF2-40B4-BE49-F238E27FC236}">
                      <a16:creationId xmlns:a16="http://schemas.microsoft.com/office/drawing/2014/main" id="{B21B04D1-7868-2902-C0CE-C6D57C71D289}"/>
                    </a:ext>
                  </a:extLst>
                </p:cNvPr>
                <p:cNvSpPr>
                  <a:spLocks noChangeShapeType="1"/>
                </p:cNvSpPr>
                <p:nvPr/>
              </p:nvSpPr>
              <p:spPr bwMode="auto">
                <a:xfrm flipV="1">
                  <a:off x="4353"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Line 292">
                  <a:extLst>
                    <a:ext uri="{FF2B5EF4-FFF2-40B4-BE49-F238E27FC236}">
                      <a16:creationId xmlns:a16="http://schemas.microsoft.com/office/drawing/2014/main" id="{0FBE5323-43E8-9A98-E2B4-2FCF5F201A00}"/>
                    </a:ext>
                  </a:extLst>
                </p:cNvPr>
                <p:cNvSpPr>
                  <a:spLocks noChangeShapeType="1"/>
                </p:cNvSpPr>
                <p:nvPr/>
              </p:nvSpPr>
              <p:spPr bwMode="auto">
                <a:xfrm flipV="1">
                  <a:off x="4353"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Line 293">
                  <a:extLst>
                    <a:ext uri="{FF2B5EF4-FFF2-40B4-BE49-F238E27FC236}">
                      <a16:creationId xmlns:a16="http://schemas.microsoft.com/office/drawing/2014/main" id="{556EC1BE-5788-8A46-9193-904B065ED7C6}"/>
                    </a:ext>
                  </a:extLst>
                </p:cNvPr>
                <p:cNvSpPr>
                  <a:spLocks noChangeShapeType="1"/>
                </p:cNvSpPr>
                <p:nvPr/>
              </p:nvSpPr>
              <p:spPr bwMode="auto">
                <a:xfrm flipV="1">
                  <a:off x="4353"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Line 294">
                  <a:extLst>
                    <a:ext uri="{FF2B5EF4-FFF2-40B4-BE49-F238E27FC236}">
                      <a16:creationId xmlns:a16="http://schemas.microsoft.com/office/drawing/2014/main" id="{7169ABD8-EB55-DAEC-F509-54A081CF2B16}"/>
                    </a:ext>
                  </a:extLst>
                </p:cNvPr>
                <p:cNvSpPr>
                  <a:spLocks noChangeShapeType="1"/>
                </p:cNvSpPr>
                <p:nvPr/>
              </p:nvSpPr>
              <p:spPr bwMode="auto">
                <a:xfrm flipV="1">
                  <a:off x="4353"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Line 295">
                  <a:extLst>
                    <a:ext uri="{FF2B5EF4-FFF2-40B4-BE49-F238E27FC236}">
                      <a16:creationId xmlns:a16="http://schemas.microsoft.com/office/drawing/2014/main" id="{8F31C5AD-5845-B543-B326-2D21170F9B52}"/>
                    </a:ext>
                  </a:extLst>
                </p:cNvPr>
                <p:cNvSpPr>
                  <a:spLocks noChangeShapeType="1"/>
                </p:cNvSpPr>
                <p:nvPr/>
              </p:nvSpPr>
              <p:spPr bwMode="auto">
                <a:xfrm flipV="1">
                  <a:off x="4353"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Line 296">
                  <a:extLst>
                    <a:ext uri="{FF2B5EF4-FFF2-40B4-BE49-F238E27FC236}">
                      <a16:creationId xmlns:a16="http://schemas.microsoft.com/office/drawing/2014/main" id="{02B36CDE-43F5-5141-E2B8-FD90793A4D46}"/>
                    </a:ext>
                  </a:extLst>
                </p:cNvPr>
                <p:cNvSpPr>
                  <a:spLocks noChangeShapeType="1"/>
                </p:cNvSpPr>
                <p:nvPr/>
              </p:nvSpPr>
              <p:spPr bwMode="auto">
                <a:xfrm flipV="1">
                  <a:off x="4353"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Line 297">
                  <a:extLst>
                    <a:ext uri="{FF2B5EF4-FFF2-40B4-BE49-F238E27FC236}">
                      <a16:creationId xmlns:a16="http://schemas.microsoft.com/office/drawing/2014/main" id="{E630DCFD-7927-3263-5581-2E16DF0E06CA}"/>
                    </a:ext>
                  </a:extLst>
                </p:cNvPr>
                <p:cNvSpPr>
                  <a:spLocks noChangeShapeType="1"/>
                </p:cNvSpPr>
                <p:nvPr/>
              </p:nvSpPr>
              <p:spPr bwMode="auto">
                <a:xfrm flipV="1">
                  <a:off x="4184"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Line 298">
                  <a:extLst>
                    <a:ext uri="{FF2B5EF4-FFF2-40B4-BE49-F238E27FC236}">
                      <a16:creationId xmlns:a16="http://schemas.microsoft.com/office/drawing/2014/main" id="{FB85059F-A1F8-9E2B-452A-0CA7E14F6301}"/>
                    </a:ext>
                  </a:extLst>
                </p:cNvPr>
                <p:cNvSpPr>
                  <a:spLocks noChangeShapeType="1"/>
                </p:cNvSpPr>
                <p:nvPr/>
              </p:nvSpPr>
              <p:spPr bwMode="auto">
                <a:xfrm flipV="1">
                  <a:off x="4184"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Line 299">
                  <a:extLst>
                    <a:ext uri="{FF2B5EF4-FFF2-40B4-BE49-F238E27FC236}">
                      <a16:creationId xmlns:a16="http://schemas.microsoft.com/office/drawing/2014/main" id="{B17CFD0A-57E2-3510-1483-50D67E5B38DC}"/>
                    </a:ext>
                  </a:extLst>
                </p:cNvPr>
                <p:cNvSpPr>
                  <a:spLocks noChangeShapeType="1"/>
                </p:cNvSpPr>
                <p:nvPr/>
              </p:nvSpPr>
              <p:spPr bwMode="auto">
                <a:xfrm flipV="1">
                  <a:off x="4184"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Line 300">
                  <a:extLst>
                    <a:ext uri="{FF2B5EF4-FFF2-40B4-BE49-F238E27FC236}">
                      <a16:creationId xmlns:a16="http://schemas.microsoft.com/office/drawing/2014/main" id="{D35847C1-FD6C-7116-0704-B8E492357224}"/>
                    </a:ext>
                  </a:extLst>
                </p:cNvPr>
                <p:cNvSpPr>
                  <a:spLocks noChangeShapeType="1"/>
                </p:cNvSpPr>
                <p:nvPr/>
              </p:nvSpPr>
              <p:spPr bwMode="auto">
                <a:xfrm flipV="1">
                  <a:off x="4184"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Line 301">
                  <a:extLst>
                    <a:ext uri="{FF2B5EF4-FFF2-40B4-BE49-F238E27FC236}">
                      <a16:creationId xmlns:a16="http://schemas.microsoft.com/office/drawing/2014/main" id="{9F3A1227-29AA-9EDB-C5D5-0E5464D879B3}"/>
                    </a:ext>
                  </a:extLst>
                </p:cNvPr>
                <p:cNvSpPr>
                  <a:spLocks noChangeShapeType="1"/>
                </p:cNvSpPr>
                <p:nvPr/>
              </p:nvSpPr>
              <p:spPr bwMode="auto">
                <a:xfrm flipV="1">
                  <a:off x="4184"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Line 302">
                  <a:extLst>
                    <a:ext uri="{FF2B5EF4-FFF2-40B4-BE49-F238E27FC236}">
                      <a16:creationId xmlns:a16="http://schemas.microsoft.com/office/drawing/2014/main" id="{3A5E4CF9-B25E-8DF9-7E67-66ABE0CA8735}"/>
                    </a:ext>
                  </a:extLst>
                </p:cNvPr>
                <p:cNvSpPr>
                  <a:spLocks noChangeShapeType="1"/>
                </p:cNvSpPr>
                <p:nvPr/>
              </p:nvSpPr>
              <p:spPr bwMode="auto">
                <a:xfrm flipV="1">
                  <a:off x="4184"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Line 303">
                  <a:extLst>
                    <a:ext uri="{FF2B5EF4-FFF2-40B4-BE49-F238E27FC236}">
                      <a16:creationId xmlns:a16="http://schemas.microsoft.com/office/drawing/2014/main" id="{9B567A8B-E4F4-6038-202D-851000B0DC2C}"/>
                    </a:ext>
                  </a:extLst>
                </p:cNvPr>
                <p:cNvSpPr>
                  <a:spLocks noChangeShapeType="1"/>
                </p:cNvSpPr>
                <p:nvPr/>
              </p:nvSpPr>
              <p:spPr bwMode="auto">
                <a:xfrm flipV="1">
                  <a:off x="4184"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Line 304">
                  <a:extLst>
                    <a:ext uri="{FF2B5EF4-FFF2-40B4-BE49-F238E27FC236}">
                      <a16:creationId xmlns:a16="http://schemas.microsoft.com/office/drawing/2014/main" id="{9222E154-E695-CAC6-5829-C92CE77FFEB7}"/>
                    </a:ext>
                  </a:extLst>
                </p:cNvPr>
                <p:cNvSpPr>
                  <a:spLocks noChangeShapeType="1"/>
                </p:cNvSpPr>
                <p:nvPr/>
              </p:nvSpPr>
              <p:spPr bwMode="auto">
                <a:xfrm flipV="1">
                  <a:off x="4184"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Line 305">
                  <a:extLst>
                    <a:ext uri="{FF2B5EF4-FFF2-40B4-BE49-F238E27FC236}">
                      <a16:creationId xmlns:a16="http://schemas.microsoft.com/office/drawing/2014/main" id="{BD3DEA2D-B43C-4F00-12C7-C8B70C102DCC}"/>
                    </a:ext>
                  </a:extLst>
                </p:cNvPr>
                <p:cNvSpPr>
                  <a:spLocks noChangeShapeType="1"/>
                </p:cNvSpPr>
                <p:nvPr/>
              </p:nvSpPr>
              <p:spPr bwMode="auto">
                <a:xfrm flipV="1">
                  <a:off x="4184"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Line 306">
                  <a:extLst>
                    <a:ext uri="{FF2B5EF4-FFF2-40B4-BE49-F238E27FC236}">
                      <a16:creationId xmlns:a16="http://schemas.microsoft.com/office/drawing/2014/main" id="{4964AF5B-4B22-7DA5-D1C2-9ED40ACBAD6F}"/>
                    </a:ext>
                  </a:extLst>
                </p:cNvPr>
                <p:cNvSpPr>
                  <a:spLocks noChangeShapeType="1"/>
                </p:cNvSpPr>
                <p:nvPr/>
              </p:nvSpPr>
              <p:spPr bwMode="auto">
                <a:xfrm flipV="1">
                  <a:off x="4007"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Line 307">
                  <a:extLst>
                    <a:ext uri="{FF2B5EF4-FFF2-40B4-BE49-F238E27FC236}">
                      <a16:creationId xmlns:a16="http://schemas.microsoft.com/office/drawing/2014/main" id="{3827FC4E-87CB-C43B-6510-98D323033D06}"/>
                    </a:ext>
                  </a:extLst>
                </p:cNvPr>
                <p:cNvSpPr>
                  <a:spLocks noChangeShapeType="1"/>
                </p:cNvSpPr>
                <p:nvPr/>
              </p:nvSpPr>
              <p:spPr bwMode="auto">
                <a:xfrm flipV="1">
                  <a:off x="4007"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Line 308">
                  <a:extLst>
                    <a:ext uri="{FF2B5EF4-FFF2-40B4-BE49-F238E27FC236}">
                      <a16:creationId xmlns:a16="http://schemas.microsoft.com/office/drawing/2014/main" id="{79117575-BCF2-FC23-C3C4-56E343559EFD}"/>
                    </a:ext>
                  </a:extLst>
                </p:cNvPr>
                <p:cNvSpPr>
                  <a:spLocks noChangeShapeType="1"/>
                </p:cNvSpPr>
                <p:nvPr/>
              </p:nvSpPr>
              <p:spPr bwMode="auto">
                <a:xfrm flipV="1">
                  <a:off x="4007"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Line 309">
                  <a:extLst>
                    <a:ext uri="{FF2B5EF4-FFF2-40B4-BE49-F238E27FC236}">
                      <a16:creationId xmlns:a16="http://schemas.microsoft.com/office/drawing/2014/main" id="{755B6EAF-7E02-143E-59B8-A438DC25CCCD}"/>
                    </a:ext>
                  </a:extLst>
                </p:cNvPr>
                <p:cNvSpPr>
                  <a:spLocks noChangeShapeType="1"/>
                </p:cNvSpPr>
                <p:nvPr/>
              </p:nvSpPr>
              <p:spPr bwMode="auto">
                <a:xfrm flipV="1">
                  <a:off x="4007"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Line 310">
                  <a:extLst>
                    <a:ext uri="{FF2B5EF4-FFF2-40B4-BE49-F238E27FC236}">
                      <a16:creationId xmlns:a16="http://schemas.microsoft.com/office/drawing/2014/main" id="{BF11A65D-D3E4-7D51-BE9F-6C7BACF8A411}"/>
                    </a:ext>
                  </a:extLst>
                </p:cNvPr>
                <p:cNvSpPr>
                  <a:spLocks noChangeShapeType="1"/>
                </p:cNvSpPr>
                <p:nvPr/>
              </p:nvSpPr>
              <p:spPr bwMode="auto">
                <a:xfrm flipV="1">
                  <a:off x="4007"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Line 311">
                  <a:extLst>
                    <a:ext uri="{FF2B5EF4-FFF2-40B4-BE49-F238E27FC236}">
                      <a16:creationId xmlns:a16="http://schemas.microsoft.com/office/drawing/2014/main" id="{3A1C2FCC-C393-A6B8-B3E1-4B02C54DA3F1}"/>
                    </a:ext>
                  </a:extLst>
                </p:cNvPr>
                <p:cNvSpPr>
                  <a:spLocks noChangeShapeType="1"/>
                </p:cNvSpPr>
                <p:nvPr/>
              </p:nvSpPr>
              <p:spPr bwMode="auto">
                <a:xfrm flipV="1">
                  <a:off x="4007"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Line 312">
                  <a:extLst>
                    <a:ext uri="{FF2B5EF4-FFF2-40B4-BE49-F238E27FC236}">
                      <a16:creationId xmlns:a16="http://schemas.microsoft.com/office/drawing/2014/main" id="{EE5CC02D-21B0-3BD3-D052-5B550E0BDF19}"/>
                    </a:ext>
                  </a:extLst>
                </p:cNvPr>
                <p:cNvSpPr>
                  <a:spLocks noChangeShapeType="1"/>
                </p:cNvSpPr>
                <p:nvPr/>
              </p:nvSpPr>
              <p:spPr bwMode="auto">
                <a:xfrm flipV="1">
                  <a:off x="4007"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Line 313">
                  <a:extLst>
                    <a:ext uri="{FF2B5EF4-FFF2-40B4-BE49-F238E27FC236}">
                      <a16:creationId xmlns:a16="http://schemas.microsoft.com/office/drawing/2014/main" id="{E43796D9-DA42-FA40-E6F2-7A3356ABAA7E}"/>
                    </a:ext>
                  </a:extLst>
                </p:cNvPr>
                <p:cNvSpPr>
                  <a:spLocks noChangeShapeType="1"/>
                </p:cNvSpPr>
                <p:nvPr/>
              </p:nvSpPr>
              <p:spPr bwMode="auto">
                <a:xfrm flipV="1">
                  <a:off x="4007"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Line 314">
                  <a:extLst>
                    <a:ext uri="{FF2B5EF4-FFF2-40B4-BE49-F238E27FC236}">
                      <a16:creationId xmlns:a16="http://schemas.microsoft.com/office/drawing/2014/main" id="{B5DBFD9A-FA64-1E23-B6EA-25F40975876F}"/>
                    </a:ext>
                  </a:extLst>
                </p:cNvPr>
                <p:cNvSpPr>
                  <a:spLocks noChangeShapeType="1"/>
                </p:cNvSpPr>
                <p:nvPr/>
              </p:nvSpPr>
              <p:spPr bwMode="auto">
                <a:xfrm flipV="1">
                  <a:off x="4007"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Line 315">
                  <a:extLst>
                    <a:ext uri="{FF2B5EF4-FFF2-40B4-BE49-F238E27FC236}">
                      <a16:creationId xmlns:a16="http://schemas.microsoft.com/office/drawing/2014/main" id="{80714B3B-FDAC-0278-C084-9411E00467C4}"/>
                    </a:ext>
                  </a:extLst>
                </p:cNvPr>
                <p:cNvSpPr>
                  <a:spLocks noChangeShapeType="1"/>
                </p:cNvSpPr>
                <p:nvPr/>
              </p:nvSpPr>
              <p:spPr bwMode="auto">
                <a:xfrm flipV="1">
                  <a:off x="3839"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Line 316">
                  <a:extLst>
                    <a:ext uri="{FF2B5EF4-FFF2-40B4-BE49-F238E27FC236}">
                      <a16:creationId xmlns:a16="http://schemas.microsoft.com/office/drawing/2014/main" id="{18C2E71C-0C26-8613-AB7B-49C7C6661E27}"/>
                    </a:ext>
                  </a:extLst>
                </p:cNvPr>
                <p:cNvSpPr>
                  <a:spLocks noChangeShapeType="1"/>
                </p:cNvSpPr>
                <p:nvPr/>
              </p:nvSpPr>
              <p:spPr bwMode="auto">
                <a:xfrm flipV="1">
                  <a:off x="3839"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Line 317">
                  <a:extLst>
                    <a:ext uri="{FF2B5EF4-FFF2-40B4-BE49-F238E27FC236}">
                      <a16:creationId xmlns:a16="http://schemas.microsoft.com/office/drawing/2014/main" id="{F7A7A52B-DEDF-8234-228E-3E00AFE612AE}"/>
                    </a:ext>
                  </a:extLst>
                </p:cNvPr>
                <p:cNvSpPr>
                  <a:spLocks noChangeShapeType="1"/>
                </p:cNvSpPr>
                <p:nvPr/>
              </p:nvSpPr>
              <p:spPr bwMode="auto">
                <a:xfrm flipV="1">
                  <a:off x="3839"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Line 318">
                  <a:extLst>
                    <a:ext uri="{FF2B5EF4-FFF2-40B4-BE49-F238E27FC236}">
                      <a16:creationId xmlns:a16="http://schemas.microsoft.com/office/drawing/2014/main" id="{1FED52D2-94D2-677C-9421-80190CA5BC21}"/>
                    </a:ext>
                  </a:extLst>
                </p:cNvPr>
                <p:cNvSpPr>
                  <a:spLocks noChangeShapeType="1"/>
                </p:cNvSpPr>
                <p:nvPr/>
              </p:nvSpPr>
              <p:spPr bwMode="auto">
                <a:xfrm flipV="1">
                  <a:off x="3839"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Line 319">
                  <a:extLst>
                    <a:ext uri="{FF2B5EF4-FFF2-40B4-BE49-F238E27FC236}">
                      <a16:creationId xmlns:a16="http://schemas.microsoft.com/office/drawing/2014/main" id="{64DCD2E8-9A0B-47FC-03BF-43E18E6FE58A}"/>
                    </a:ext>
                  </a:extLst>
                </p:cNvPr>
                <p:cNvSpPr>
                  <a:spLocks noChangeShapeType="1"/>
                </p:cNvSpPr>
                <p:nvPr/>
              </p:nvSpPr>
              <p:spPr bwMode="auto">
                <a:xfrm flipV="1">
                  <a:off x="3839"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Line 320">
                  <a:extLst>
                    <a:ext uri="{FF2B5EF4-FFF2-40B4-BE49-F238E27FC236}">
                      <a16:creationId xmlns:a16="http://schemas.microsoft.com/office/drawing/2014/main" id="{F5870A27-A47E-25B6-0B22-4F9F264B23CE}"/>
                    </a:ext>
                  </a:extLst>
                </p:cNvPr>
                <p:cNvSpPr>
                  <a:spLocks noChangeShapeType="1"/>
                </p:cNvSpPr>
                <p:nvPr/>
              </p:nvSpPr>
              <p:spPr bwMode="auto">
                <a:xfrm flipV="1">
                  <a:off x="3839"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Line 321">
                  <a:extLst>
                    <a:ext uri="{FF2B5EF4-FFF2-40B4-BE49-F238E27FC236}">
                      <a16:creationId xmlns:a16="http://schemas.microsoft.com/office/drawing/2014/main" id="{D3EE04B7-2C7E-D745-35C6-59BED7F2E27F}"/>
                    </a:ext>
                  </a:extLst>
                </p:cNvPr>
                <p:cNvSpPr>
                  <a:spLocks noChangeShapeType="1"/>
                </p:cNvSpPr>
                <p:nvPr/>
              </p:nvSpPr>
              <p:spPr bwMode="auto">
                <a:xfrm flipV="1">
                  <a:off x="3839"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Line 322">
                  <a:extLst>
                    <a:ext uri="{FF2B5EF4-FFF2-40B4-BE49-F238E27FC236}">
                      <a16:creationId xmlns:a16="http://schemas.microsoft.com/office/drawing/2014/main" id="{C3FFF1AA-F5D9-72D9-C944-E0BA09E8B3E0}"/>
                    </a:ext>
                  </a:extLst>
                </p:cNvPr>
                <p:cNvSpPr>
                  <a:spLocks noChangeShapeType="1"/>
                </p:cNvSpPr>
                <p:nvPr/>
              </p:nvSpPr>
              <p:spPr bwMode="auto">
                <a:xfrm flipV="1">
                  <a:off x="3839"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Line 323">
                  <a:extLst>
                    <a:ext uri="{FF2B5EF4-FFF2-40B4-BE49-F238E27FC236}">
                      <a16:creationId xmlns:a16="http://schemas.microsoft.com/office/drawing/2014/main" id="{4494F98D-8EE9-90AC-286B-9DC01D4BCA4E}"/>
                    </a:ext>
                  </a:extLst>
                </p:cNvPr>
                <p:cNvSpPr>
                  <a:spLocks noChangeShapeType="1"/>
                </p:cNvSpPr>
                <p:nvPr/>
              </p:nvSpPr>
              <p:spPr bwMode="auto">
                <a:xfrm flipV="1">
                  <a:off x="3839"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Line 324">
                  <a:extLst>
                    <a:ext uri="{FF2B5EF4-FFF2-40B4-BE49-F238E27FC236}">
                      <a16:creationId xmlns:a16="http://schemas.microsoft.com/office/drawing/2014/main" id="{80B858AD-3DEF-00D2-7D3F-79C65B83E53C}"/>
                    </a:ext>
                  </a:extLst>
                </p:cNvPr>
                <p:cNvSpPr>
                  <a:spLocks noChangeShapeType="1"/>
                </p:cNvSpPr>
                <p:nvPr/>
              </p:nvSpPr>
              <p:spPr bwMode="auto">
                <a:xfrm flipV="1">
                  <a:off x="3671"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Line 325">
                  <a:extLst>
                    <a:ext uri="{FF2B5EF4-FFF2-40B4-BE49-F238E27FC236}">
                      <a16:creationId xmlns:a16="http://schemas.microsoft.com/office/drawing/2014/main" id="{220AF749-EF61-E73D-44F8-A42438669120}"/>
                    </a:ext>
                  </a:extLst>
                </p:cNvPr>
                <p:cNvSpPr>
                  <a:spLocks noChangeShapeType="1"/>
                </p:cNvSpPr>
                <p:nvPr/>
              </p:nvSpPr>
              <p:spPr bwMode="auto">
                <a:xfrm flipV="1">
                  <a:off x="3671"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Line 326">
                  <a:extLst>
                    <a:ext uri="{FF2B5EF4-FFF2-40B4-BE49-F238E27FC236}">
                      <a16:creationId xmlns:a16="http://schemas.microsoft.com/office/drawing/2014/main" id="{DBCACEB9-D96C-B420-EC1D-0422052BAC81}"/>
                    </a:ext>
                  </a:extLst>
                </p:cNvPr>
                <p:cNvSpPr>
                  <a:spLocks noChangeShapeType="1"/>
                </p:cNvSpPr>
                <p:nvPr/>
              </p:nvSpPr>
              <p:spPr bwMode="auto">
                <a:xfrm flipV="1">
                  <a:off x="3671"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Line 327">
                  <a:extLst>
                    <a:ext uri="{FF2B5EF4-FFF2-40B4-BE49-F238E27FC236}">
                      <a16:creationId xmlns:a16="http://schemas.microsoft.com/office/drawing/2014/main" id="{99C95353-3AFC-66CF-88A1-187E9650ACD5}"/>
                    </a:ext>
                  </a:extLst>
                </p:cNvPr>
                <p:cNvSpPr>
                  <a:spLocks noChangeShapeType="1"/>
                </p:cNvSpPr>
                <p:nvPr/>
              </p:nvSpPr>
              <p:spPr bwMode="auto">
                <a:xfrm flipV="1">
                  <a:off x="3671"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Line 328">
                  <a:extLst>
                    <a:ext uri="{FF2B5EF4-FFF2-40B4-BE49-F238E27FC236}">
                      <a16:creationId xmlns:a16="http://schemas.microsoft.com/office/drawing/2014/main" id="{1CAF3241-20A0-C98E-827E-CA7BEC075B34}"/>
                    </a:ext>
                  </a:extLst>
                </p:cNvPr>
                <p:cNvSpPr>
                  <a:spLocks noChangeShapeType="1"/>
                </p:cNvSpPr>
                <p:nvPr/>
              </p:nvSpPr>
              <p:spPr bwMode="auto">
                <a:xfrm flipV="1">
                  <a:off x="3671"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Line 329">
                  <a:extLst>
                    <a:ext uri="{FF2B5EF4-FFF2-40B4-BE49-F238E27FC236}">
                      <a16:creationId xmlns:a16="http://schemas.microsoft.com/office/drawing/2014/main" id="{C3A0ECDB-4949-E098-15CB-371D4CE2F742}"/>
                    </a:ext>
                  </a:extLst>
                </p:cNvPr>
                <p:cNvSpPr>
                  <a:spLocks noChangeShapeType="1"/>
                </p:cNvSpPr>
                <p:nvPr/>
              </p:nvSpPr>
              <p:spPr bwMode="auto">
                <a:xfrm flipV="1">
                  <a:off x="3671"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Line 330">
                  <a:extLst>
                    <a:ext uri="{FF2B5EF4-FFF2-40B4-BE49-F238E27FC236}">
                      <a16:creationId xmlns:a16="http://schemas.microsoft.com/office/drawing/2014/main" id="{65D57F1C-BD2F-AD6F-86E7-C5A440CDD083}"/>
                    </a:ext>
                  </a:extLst>
                </p:cNvPr>
                <p:cNvSpPr>
                  <a:spLocks noChangeShapeType="1"/>
                </p:cNvSpPr>
                <p:nvPr/>
              </p:nvSpPr>
              <p:spPr bwMode="auto">
                <a:xfrm flipV="1">
                  <a:off x="3671"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Line 331">
                  <a:extLst>
                    <a:ext uri="{FF2B5EF4-FFF2-40B4-BE49-F238E27FC236}">
                      <a16:creationId xmlns:a16="http://schemas.microsoft.com/office/drawing/2014/main" id="{39CD3EA6-DDDC-271B-081C-B57C2093EF3D}"/>
                    </a:ext>
                  </a:extLst>
                </p:cNvPr>
                <p:cNvSpPr>
                  <a:spLocks noChangeShapeType="1"/>
                </p:cNvSpPr>
                <p:nvPr/>
              </p:nvSpPr>
              <p:spPr bwMode="auto">
                <a:xfrm flipV="1">
                  <a:off x="3671"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Line 332">
                  <a:extLst>
                    <a:ext uri="{FF2B5EF4-FFF2-40B4-BE49-F238E27FC236}">
                      <a16:creationId xmlns:a16="http://schemas.microsoft.com/office/drawing/2014/main" id="{351CF111-358E-7563-273D-3862AA9429A7}"/>
                    </a:ext>
                  </a:extLst>
                </p:cNvPr>
                <p:cNvSpPr>
                  <a:spLocks noChangeShapeType="1"/>
                </p:cNvSpPr>
                <p:nvPr/>
              </p:nvSpPr>
              <p:spPr bwMode="auto">
                <a:xfrm flipV="1">
                  <a:off x="3671"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Line 333">
                  <a:extLst>
                    <a:ext uri="{FF2B5EF4-FFF2-40B4-BE49-F238E27FC236}">
                      <a16:creationId xmlns:a16="http://schemas.microsoft.com/office/drawing/2014/main" id="{26282559-71C0-749B-225B-D3FD22D2920D}"/>
                    </a:ext>
                  </a:extLst>
                </p:cNvPr>
                <p:cNvSpPr>
                  <a:spLocks noChangeShapeType="1"/>
                </p:cNvSpPr>
                <p:nvPr/>
              </p:nvSpPr>
              <p:spPr bwMode="auto">
                <a:xfrm flipV="1">
                  <a:off x="5362"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Line 334">
                  <a:extLst>
                    <a:ext uri="{FF2B5EF4-FFF2-40B4-BE49-F238E27FC236}">
                      <a16:creationId xmlns:a16="http://schemas.microsoft.com/office/drawing/2014/main" id="{62D85151-289D-5819-9889-03FB182D1999}"/>
                    </a:ext>
                  </a:extLst>
                </p:cNvPr>
                <p:cNvSpPr>
                  <a:spLocks noChangeShapeType="1"/>
                </p:cNvSpPr>
                <p:nvPr/>
              </p:nvSpPr>
              <p:spPr bwMode="auto">
                <a:xfrm flipV="1">
                  <a:off x="5362"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Line 335">
                  <a:extLst>
                    <a:ext uri="{FF2B5EF4-FFF2-40B4-BE49-F238E27FC236}">
                      <a16:creationId xmlns:a16="http://schemas.microsoft.com/office/drawing/2014/main" id="{93B6D3AD-4A53-64D3-8EEE-D43F1B3AC615}"/>
                    </a:ext>
                  </a:extLst>
                </p:cNvPr>
                <p:cNvSpPr>
                  <a:spLocks noChangeShapeType="1"/>
                </p:cNvSpPr>
                <p:nvPr/>
              </p:nvSpPr>
              <p:spPr bwMode="auto">
                <a:xfrm flipV="1">
                  <a:off x="5362"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Line 336">
                  <a:extLst>
                    <a:ext uri="{FF2B5EF4-FFF2-40B4-BE49-F238E27FC236}">
                      <a16:creationId xmlns:a16="http://schemas.microsoft.com/office/drawing/2014/main" id="{871F84A6-9786-C02D-64ED-21DF874F8548}"/>
                    </a:ext>
                  </a:extLst>
                </p:cNvPr>
                <p:cNvSpPr>
                  <a:spLocks noChangeShapeType="1"/>
                </p:cNvSpPr>
                <p:nvPr/>
              </p:nvSpPr>
              <p:spPr bwMode="auto">
                <a:xfrm flipV="1">
                  <a:off x="5362"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Line 337">
                  <a:extLst>
                    <a:ext uri="{FF2B5EF4-FFF2-40B4-BE49-F238E27FC236}">
                      <a16:creationId xmlns:a16="http://schemas.microsoft.com/office/drawing/2014/main" id="{9565C5A1-F52C-0E1B-4D89-1325B3941CE1}"/>
                    </a:ext>
                  </a:extLst>
                </p:cNvPr>
                <p:cNvSpPr>
                  <a:spLocks noChangeShapeType="1"/>
                </p:cNvSpPr>
                <p:nvPr/>
              </p:nvSpPr>
              <p:spPr bwMode="auto">
                <a:xfrm flipV="1">
                  <a:off x="5362"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Line 338">
                  <a:extLst>
                    <a:ext uri="{FF2B5EF4-FFF2-40B4-BE49-F238E27FC236}">
                      <a16:creationId xmlns:a16="http://schemas.microsoft.com/office/drawing/2014/main" id="{ABD8E9F6-A8E0-3F77-D432-80D0E450D272}"/>
                    </a:ext>
                  </a:extLst>
                </p:cNvPr>
                <p:cNvSpPr>
                  <a:spLocks noChangeShapeType="1"/>
                </p:cNvSpPr>
                <p:nvPr/>
              </p:nvSpPr>
              <p:spPr bwMode="auto">
                <a:xfrm flipV="1">
                  <a:off x="5362"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Line 339">
                  <a:extLst>
                    <a:ext uri="{FF2B5EF4-FFF2-40B4-BE49-F238E27FC236}">
                      <a16:creationId xmlns:a16="http://schemas.microsoft.com/office/drawing/2014/main" id="{D118F517-2923-B2D0-3A74-E4643DD8DCCA}"/>
                    </a:ext>
                  </a:extLst>
                </p:cNvPr>
                <p:cNvSpPr>
                  <a:spLocks noChangeShapeType="1"/>
                </p:cNvSpPr>
                <p:nvPr/>
              </p:nvSpPr>
              <p:spPr bwMode="auto">
                <a:xfrm flipV="1">
                  <a:off x="5362"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Line 340">
                  <a:extLst>
                    <a:ext uri="{FF2B5EF4-FFF2-40B4-BE49-F238E27FC236}">
                      <a16:creationId xmlns:a16="http://schemas.microsoft.com/office/drawing/2014/main" id="{A86E9BD5-5840-F689-B77D-2A28D76DC610}"/>
                    </a:ext>
                  </a:extLst>
                </p:cNvPr>
                <p:cNvSpPr>
                  <a:spLocks noChangeShapeType="1"/>
                </p:cNvSpPr>
                <p:nvPr/>
              </p:nvSpPr>
              <p:spPr bwMode="auto">
                <a:xfrm flipV="1">
                  <a:off x="5362"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Line 341">
                  <a:extLst>
                    <a:ext uri="{FF2B5EF4-FFF2-40B4-BE49-F238E27FC236}">
                      <a16:creationId xmlns:a16="http://schemas.microsoft.com/office/drawing/2014/main" id="{49BD8C3E-B1CA-6AFC-A523-FEBBCA70B01B}"/>
                    </a:ext>
                  </a:extLst>
                </p:cNvPr>
                <p:cNvSpPr>
                  <a:spLocks noChangeShapeType="1"/>
                </p:cNvSpPr>
                <p:nvPr/>
              </p:nvSpPr>
              <p:spPr bwMode="auto">
                <a:xfrm flipV="1">
                  <a:off x="5362"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Line 342">
                  <a:extLst>
                    <a:ext uri="{FF2B5EF4-FFF2-40B4-BE49-F238E27FC236}">
                      <a16:creationId xmlns:a16="http://schemas.microsoft.com/office/drawing/2014/main" id="{7ECF4758-103B-54A2-8343-5990725229E3}"/>
                    </a:ext>
                  </a:extLst>
                </p:cNvPr>
                <p:cNvSpPr>
                  <a:spLocks noChangeShapeType="1"/>
                </p:cNvSpPr>
                <p:nvPr/>
              </p:nvSpPr>
              <p:spPr bwMode="auto">
                <a:xfrm flipV="1">
                  <a:off x="5185"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Line 343">
                  <a:extLst>
                    <a:ext uri="{FF2B5EF4-FFF2-40B4-BE49-F238E27FC236}">
                      <a16:creationId xmlns:a16="http://schemas.microsoft.com/office/drawing/2014/main" id="{D57AF449-4091-4B09-53ED-9831B31332D6}"/>
                    </a:ext>
                  </a:extLst>
                </p:cNvPr>
                <p:cNvSpPr>
                  <a:spLocks noChangeShapeType="1"/>
                </p:cNvSpPr>
                <p:nvPr/>
              </p:nvSpPr>
              <p:spPr bwMode="auto">
                <a:xfrm flipV="1">
                  <a:off x="5185"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Line 344">
                  <a:extLst>
                    <a:ext uri="{FF2B5EF4-FFF2-40B4-BE49-F238E27FC236}">
                      <a16:creationId xmlns:a16="http://schemas.microsoft.com/office/drawing/2014/main" id="{0C0352D0-F4B5-8ECC-323D-220B93D24111}"/>
                    </a:ext>
                  </a:extLst>
                </p:cNvPr>
                <p:cNvSpPr>
                  <a:spLocks noChangeShapeType="1"/>
                </p:cNvSpPr>
                <p:nvPr/>
              </p:nvSpPr>
              <p:spPr bwMode="auto">
                <a:xfrm flipV="1">
                  <a:off x="5185"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Line 345">
                  <a:extLst>
                    <a:ext uri="{FF2B5EF4-FFF2-40B4-BE49-F238E27FC236}">
                      <a16:creationId xmlns:a16="http://schemas.microsoft.com/office/drawing/2014/main" id="{6D112E56-48DD-7977-85F8-709BE26738C7}"/>
                    </a:ext>
                  </a:extLst>
                </p:cNvPr>
                <p:cNvSpPr>
                  <a:spLocks noChangeShapeType="1"/>
                </p:cNvSpPr>
                <p:nvPr/>
              </p:nvSpPr>
              <p:spPr bwMode="auto">
                <a:xfrm flipV="1">
                  <a:off x="5185"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Line 346">
                  <a:extLst>
                    <a:ext uri="{FF2B5EF4-FFF2-40B4-BE49-F238E27FC236}">
                      <a16:creationId xmlns:a16="http://schemas.microsoft.com/office/drawing/2014/main" id="{2F3D7F53-C9DF-1342-DEB5-60FA5F183910}"/>
                    </a:ext>
                  </a:extLst>
                </p:cNvPr>
                <p:cNvSpPr>
                  <a:spLocks noChangeShapeType="1"/>
                </p:cNvSpPr>
                <p:nvPr/>
              </p:nvSpPr>
              <p:spPr bwMode="auto">
                <a:xfrm flipV="1">
                  <a:off x="5185"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Line 347">
                  <a:extLst>
                    <a:ext uri="{FF2B5EF4-FFF2-40B4-BE49-F238E27FC236}">
                      <a16:creationId xmlns:a16="http://schemas.microsoft.com/office/drawing/2014/main" id="{DFAA1CC4-111E-F44E-A18F-4EB915D497E2}"/>
                    </a:ext>
                  </a:extLst>
                </p:cNvPr>
                <p:cNvSpPr>
                  <a:spLocks noChangeShapeType="1"/>
                </p:cNvSpPr>
                <p:nvPr/>
              </p:nvSpPr>
              <p:spPr bwMode="auto">
                <a:xfrm flipV="1">
                  <a:off x="5185"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Line 348">
                  <a:extLst>
                    <a:ext uri="{FF2B5EF4-FFF2-40B4-BE49-F238E27FC236}">
                      <a16:creationId xmlns:a16="http://schemas.microsoft.com/office/drawing/2014/main" id="{2696C205-0C6E-FF55-E9D2-869EED11C3B8}"/>
                    </a:ext>
                  </a:extLst>
                </p:cNvPr>
                <p:cNvSpPr>
                  <a:spLocks noChangeShapeType="1"/>
                </p:cNvSpPr>
                <p:nvPr/>
              </p:nvSpPr>
              <p:spPr bwMode="auto">
                <a:xfrm flipV="1">
                  <a:off x="5185"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Line 349">
                  <a:extLst>
                    <a:ext uri="{FF2B5EF4-FFF2-40B4-BE49-F238E27FC236}">
                      <a16:creationId xmlns:a16="http://schemas.microsoft.com/office/drawing/2014/main" id="{A4DF7FF9-285E-D60B-73AD-761EF1644621}"/>
                    </a:ext>
                  </a:extLst>
                </p:cNvPr>
                <p:cNvSpPr>
                  <a:spLocks noChangeShapeType="1"/>
                </p:cNvSpPr>
                <p:nvPr/>
              </p:nvSpPr>
              <p:spPr bwMode="auto">
                <a:xfrm flipV="1">
                  <a:off x="5185"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Line 350">
                  <a:extLst>
                    <a:ext uri="{FF2B5EF4-FFF2-40B4-BE49-F238E27FC236}">
                      <a16:creationId xmlns:a16="http://schemas.microsoft.com/office/drawing/2014/main" id="{FF813E62-5BB7-775A-6833-5AB1AE6A3CF7}"/>
                    </a:ext>
                  </a:extLst>
                </p:cNvPr>
                <p:cNvSpPr>
                  <a:spLocks noChangeShapeType="1"/>
                </p:cNvSpPr>
                <p:nvPr/>
              </p:nvSpPr>
              <p:spPr bwMode="auto">
                <a:xfrm flipV="1">
                  <a:off x="5185"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Line 351">
                  <a:extLst>
                    <a:ext uri="{FF2B5EF4-FFF2-40B4-BE49-F238E27FC236}">
                      <a16:creationId xmlns:a16="http://schemas.microsoft.com/office/drawing/2014/main" id="{60EC5CDB-F0F8-7EA2-9E35-2EAAA9D48618}"/>
                    </a:ext>
                  </a:extLst>
                </p:cNvPr>
                <p:cNvSpPr>
                  <a:spLocks noChangeShapeType="1"/>
                </p:cNvSpPr>
                <p:nvPr/>
              </p:nvSpPr>
              <p:spPr bwMode="auto">
                <a:xfrm flipV="1">
                  <a:off x="5016"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Line 352">
                  <a:extLst>
                    <a:ext uri="{FF2B5EF4-FFF2-40B4-BE49-F238E27FC236}">
                      <a16:creationId xmlns:a16="http://schemas.microsoft.com/office/drawing/2014/main" id="{AAA611F8-4252-B204-4C73-7E105E6F49C6}"/>
                    </a:ext>
                  </a:extLst>
                </p:cNvPr>
                <p:cNvSpPr>
                  <a:spLocks noChangeShapeType="1"/>
                </p:cNvSpPr>
                <p:nvPr/>
              </p:nvSpPr>
              <p:spPr bwMode="auto">
                <a:xfrm flipV="1">
                  <a:off x="5016"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Line 353">
                  <a:extLst>
                    <a:ext uri="{FF2B5EF4-FFF2-40B4-BE49-F238E27FC236}">
                      <a16:creationId xmlns:a16="http://schemas.microsoft.com/office/drawing/2014/main" id="{DCDD5526-76A0-7FF6-6507-5B92B9D49F6C}"/>
                    </a:ext>
                  </a:extLst>
                </p:cNvPr>
                <p:cNvSpPr>
                  <a:spLocks noChangeShapeType="1"/>
                </p:cNvSpPr>
                <p:nvPr/>
              </p:nvSpPr>
              <p:spPr bwMode="auto">
                <a:xfrm flipV="1">
                  <a:off x="5016"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Line 354">
                  <a:extLst>
                    <a:ext uri="{FF2B5EF4-FFF2-40B4-BE49-F238E27FC236}">
                      <a16:creationId xmlns:a16="http://schemas.microsoft.com/office/drawing/2014/main" id="{62F20DE1-06A6-9648-2FC3-422A886662E1}"/>
                    </a:ext>
                  </a:extLst>
                </p:cNvPr>
                <p:cNvSpPr>
                  <a:spLocks noChangeShapeType="1"/>
                </p:cNvSpPr>
                <p:nvPr/>
              </p:nvSpPr>
              <p:spPr bwMode="auto">
                <a:xfrm flipV="1">
                  <a:off x="5016"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Line 355">
                  <a:extLst>
                    <a:ext uri="{FF2B5EF4-FFF2-40B4-BE49-F238E27FC236}">
                      <a16:creationId xmlns:a16="http://schemas.microsoft.com/office/drawing/2014/main" id="{AA683F2A-3504-4E8D-1B35-D3D403623151}"/>
                    </a:ext>
                  </a:extLst>
                </p:cNvPr>
                <p:cNvSpPr>
                  <a:spLocks noChangeShapeType="1"/>
                </p:cNvSpPr>
                <p:nvPr/>
              </p:nvSpPr>
              <p:spPr bwMode="auto">
                <a:xfrm flipV="1">
                  <a:off x="5016"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Line 356">
                  <a:extLst>
                    <a:ext uri="{FF2B5EF4-FFF2-40B4-BE49-F238E27FC236}">
                      <a16:creationId xmlns:a16="http://schemas.microsoft.com/office/drawing/2014/main" id="{E46A216D-B0D7-1457-D95E-8D2469AF2C82}"/>
                    </a:ext>
                  </a:extLst>
                </p:cNvPr>
                <p:cNvSpPr>
                  <a:spLocks noChangeShapeType="1"/>
                </p:cNvSpPr>
                <p:nvPr/>
              </p:nvSpPr>
              <p:spPr bwMode="auto">
                <a:xfrm flipV="1">
                  <a:off x="5016"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Line 357">
                  <a:extLst>
                    <a:ext uri="{FF2B5EF4-FFF2-40B4-BE49-F238E27FC236}">
                      <a16:creationId xmlns:a16="http://schemas.microsoft.com/office/drawing/2014/main" id="{4E48DCE6-5D9F-56D3-7EA0-467231D4CCD9}"/>
                    </a:ext>
                  </a:extLst>
                </p:cNvPr>
                <p:cNvSpPr>
                  <a:spLocks noChangeShapeType="1"/>
                </p:cNvSpPr>
                <p:nvPr/>
              </p:nvSpPr>
              <p:spPr bwMode="auto">
                <a:xfrm flipV="1">
                  <a:off x="5016"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Line 358">
                  <a:extLst>
                    <a:ext uri="{FF2B5EF4-FFF2-40B4-BE49-F238E27FC236}">
                      <a16:creationId xmlns:a16="http://schemas.microsoft.com/office/drawing/2014/main" id="{F232D900-9933-6A6C-806B-792561E4E336}"/>
                    </a:ext>
                  </a:extLst>
                </p:cNvPr>
                <p:cNvSpPr>
                  <a:spLocks noChangeShapeType="1"/>
                </p:cNvSpPr>
                <p:nvPr/>
              </p:nvSpPr>
              <p:spPr bwMode="auto">
                <a:xfrm flipV="1">
                  <a:off x="5016"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Line 359">
                  <a:extLst>
                    <a:ext uri="{FF2B5EF4-FFF2-40B4-BE49-F238E27FC236}">
                      <a16:creationId xmlns:a16="http://schemas.microsoft.com/office/drawing/2014/main" id="{5624FA4B-D09A-C071-E9AD-12CC176B1AA6}"/>
                    </a:ext>
                  </a:extLst>
                </p:cNvPr>
                <p:cNvSpPr>
                  <a:spLocks noChangeShapeType="1"/>
                </p:cNvSpPr>
                <p:nvPr/>
              </p:nvSpPr>
              <p:spPr bwMode="auto">
                <a:xfrm flipV="1">
                  <a:off x="5016"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Line 360">
                  <a:extLst>
                    <a:ext uri="{FF2B5EF4-FFF2-40B4-BE49-F238E27FC236}">
                      <a16:creationId xmlns:a16="http://schemas.microsoft.com/office/drawing/2014/main" id="{AD716AB3-778F-9F52-7A48-69E907D06251}"/>
                    </a:ext>
                  </a:extLst>
                </p:cNvPr>
                <p:cNvSpPr>
                  <a:spLocks noChangeShapeType="1"/>
                </p:cNvSpPr>
                <p:nvPr/>
              </p:nvSpPr>
              <p:spPr bwMode="auto">
                <a:xfrm flipV="1">
                  <a:off x="4848"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Line 361">
                  <a:extLst>
                    <a:ext uri="{FF2B5EF4-FFF2-40B4-BE49-F238E27FC236}">
                      <a16:creationId xmlns:a16="http://schemas.microsoft.com/office/drawing/2014/main" id="{0C171FBD-BE48-18E3-F297-0CD2B8545CA7}"/>
                    </a:ext>
                  </a:extLst>
                </p:cNvPr>
                <p:cNvSpPr>
                  <a:spLocks noChangeShapeType="1"/>
                </p:cNvSpPr>
                <p:nvPr/>
              </p:nvSpPr>
              <p:spPr bwMode="auto">
                <a:xfrm flipV="1">
                  <a:off x="4848"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Line 362">
                  <a:extLst>
                    <a:ext uri="{FF2B5EF4-FFF2-40B4-BE49-F238E27FC236}">
                      <a16:creationId xmlns:a16="http://schemas.microsoft.com/office/drawing/2014/main" id="{C5696374-6DF5-A012-9BA5-E32E79294E3B}"/>
                    </a:ext>
                  </a:extLst>
                </p:cNvPr>
                <p:cNvSpPr>
                  <a:spLocks noChangeShapeType="1"/>
                </p:cNvSpPr>
                <p:nvPr/>
              </p:nvSpPr>
              <p:spPr bwMode="auto">
                <a:xfrm flipV="1">
                  <a:off x="4848"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Line 363">
                  <a:extLst>
                    <a:ext uri="{FF2B5EF4-FFF2-40B4-BE49-F238E27FC236}">
                      <a16:creationId xmlns:a16="http://schemas.microsoft.com/office/drawing/2014/main" id="{D0D5654B-3CFE-CAED-6EBE-8C3154664F86}"/>
                    </a:ext>
                  </a:extLst>
                </p:cNvPr>
                <p:cNvSpPr>
                  <a:spLocks noChangeShapeType="1"/>
                </p:cNvSpPr>
                <p:nvPr/>
              </p:nvSpPr>
              <p:spPr bwMode="auto">
                <a:xfrm flipV="1">
                  <a:off x="4848"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Line 364">
                  <a:extLst>
                    <a:ext uri="{FF2B5EF4-FFF2-40B4-BE49-F238E27FC236}">
                      <a16:creationId xmlns:a16="http://schemas.microsoft.com/office/drawing/2014/main" id="{E98B6905-D8AD-1C86-6423-9A2C44822F92}"/>
                    </a:ext>
                  </a:extLst>
                </p:cNvPr>
                <p:cNvSpPr>
                  <a:spLocks noChangeShapeType="1"/>
                </p:cNvSpPr>
                <p:nvPr/>
              </p:nvSpPr>
              <p:spPr bwMode="auto">
                <a:xfrm flipV="1">
                  <a:off x="4848"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Line 365">
                  <a:extLst>
                    <a:ext uri="{FF2B5EF4-FFF2-40B4-BE49-F238E27FC236}">
                      <a16:creationId xmlns:a16="http://schemas.microsoft.com/office/drawing/2014/main" id="{B7965ABE-5B9D-558B-E9F4-23E57484F2E3}"/>
                    </a:ext>
                  </a:extLst>
                </p:cNvPr>
                <p:cNvSpPr>
                  <a:spLocks noChangeShapeType="1"/>
                </p:cNvSpPr>
                <p:nvPr/>
              </p:nvSpPr>
              <p:spPr bwMode="auto">
                <a:xfrm flipV="1">
                  <a:off x="4848"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Line 366">
                  <a:extLst>
                    <a:ext uri="{FF2B5EF4-FFF2-40B4-BE49-F238E27FC236}">
                      <a16:creationId xmlns:a16="http://schemas.microsoft.com/office/drawing/2014/main" id="{5FBFF060-0EB1-8BF3-19AC-AD46C5C70AC8}"/>
                    </a:ext>
                  </a:extLst>
                </p:cNvPr>
                <p:cNvSpPr>
                  <a:spLocks noChangeShapeType="1"/>
                </p:cNvSpPr>
                <p:nvPr/>
              </p:nvSpPr>
              <p:spPr bwMode="auto">
                <a:xfrm flipV="1">
                  <a:off x="4848"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Line 367">
                  <a:extLst>
                    <a:ext uri="{FF2B5EF4-FFF2-40B4-BE49-F238E27FC236}">
                      <a16:creationId xmlns:a16="http://schemas.microsoft.com/office/drawing/2014/main" id="{6077671C-32AE-E70B-E081-6D861A0652ED}"/>
                    </a:ext>
                  </a:extLst>
                </p:cNvPr>
                <p:cNvSpPr>
                  <a:spLocks noChangeShapeType="1"/>
                </p:cNvSpPr>
                <p:nvPr/>
              </p:nvSpPr>
              <p:spPr bwMode="auto">
                <a:xfrm flipV="1">
                  <a:off x="4848"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Line 368">
                  <a:extLst>
                    <a:ext uri="{FF2B5EF4-FFF2-40B4-BE49-F238E27FC236}">
                      <a16:creationId xmlns:a16="http://schemas.microsoft.com/office/drawing/2014/main" id="{F5FC18EB-4625-54B8-104A-7509C7ED1536}"/>
                    </a:ext>
                  </a:extLst>
                </p:cNvPr>
                <p:cNvSpPr>
                  <a:spLocks noChangeShapeType="1"/>
                </p:cNvSpPr>
                <p:nvPr/>
              </p:nvSpPr>
              <p:spPr bwMode="auto">
                <a:xfrm flipV="1">
                  <a:off x="4848"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Line 369">
                  <a:extLst>
                    <a:ext uri="{FF2B5EF4-FFF2-40B4-BE49-F238E27FC236}">
                      <a16:creationId xmlns:a16="http://schemas.microsoft.com/office/drawing/2014/main" id="{1109E870-3C91-4446-2C60-9CB3AF8A89E7}"/>
                    </a:ext>
                  </a:extLst>
                </p:cNvPr>
                <p:cNvSpPr>
                  <a:spLocks noChangeShapeType="1"/>
                </p:cNvSpPr>
                <p:nvPr/>
              </p:nvSpPr>
              <p:spPr bwMode="auto">
                <a:xfrm flipV="1">
                  <a:off x="4680"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Line 370">
                  <a:extLst>
                    <a:ext uri="{FF2B5EF4-FFF2-40B4-BE49-F238E27FC236}">
                      <a16:creationId xmlns:a16="http://schemas.microsoft.com/office/drawing/2014/main" id="{CC349ABD-BC21-62CD-E181-9DB5774E84ED}"/>
                    </a:ext>
                  </a:extLst>
                </p:cNvPr>
                <p:cNvSpPr>
                  <a:spLocks noChangeShapeType="1"/>
                </p:cNvSpPr>
                <p:nvPr/>
              </p:nvSpPr>
              <p:spPr bwMode="auto">
                <a:xfrm flipV="1">
                  <a:off x="4680"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Line 371">
                  <a:extLst>
                    <a:ext uri="{FF2B5EF4-FFF2-40B4-BE49-F238E27FC236}">
                      <a16:creationId xmlns:a16="http://schemas.microsoft.com/office/drawing/2014/main" id="{0559E47C-AD5C-2D7F-6D02-5A9BC1D98F54}"/>
                    </a:ext>
                  </a:extLst>
                </p:cNvPr>
                <p:cNvSpPr>
                  <a:spLocks noChangeShapeType="1"/>
                </p:cNvSpPr>
                <p:nvPr/>
              </p:nvSpPr>
              <p:spPr bwMode="auto">
                <a:xfrm flipV="1">
                  <a:off x="4680"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Line 372">
                  <a:extLst>
                    <a:ext uri="{FF2B5EF4-FFF2-40B4-BE49-F238E27FC236}">
                      <a16:creationId xmlns:a16="http://schemas.microsoft.com/office/drawing/2014/main" id="{306F4AA7-EEB2-3272-891A-4235ED8D20C2}"/>
                    </a:ext>
                  </a:extLst>
                </p:cNvPr>
                <p:cNvSpPr>
                  <a:spLocks noChangeShapeType="1"/>
                </p:cNvSpPr>
                <p:nvPr/>
              </p:nvSpPr>
              <p:spPr bwMode="auto">
                <a:xfrm flipV="1">
                  <a:off x="4680"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Line 373">
                  <a:extLst>
                    <a:ext uri="{FF2B5EF4-FFF2-40B4-BE49-F238E27FC236}">
                      <a16:creationId xmlns:a16="http://schemas.microsoft.com/office/drawing/2014/main" id="{73593A67-8D3D-9F99-0078-CF8E8F5EF4FB}"/>
                    </a:ext>
                  </a:extLst>
                </p:cNvPr>
                <p:cNvSpPr>
                  <a:spLocks noChangeShapeType="1"/>
                </p:cNvSpPr>
                <p:nvPr/>
              </p:nvSpPr>
              <p:spPr bwMode="auto">
                <a:xfrm flipV="1">
                  <a:off x="4680"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Line 374">
                  <a:extLst>
                    <a:ext uri="{FF2B5EF4-FFF2-40B4-BE49-F238E27FC236}">
                      <a16:creationId xmlns:a16="http://schemas.microsoft.com/office/drawing/2014/main" id="{E0F31926-8851-C65D-D9AC-BA0FBE335844}"/>
                    </a:ext>
                  </a:extLst>
                </p:cNvPr>
                <p:cNvSpPr>
                  <a:spLocks noChangeShapeType="1"/>
                </p:cNvSpPr>
                <p:nvPr/>
              </p:nvSpPr>
              <p:spPr bwMode="auto">
                <a:xfrm flipV="1">
                  <a:off x="4680"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Line 375">
                  <a:extLst>
                    <a:ext uri="{FF2B5EF4-FFF2-40B4-BE49-F238E27FC236}">
                      <a16:creationId xmlns:a16="http://schemas.microsoft.com/office/drawing/2014/main" id="{D4BBA389-519F-DBA6-B4E4-640C7DD3B567}"/>
                    </a:ext>
                  </a:extLst>
                </p:cNvPr>
                <p:cNvSpPr>
                  <a:spLocks noChangeShapeType="1"/>
                </p:cNvSpPr>
                <p:nvPr/>
              </p:nvSpPr>
              <p:spPr bwMode="auto">
                <a:xfrm flipV="1">
                  <a:off x="4680"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Line 376">
                  <a:extLst>
                    <a:ext uri="{FF2B5EF4-FFF2-40B4-BE49-F238E27FC236}">
                      <a16:creationId xmlns:a16="http://schemas.microsoft.com/office/drawing/2014/main" id="{094FFB43-54D2-D234-2597-202EE91F1FA0}"/>
                    </a:ext>
                  </a:extLst>
                </p:cNvPr>
                <p:cNvSpPr>
                  <a:spLocks noChangeShapeType="1"/>
                </p:cNvSpPr>
                <p:nvPr/>
              </p:nvSpPr>
              <p:spPr bwMode="auto">
                <a:xfrm flipV="1">
                  <a:off x="4680"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Line 377">
                  <a:extLst>
                    <a:ext uri="{FF2B5EF4-FFF2-40B4-BE49-F238E27FC236}">
                      <a16:creationId xmlns:a16="http://schemas.microsoft.com/office/drawing/2014/main" id="{0FF68EE5-70AC-9417-F350-217962DA61CB}"/>
                    </a:ext>
                  </a:extLst>
                </p:cNvPr>
                <p:cNvSpPr>
                  <a:spLocks noChangeShapeType="1"/>
                </p:cNvSpPr>
                <p:nvPr/>
              </p:nvSpPr>
              <p:spPr bwMode="auto">
                <a:xfrm flipV="1">
                  <a:off x="4680"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Line 378">
                  <a:extLst>
                    <a:ext uri="{FF2B5EF4-FFF2-40B4-BE49-F238E27FC236}">
                      <a16:creationId xmlns:a16="http://schemas.microsoft.com/office/drawing/2014/main" id="{4C3A1680-1AFF-8F4A-32C2-807F7B93167E}"/>
                    </a:ext>
                  </a:extLst>
                </p:cNvPr>
                <p:cNvSpPr>
                  <a:spLocks noChangeShapeType="1"/>
                </p:cNvSpPr>
                <p:nvPr/>
              </p:nvSpPr>
              <p:spPr bwMode="auto">
                <a:xfrm flipV="1">
                  <a:off x="4503"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Line 379">
                  <a:extLst>
                    <a:ext uri="{FF2B5EF4-FFF2-40B4-BE49-F238E27FC236}">
                      <a16:creationId xmlns:a16="http://schemas.microsoft.com/office/drawing/2014/main" id="{B4A1CC6A-6544-4BFE-8D87-F37CAFD9F755}"/>
                    </a:ext>
                  </a:extLst>
                </p:cNvPr>
                <p:cNvSpPr>
                  <a:spLocks noChangeShapeType="1"/>
                </p:cNvSpPr>
                <p:nvPr/>
              </p:nvSpPr>
              <p:spPr bwMode="auto">
                <a:xfrm flipV="1">
                  <a:off x="4503"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Line 380">
                  <a:extLst>
                    <a:ext uri="{FF2B5EF4-FFF2-40B4-BE49-F238E27FC236}">
                      <a16:creationId xmlns:a16="http://schemas.microsoft.com/office/drawing/2014/main" id="{64A1F342-04F3-ACC0-6FA5-B7DECE885B1E}"/>
                    </a:ext>
                  </a:extLst>
                </p:cNvPr>
                <p:cNvSpPr>
                  <a:spLocks noChangeShapeType="1"/>
                </p:cNvSpPr>
                <p:nvPr/>
              </p:nvSpPr>
              <p:spPr bwMode="auto">
                <a:xfrm flipV="1">
                  <a:off x="4503"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Line 381">
                  <a:extLst>
                    <a:ext uri="{FF2B5EF4-FFF2-40B4-BE49-F238E27FC236}">
                      <a16:creationId xmlns:a16="http://schemas.microsoft.com/office/drawing/2014/main" id="{C4886969-FD24-E0D8-DC39-60BD802B7E30}"/>
                    </a:ext>
                  </a:extLst>
                </p:cNvPr>
                <p:cNvSpPr>
                  <a:spLocks noChangeShapeType="1"/>
                </p:cNvSpPr>
                <p:nvPr/>
              </p:nvSpPr>
              <p:spPr bwMode="auto">
                <a:xfrm flipV="1">
                  <a:off x="4503"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Line 382">
                  <a:extLst>
                    <a:ext uri="{FF2B5EF4-FFF2-40B4-BE49-F238E27FC236}">
                      <a16:creationId xmlns:a16="http://schemas.microsoft.com/office/drawing/2014/main" id="{281BA1EC-43ED-68A8-6E20-4D620DA09B84}"/>
                    </a:ext>
                  </a:extLst>
                </p:cNvPr>
                <p:cNvSpPr>
                  <a:spLocks noChangeShapeType="1"/>
                </p:cNvSpPr>
                <p:nvPr/>
              </p:nvSpPr>
              <p:spPr bwMode="auto">
                <a:xfrm flipV="1">
                  <a:off x="4503"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Line 383">
                  <a:extLst>
                    <a:ext uri="{FF2B5EF4-FFF2-40B4-BE49-F238E27FC236}">
                      <a16:creationId xmlns:a16="http://schemas.microsoft.com/office/drawing/2014/main" id="{364EAF00-E0CD-771F-5C2B-AA4393AB7B71}"/>
                    </a:ext>
                  </a:extLst>
                </p:cNvPr>
                <p:cNvSpPr>
                  <a:spLocks noChangeShapeType="1"/>
                </p:cNvSpPr>
                <p:nvPr/>
              </p:nvSpPr>
              <p:spPr bwMode="auto">
                <a:xfrm flipV="1">
                  <a:off x="4503"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Line 384">
                  <a:extLst>
                    <a:ext uri="{FF2B5EF4-FFF2-40B4-BE49-F238E27FC236}">
                      <a16:creationId xmlns:a16="http://schemas.microsoft.com/office/drawing/2014/main" id="{16CFDFA0-5806-6CB2-EEC4-2578501BFA6B}"/>
                    </a:ext>
                  </a:extLst>
                </p:cNvPr>
                <p:cNvSpPr>
                  <a:spLocks noChangeShapeType="1"/>
                </p:cNvSpPr>
                <p:nvPr/>
              </p:nvSpPr>
              <p:spPr bwMode="auto">
                <a:xfrm flipV="1">
                  <a:off x="4503"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Line 385">
                  <a:extLst>
                    <a:ext uri="{FF2B5EF4-FFF2-40B4-BE49-F238E27FC236}">
                      <a16:creationId xmlns:a16="http://schemas.microsoft.com/office/drawing/2014/main" id="{78FAEBBA-9F94-C45D-78F9-57117FBE7855}"/>
                    </a:ext>
                  </a:extLst>
                </p:cNvPr>
                <p:cNvSpPr>
                  <a:spLocks noChangeShapeType="1"/>
                </p:cNvSpPr>
                <p:nvPr/>
              </p:nvSpPr>
              <p:spPr bwMode="auto">
                <a:xfrm flipV="1">
                  <a:off x="4503"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Line 386">
                  <a:extLst>
                    <a:ext uri="{FF2B5EF4-FFF2-40B4-BE49-F238E27FC236}">
                      <a16:creationId xmlns:a16="http://schemas.microsoft.com/office/drawing/2014/main" id="{416389ED-8DC8-DC4E-DEE5-94081C8E7D8C}"/>
                    </a:ext>
                  </a:extLst>
                </p:cNvPr>
                <p:cNvSpPr>
                  <a:spLocks noChangeShapeType="1"/>
                </p:cNvSpPr>
                <p:nvPr/>
              </p:nvSpPr>
              <p:spPr bwMode="auto">
                <a:xfrm flipV="1">
                  <a:off x="4503"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Line 387">
                  <a:extLst>
                    <a:ext uri="{FF2B5EF4-FFF2-40B4-BE49-F238E27FC236}">
                      <a16:creationId xmlns:a16="http://schemas.microsoft.com/office/drawing/2014/main" id="{2EE57252-DBCC-29AC-5901-6BEC1C834176}"/>
                    </a:ext>
                  </a:extLst>
                </p:cNvPr>
                <p:cNvSpPr>
                  <a:spLocks noChangeShapeType="1"/>
                </p:cNvSpPr>
                <p:nvPr/>
              </p:nvSpPr>
              <p:spPr bwMode="auto">
                <a:xfrm flipV="1">
                  <a:off x="4335"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Line 388">
                  <a:extLst>
                    <a:ext uri="{FF2B5EF4-FFF2-40B4-BE49-F238E27FC236}">
                      <a16:creationId xmlns:a16="http://schemas.microsoft.com/office/drawing/2014/main" id="{C4593646-F0C0-714F-6206-1EFD3D919428}"/>
                    </a:ext>
                  </a:extLst>
                </p:cNvPr>
                <p:cNvSpPr>
                  <a:spLocks noChangeShapeType="1"/>
                </p:cNvSpPr>
                <p:nvPr/>
              </p:nvSpPr>
              <p:spPr bwMode="auto">
                <a:xfrm flipV="1">
                  <a:off x="4335" y="3645"/>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Line 389">
                  <a:extLst>
                    <a:ext uri="{FF2B5EF4-FFF2-40B4-BE49-F238E27FC236}">
                      <a16:creationId xmlns:a16="http://schemas.microsoft.com/office/drawing/2014/main" id="{539E8DEC-9917-4F03-71A2-78C8C2424197}"/>
                    </a:ext>
                  </a:extLst>
                </p:cNvPr>
                <p:cNvSpPr>
                  <a:spLocks noChangeShapeType="1"/>
                </p:cNvSpPr>
                <p:nvPr/>
              </p:nvSpPr>
              <p:spPr bwMode="auto">
                <a:xfrm flipV="1">
                  <a:off x="4335" y="3477"/>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Line 390">
                  <a:extLst>
                    <a:ext uri="{FF2B5EF4-FFF2-40B4-BE49-F238E27FC236}">
                      <a16:creationId xmlns:a16="http://schemas.microsoft.com/office/drawing/2014/main" id="{D803DAFC-BCAB-5797-B10A-B0AA117FEABA}"/>
                    </a:ext>
                  </a:extLst>
                </p:cNvPr>
                <p:cNvSpPr>
                  <a:spLocks noChangeShapeType="1"/>
                </p:cNvSpPr>
                <p:nvPr/>
              </p:nvSpPr>
              <p:spPr bwMode="auto">
                <a:xfrm flipV="1">
                  <a:off x="4335" y="330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Line 391">
                  <a:extLst>
                    <a:ext uri="{FF2B5EF4-FFF2-40B4-BE49-F238E27FC236}">
                      <a16:creationId xmlns:a16="http://schemas.microsoft.com/office/drawing/2014/main" id="{C685771F-F46E-8ACA-1996-51499C57BC07}"/>
                    </a:ext>
                  </a:extLst>
                </p:cNvPr>
                <p:cNvSpPr>
                  <a:spLocks noChangeShapeType="1"/>
                </p:cNvSpPr>
                <p:nvPr/>
              </p:nvSpPr>
              <p:spPr bwMode="auto">
                <a:xfrm flipV="1">
                  <a:off x="4335" y="3131"/>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Line 392">
                  <a:extLst>
                    <a:ext uri="{FF2B5EF4-FFF2-40B4-BE49-F238E27FC236}">
                      <a16:creationId xmlns:a16="http://schemas.microsoft.com/office/drawing/2014/main" id="{418FAEF1-1DBE-BFD5-19FF-2294D2A4B857}"/>
                    </a:ext>
                  </a:extLst>
                </p:cNvPr>
                <p:cNvSpPr>
                  <a:spLocks noChangeShapeType="1"/>
                </p:cNvSpPr>
                <p:nvPr/>
              </p:nvSpPr>
              <p:spPr bwMode="auto">
                <a:xfrm flipV="1">
                  <a:off x="4335" y="2963"/>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Line 393">
                  <a:extLst>
                    <a:ext uri="{FF2B5EF4-FFF2-40B4-BE49-F238E27FC236}">
                      <a16:creationId xmlns:a16="http://schemas.microsoft.com/office/drawing/2014/main" id="{268E0583-FC7D-DB96-80B2-DC7F1DE1F14F}"/>
                    </a:ext>
                  </a:extLst>
                </p:cNvPr>
                <p:cNvSpPr>
                  <a:spLocks noChangeShapeType="1"/>
                </p:cNvSpPr>
                <p:nvPr/>
              </p:nvSpPr>
              <p:spPr bwMode="auto">
                <a:xfrm flipV="1">
                  <a:off x="4335" y="279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Line 394">
                  <a:extLst>
                    <a:ext uri="{FF2B5EF4-FFF2-40B4-BE49-F238E27FC236}">
                      <a16:creationId xmlns:a16="http://schemas.microsoft.com/office/drawing/2014/main" id="{0A5B7F3A-64FF-B216-1AFD-363F9CAB7BF3}"/>
                    </a:ext>
                  </a:extLst>
                </p:cNvPr>
                <p:cNvSpPr>
                  <a:spLocks noChangeShapeType="1"/>
                </p:cNvSpPr>
                <p:nvPr/>
              </p:nvSpPr>
              <p:spPr bwMode="auto">
                <a:xfrm flipV="1">
                  <a:off x="4335" y="2626"/>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Line 395">
                  <a:extLst>
                    <a:ext uri="{FF2B5EF4-FFF2-40B4-BE49-F238E27FC236}">
                      <a16:creationId xmlns:a16="http://schemas.microsoft.com/office/drawing/2014/main" id="{5F4C4919-EC3E-3501-B55E-8E3E46ED367A}"/>
                    </a:ext>
                  </a:extLst>
                </p:cNvPr>
                <p:cNvSpPr>
                  <a:spLocks noChangeShapeType="1"/>
                </p:cNvSpPr>
                <p:nvPr/>
              </p:nvSpPr>
              <p:spPr bwMode="auto">
                <a:xfrm flipV="1">
                  <a:off x="4335" y="2458"/>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Line 396">
                  <a:extLst>
                    <a:ext uri="{FF2B5EF4-FFF2-40B4-BE49-F238E27FC236}">
                      <a16:creationId xmlns:a16="http://schemas.microsoft.com/office/drawing/2014/main" id="{4F593C67-8E8E-BE56-F2E2-DA8BDC16AF9C}"/>
                    </a:ext>
                  </a:extLst>
                </p:cNvPr>
                <p:cNvSpPr>
                  <a:spLocks noChangeShapeType="1"/>
                </p:cNvSpPr>
                <p:nvPr/>
              </p:nvSpPr>
              <p:spPr bwMode="auto">
                <a:xfrm flipV="1">
                  <a:off x="4167" y="3725"/>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Line 397">
                  <a:extLst>
                    <a:ext uri="{FF2B5EF4-FFF2-40B4-BE49-F238E27FC236}">
                      <a16:creationId xmlns:a16="http://schemas.microsoft.com/office/drawing/2014/main" id="{60E13A04-E614-9C60-C4E6-423D83CD9316}"/>
                    </a:ext>
                  </a:extLst>
                </p:cNvPr>
                <p:cNvSpPr>
                  <a:spLocks noChangeShapeType="1"/>
                </p:cNvSpPr>
                <p:nvPr/>
              </p:nvSpPr>
              <p:spPr bwMode="auto">
                <a:xfrm flipV="1">
                  <a:off x="4167" y="355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Line 398">
                  <a:extLst>
                    <a:ext uri="{FF2B5EF4-FFF2-40B4-BE49-F238E27FC236}">
                      <a16:creationId xmlns:a16="http://schemas.microsoft.com/office/drawing/2014/main" id="{4F67DCAE-46DF-1A3E-9D03-2E7C1D8CB8DE}"/>
                    </a:ext>
                  </a:extLst>
                </p:cNvPr>
                <p:cNvSpPr>
                  <a:spLocks noChangeShapeType="1"/>
                </p:cNvSpPr>
                <p:nvPr/>
              </p:nvSpPr>
              <p:spPr bwMode="auto">
                <a:xfrm flipV="1">
                  <a:off x="4167" y="3388"/>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Line 399">
                  <a:extLst>
                    <a:ext uri="{FF2B5EF4-FFF2-40B4-BE49-F238E27FC236}">
                      <a16:creationId xmlns:a16="http://schemas.microsoft.com/office/drawing/2014/main" id="{D08470C3-0401-1636-0E67-AC58B58B6D23}"/>
                    </a:ext>
                  </a:extLst>
                </p:cNvPr>
                <p:cNvSpPr>
                  <a:spLocks noChangeShapeType="1"/>
                </p:cNvSpPr>
                <p:nvPr/>
              </p:nvSpPr>
              <p:spPr bwMode="auto">
                <a:xfrm flipV="1">
                  <a:off x="4167" y="3220"/>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Line 400">
                  <a:extLst>
                    <a:ext uri="{FF2B5EF4-FFF2-40B4-BE49-F238E27FC236}">
                      <a16:creationId xmlns:a16="http://schemas.microsoft.com/office/drawing/2014/main" id="{E2CC6001-2731-D09D-3B66-A0A4FFE08E2F}"/>
                    </a:ext>
                  </a:extLst>
                </p:cNvPr>
                <p:cNvSpPr>
                  <a:spLocks noChangeShapeType="1"/>
                </p:cNvSpPr>
                <p:nvPr/>
              </p:nvSpPr>
              <p:spPr bwMode="auto">
                <a:xfrm flipV="1">
                  <a:off x="4167" y="3052"/>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Line 401">
                  <a:extLst>
                    <a:ext uri="{FF2B5EF4-FFF2-40B4-BE49-F238E27FC236}">
                      <a16:creationId xmlns:a16="http://schemas.microsoft.com/office/drawing/2014/main" id="{ABDAA40C-E7DC-515F-C662-9CE386D4009D}"/>
                    </a:ext>
                  </a:extLst>
                </p:cNvPr>
                <p:cNvSpPr>
                  <a:spLocks noChangeShapeType="1"/>
                </p:cNvSpPr>
                <p:nvPr/>
              </p:nvSpPr>
              <p:spPr bwMode="auto">
                <a:xfrm flipV="1">
                  <a:off x="4167" y="2883"/>
                  <a:ext cx="0" cy="62"/>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Line 402">
                  <a:extLst>
                    <a:ext uri="{FF2B5EF4-FFF2-40B4-BE49-F238E27FC236}">
                      <a16:creationId xmlns:a16="http://schemas.microsoft.com/office/drawing/2014/main" id="{A0259026-4E9B-F2C5-ED29-344ED6D406FD}"/>
                    </a:ext>
                  </a:extLst>
                </p:cNvPr>
                <p:cNvSpPr>
                  <a:spLocks noChangeShapeType="1"/>
                </p:cNvSpPr>
                <p:nvPr/>
              </p:nvSpPr>
              <p:spPr bwMode="auto">
                <a:xfrm flipV="1">
                  <a:off x="4167" y="2706"/>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Line 403">
                  <a:extLst>
                    <a:ext uri="{FF2B5EF4-FFF2-40B4-BE49-F238E27FC236}">
                      <a16:creationId xmlns:a16="http://schemas.microsoft.com/office/drawing/2014/main" id="{90FBAC65-5BA1-778F-3F70-BD42D8966881}"/>
                    </a:ext>
                  </a:extLst>
                </p:cNvPr>
                <p:cNvSpPr>
                  <a:spLocks noChangeShapeType="1"/>
                </p:cNvSpPr>
                <p:nvPr/>
              </p:nvSpPr>
              <p:spPr bwMode="auto">
                <a:xfrm flipV="1">
                  <a:off x="4167" y="2537"/>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Line 404">
                  <a:extLst>
                    <a:ext uri="{FF2B5EF4-FFF2-40B4-BE49-F238E27FC236}">
                      <a16:creationId xmlns:a16="http://schemas.microsoft.com/office/drawing/2014/main" id="{C2F227B5-403A-AC05-2A32-B688DE379933}"/>
                    </a:ext>
                  </a:extLst>
                </p:cNvPr>
                <p:cNvSpPr>
                  <a:spLocks noChangeShapeType="1"/>
                </p:cNvSpPr>
                <p:nvPr/>
              </p:nvSpPr>
              <p:spPr bwMode="auto">
                <a:xfrm flipV="1">
                  <a:off x="4167" y="2369"/>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Line 405">
                  <a:extLst>
                    <a:ext uri="{FF2B5EF4-FFF2-40B4-BE49-F238E27FC236}">
                      <a16:creationId xmlns:a16="http://schemas.microsoft.com/office/drawing/2014/main" id="{5A3268A8-1AF7-6ACD-7F3C-BE96EFAEAF87}"/>
                    </a:ext>
                  </a:extLst>
                </p:cNvPr>
                <p:cNvSpPr>
                  <a:spLocks noChangeShapeType="1"/>
                </p:cNvSpPr>
                <p:nvPr/>
              </p:nvSpPr>
              <p:spPr bwMode="auto">
                <a:xfrm flipV="1">
                  <a:off x="3990" y="3814"/>
                  <a:ext cx="0" cy="71"/>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Line 407">
                <a:extLst>
                  <a:ext uri="{FF2B5EF4-FFF2-40B4-BE49-F238E27FC236}">
                    <a16:creationId xmlns:a16="http://schemas.microsoft.com/office/drawing/2014/main" id="{BC764AA2-4BB9-B4B4-DD60-AE7CF8184B2C}"/>
                  </a:ext>
                </a:extLst>
              </p:cNvPr>
              <p:cNvSpPr>
                <a:spLocks noChangeShapeType="1"/>
              </p:cNvSpPr>
              <p:nvPr/>
            </p:nvSpPr>
            <p:spPr bwMode="auto">
              <a:xfrm flipV="1">
                <a:off x="6334126" y="5786438"/>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Line 408">
                <a:extLst>
                  <a:ext uri="{FF2B5EF4-FFF2-40B4-BE49-F238E27FC236}">
                    <a16:creationId xmlns:a16="http://schemas.microsoft.com/office/drawing/2014/main" id="{E1D06ADB-BC57-F805-41EE-1971FD6FF4DA}"/>
                  </a:ext>
                </a:extLst>
              </p:cNvPr>
              <p:cNvSpPr>
                <a:spLocks noChangeShapeType="1"/>
              </p:cNvSpPr>
              <p:nvPr/>
            </p:nvSpPr>
            <p:spPr bwMode="auto">
              <a:xfrm flipV="1">
                <a:off x="6334126" y="5519738"/>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Line 409">
                <a:extLst>
                  <a:ext uri="{FF2B5EF4-FFF2-40B4-BE49-F238E27FC236}">
                    <a16:creationId xmlns:a16="http://schemas.microsoft.com/office/drawing/2014/main" id="{F7FF18B2-BBB0-BB14-4FC2-E78B2222D209}"/>
                  </a:ext>
                </a:extLst>
              </p:cNvPr>
              <p:cNvSpPr>
                <a:spLocks noChangeShapeType="1"/>
              </p:cNvSpPr>
              <p:nvPr/>
            </p:nvSpPr>
            <p:spPr bwMode="auto">
              <a:xfrm flipV="1">
                <a:off x="6334126" y="5238751"/>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Line 410">
                <a:extLst>
                  <a:ext uri="{FF2B5EF4-FFF2-40B4-BE49-F238E27FC236}">
                    <a16:creationId xmlns:a16="http://schemas.microsoft.com/office/drawing/2014/main" id="{557913C2-5E35-D237-2EA5-F3DD712FEC76}"/>
                  </a:ext>
                </a:extLst>
              </p:cNvPr>
              <p:cNvSpPr>
                <a:spLocks noChangeShapeType="1"/>
              </p:cNvSpPr>
              <p:nvPr/>
            </p:nvSpPr>
            <p:spPr bwMode="auto">
              <a:xfrm flipV="1">
                <a:off x="6334126" y="4970463"/>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Line 411">
                <a:extLst>
                  <a:ext uri="{FF2B5EF4-FFF2-40B4-BE49-F238E27FC236}">
                    <a16:creationId xmlns:a16="http://schemas.microsoft.com/office/drawing/2014/main" id="{B9410848-2BD2-71BA-13DC-A096F13F680C}"/>
                  </a:ext>
                </a:extLst>
              </p:cNvPr>
              <p:cNvSpPr>
                <a:spLocks noChangeShapeType="1"/>
              </p:cNvSpPr>
              <p:nvPr/>
            </p:nvSpPr>
            <p:spPr bwMode="auto">
              <a:xfrm flipV="1">
                <a:off x="6334126" y="4703763"/>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Line 412">
                <a:extLst>
                  <a:ext uri="{FF2B5EF4-FFF2-40B4-BE49-F238E27FC236}">
                    <a16:creationId xmlns:a16="http://schemas.microsoft.com/office/drawing/2014/main" id="{217D6292-4834-519A-4B80-FBA8CFE6D781}"/>
                  </a:ext>
                </a:extLst>
              </p:cNvPr>
              <p:cNvSpPr>
                <a:spLocks noChangeShapeType="1"/>
              </p:cNvSpPr>
              <p:nvPr/>
            </p:nvSpPr>
            <p:spPr bwMode="auto">
              <a:xfrm flipV="1">
                <a:off x="6334126" y="4435476"/>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Line 413">
                <a:extLst>
                  <a:ext uri="{FF2B5EF4-FFF2-40B4-BE49-F238E27FC236}">
                    <a16:creationId xmlns:a16="http://schemas.microsoft.com/office/drawing/2014/main" id="{06EF8843-5B14-EE56-7FE9-79D3D7220E97}"/>
                  </a:ext>
                </a:extLst>
              </p:cNvPr>
              <p:cNvSpPr>
                <a:spLocks noChangeShapeType="1"/>
              </p:cNvSpPr>
              <p:nvPr/>
            </p:nvSpPr>
            <p:spPr bwMode="auto">
              <a:xfrm flipV="1">
                <a:off x="6334126" y="4168776"/>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Line 414">
                <a:extLst>
                  <a:ext uri="{FF2B5EF4-FFF2-40B4-BE49-F238E27FC236}">
                    <a16:creationId xmlns:a16="http://schemas.microsoft.com/office/drawing/2014/main" id="{D4C0835B-9585-06E6-E304-412414F96635}"/>
                  </a:ext>
                </a:extLst>
              </p:cNvPr>
              <p:cNvSpPr>
                <a:spLocks noChangeShapeType="1"/>
              </p:cNvSpPr>
              <p:nvPr/>
            </p:nvSpPr>
            <p:spPr bwMode="auto">
              <a:xfrm flipV="1">
                <a:off x="6334126" y="3902076"/>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Line 415">
                <a:extLst>
                  <a:ext uri="{FF2B5EF4-FFF2-40B4-BE49-F238E27FC236}">
                    <a16:creationId xmlns:a16="http://schemas.microsoft.com/office/drawing/2014/main" id="{A7E7CEFF-FBDF-9B2C-857B-1C2AE84A44F6}"/>
                  </a:ext>
                </a:extLst>
              </p:cNvPr>
              <p:cNvSpPr>
                <a:spLocks noChangeShapeType="1"/>
              </p:cNvSpPr>
              <p:nvPr/>
            </p:nvSpPr>
            <p:spPr bwMode="auto">
              <a:xfrm flipV="1">
                <a:off x="6067426" y="5913438"/>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Line 416">
                <a:extLst>
                  <a:ext uri="{FF2B5EF4-FFF2-40B4-BE49-F238E27FC236}">
                    <a16:creationId xmlns:a16="http://schemas.microsoft.com/office/drawing/2014/main" id="{5C0EA0E0-1311-B14F-9B63-1B639B62D77B}"/>
                  </a:ext>
                </a:extLst>
              </p:cNvPr>
              <p:cNvSpPr>
                <a:spLocks noChangeShapeType="1"/>
              </p:cNvSpPr>
              <p:nvPr/>
            </p:nvSpPr>
            <p:spPr bwMode="auto">
              <a:xfrm flipV="1">
                <a:off x="6067426" y="5646738"/>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Line 417">
                <a:extLst>
                  <a:ext uri="{FF2B5EF4-FFF2-40B4-BE49-F238E27FC236}">
                    <a16:creationId xmlns:a16="http://schemas.microsoft.com/office/drawing/2014/main" id="{0EE54497-CE83-900C-5827-DB79BC8D4612}"/>
                  </a:ext>
                </a:extLst>
              </p:cNvPr>
              <p:cNvSpPr>
                <a:spLocks noChangeShapeType="1"/>
              </p:cNvSpPr>
              <p:nvPr/>
            </p:nvSpPr>
            <p:spPr bwMode="auto">
              <a:xfrm flipV="1">
                <a:off x="6067426" y="5378451"/>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Line 418">
                <a:extLst>
                  <a:ext uri="{FF2B5EF4-FFF2-40B4-BE49-F238E27FC236}">
                    <a16:creationId xmlns:a16="http://schemas.microsoft.com/office/drawing/2014/main" id="{88B3AC48-D717-DE4B-6211-0F7859C0A939}"/>
                  </a:ext>
                </a:extLst>
              </p:cNvPr>
              <p:cNvSpPr>
                <a:spLocks noChangeShapeType="1"/>
              </p:cNvSpPr>
              <p:nvPr/>
            </p:nvSpPr>
            <p:spPr bwMode="auto">
              <a:xfrm flipV="1">
                <a:off x="6067426" y="5111751"/>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Line 419">
                <a:extLst>
                  <a:ext uri="{FF2B5EF4-FFF2-40B4-BE49-F238E27FC236}">
                    <a16:creationId xmlns:a16="http://schemas.microsoft.com/office/drawing/2014/main" id="{978ECA50-A0B6-D389-B98A-5BAE64CD8BAC}"/>
                  </a:ext>
                </a:extLst>
              </p:cNvPr>
              <p:cNvSpPr>
                <a:spLocks noChangeShapeType="1"/>
              </p:cNvSpPr>
              <p:nvPr/>
            </p:nvSpPr>
            <p:spPr bwMode="auto">
              <a:xfrm flipV="1">
                <a:off x="6067426" y="4845051"/>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Line 420">
                <a:extLst>
                  <a:ext uri="{FF2B5EF4-FFF2-40B4-BE49-F238E27FC236}">
                    <a16:creationId xmlns:a16="http://schemas.microsoft.com/office/drawing/2014/main" id="{02A955F0-228D-CFF7-F2E1-4DC75001712B}"/>
                  </a:ext>
                </a:extLst>
              </p:cNvPr>
              <p:cNvSpPr>
                <a:spLocks noChangeShapeType="1"/>
              </p:cNvSpPr>
              <p:nvPr/>
            </p:nvSpPr>
            <p:spPr bwMode="auto">
              <a:xfrm flipV="1">
                <a:off x="6067426" y="4576763"/>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Line 421">
                <a:extLst>
                  <a:ext uri="{FF2B5EF4-FFF2-40B4-BE49-F238E27FC236}">
                    <a16:creationId xmlns:a16="http://schemas.microsoft.com/office/drawing/2014/main" id="{28CE5690-0202-3328-1CE2-E7E6F17D14B0}"/>
                  </a:ext>
                </a:extLst>
              </p:cNvPr>
              <p:cNvSpPr>
                <a:spLocks noChangeShapeType="1"/>
              </p:cNvSpPr>
              <p:nvPr/>
            </p:nvSpPr>
            <p:spPr bwMode="auto">
              <a:xfrm flipV="1">
                <a:off x="6067426" y="4295776"/>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Line 422">
                <a:extLst>
                  <a:ext uri="{FF2B5EF4-FFF2-40B4-BE49-F238E27FC236}">
                    <a16:creationId xmlns:a16="http://schemas.microsoft.com/office/drawing/2014/main" id="{BA017D82-C7BA-DB6C-6335-40DA2D3D195D}"/>
                  </a:ext>
                </a:extLst>
              </p:cNvPr>
              <p:cNvSpPr>
                <a:spLocks noChangeShapeType="1"/>
              </p:cNvSpPr>
              <p:nvPr/>
            </p:nvSpPr>
            <p:spPr bwMode="auto">
              <a:xfrm flipV="1">
                <a:off x="6067426" y="4027488"/>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Line 423">
                <a:extLst>
                  <a:ext uri="{FF2B5EF4-FFF2-40B4-BE49-F238E27FC236}">
                    <a16:creationId xmlns:a16="http://schemas.microsoft.com/office/drawing/2014/main" id="{911A42C3-C7FD-89F0-1A95-49872ECA3B13}"/>
                  </a:ext>
                </a:extLst>
              </p:cNvPr>
              <p:cNvSpPr>
                <a:spLocks noChangeShapeType="1"/>
              </p:cNvSpPr>
              <p:nvPr/>
            </p:nvSpPr>
            <p:spPr bwMode="auto">
              <a:xfrm flipV="1">
                <a:off x="6067426" y="3760788"/>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Line 424">
                <a:extLst>
                  <a:ext uri="{FF2B5EF4-FFF2-40B4-BE49-F238E27FC236}">
                    <a16:creationId xmlns:a16="http://schemas.microsoft.com/office/drawing/2014/main" id="{AE165306-FA8F-257C-6DB5-A96FA3E31600}"/>
                  </a:ext>
                </a:extLst>
              </p:cNvPr>
              <p:cNvSpPr>
                <a:spLocks noChangeShapeType="1"/>
              </p:cNvSpPr>
              <p:nvPr/>
            </p:nvSpPr>
            <p:spPr bwMode="auto">
              <a:xfrm flipV="1">
                <a:off x="5799138" y="6054726"/>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Line 425">
                <a:extLst>
                  <a:ext uri="{FF2B5EF4-FFF2-40B4-BE49-F238E27FC236}">
                    <a16:creationId xmlns:a16="http://schemas.microsoft.com/office/drawing/2014/main" id="{5A3C0B2D-1059-6579-0D24-FBB81B302D15}"/>
                  </a:ext>
                </a:extLst>
              </p:cNvPr>
              <p:cNvSpPr>
                <a:spLocks noChangeShapeType="1"/>
              </p:cNvSpPr>
              <p:nvPr/>
            </p:nvSpPr>
            <p:spPr bwMode="auto">
              <a:xfrm flipV="1">
                <a:off x="5799138" y="5786438"/>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Line 426">
                <a:extLst>
                  <a:ext uri="{FF2B5EF4-FFF2-40B4-BE49-F238E27FC236}">
                    <a16:creationId xmlns:a16="http://schemas.microsoft.com/office/drawing/2014/main" id="{6E8FFC2D-D9BB-AA45-F286-9C23245B672A}"/>
                  </a:ext>
                </a:extLst>
              </p:cNvPr>
              <p:cNvSpPr>
                <a:spLocks noChangeShapeType="1"/>
              </p:cNvSpPr>
              <p:nvPr/>
            </p:nvSpPr>
            <p:spPr bwMode="auto">
              <a:xfrm flipV="1">
                <a:off x="5799138" y="5519738"/>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Line 427">
                <a:extLst>
                  <a:ext uri="{FF2B5EF4-FFF2-40B4-BE49-F238E27FC236}">
                    <a16:creationId xmlns:a16="http://schemas.microsoft.com/office/drawing/2014/main" id="{A4557808-73DC-8053-C753-B8D556189BE7}"/>
                  </a:ext>
                </a:extLst>
              </p:cNvPr>
              <p:cNvSpPr>
                <a:spLocks noChangeShapeType="1"/>
              </p:cNvSpPr>
              <p:nvPr/>
            </p:nvSpPr>
            <p:spPr bwMode="auto">
              <a:xfrm flipV="1">
                <a:off x="5799138" y="5238751"/>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Line 428">
                <a:extLst>
                  <a:ext uri="{FF2B5EF4-FFF2-40B4-BE49-F238E27FC236}">
                    <a16:creationId xmlns:a16="http://schemas.microsoft.com/office/drawing/2014/main" id="{91073162-4BC3-3091-418B-087C1C734C38}"/>
                  </a:ext>
                </a:extLst>
              </p:cNvPr>
              <p:cNvSpPr>
                <a:spLocks noChangeShapeType="1"/>
              </p:cNvSpPr>
              <p:nvPr/>
            </p:nvSpPr>
            <p:spPr bwMode="auto">
              <a:xfrm flipV="1">
                <a:off x="5799138" y="4970463"/>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Line 429">
                <a:extLst>
                  <a:ext uri="{FF2B5EF4-FFF2-40B4-BE49-F238E27FC236}">
                    <a16:creationId xmlns:a16="http://schemas.microsoft.com/office/drawing/2014/main" id="{86489BCB-D66A-C870-EB7A-21E2C7C804EA}"/>
                  </a:ext>
                </a:extLst>
              </p:cNvPr>
              <p:cNvSpPr>
                <a:spLocks noChangeShapeType="1"/>
              </p:cNvSpPr>
              <p:nvPr/>
            </p:nvSpPr>
            <p:spPr bwMode="auto">
              <a:xfrm flipV="1">
                <a:off x="5799138" y="4703763"/>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Line 430">
                <a:extLst>
                  <a:ext uri="{FF2B5EF4-FFF2-40B4-BE49-F238E27FC236}">
                    <a16:creationId xmlns:a16="http://schemas.microsoft.com/office/drawing/2014/main" id="{7054FCAE-80A1-F4D9-885B-B5FE379ED737}"/>
                  </a:ext>
                </a:extLst>
              </p:cNvPr>
              <p:cNvSpPr>
                <a:spLocks noChangeShapeType="1"/>
              </p:cNvSpPr>
              <p:nvPr/>
            </p:nvSpPr>
            <p:spPr bwMode="auto">
              <a:xfrm flipV="1">
                <a:off x="5799138" y="4435476"/>
                <a:ext cx="0" cy="112713"/>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Line 431">
                <a:extLst>
                  <a:ext uri="{FF2B5EF4-FFF2-40B4-BE49-F238E27FC236}">
                    <a16:creationId xmlns:a16="http://schemas.microsoft.com/office/drawing/2014/main" id="{EEC35ADD-07A5-F128-7DE4-26044DC07244}"/>
                  </a:ext>
                </a:extLst>
              </p:cNvPr>
              <p:cNvSpPr>
                <a:spLocks noChangeShapeType="1"/>
              </p:cNvSpPr>
              <p:nvPr/>
            </p:nvSpPr>
            <p:spPr bwMode="auto">
              <a:xfrm flipV="1">
                <a:off x="5799138" y="4168776"/>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Line 432">
                <a:extLst>
                  <a:ext uri="{FF2B5EF4-FFF2-40B4-BE49-F238E27FC236}">
                    <a16:creationId xmlns:a16="http://schemas.microsoft.com/office/drawing/2014/main" id="{7ACA727B-BF25-F2D0-D1BE-C5FEBBE758CD}"/>
                  </a:ext>
                </a:extLst>
              </p:cNvPr>
              <p:cNvSpPr>
                <a:spLocks noChangeShapeType="1"/>
              </p:cNvSpPr>
              <p:nvPr/>
            </p:nvSpPr>
            <p:spPr bwMode="auto">
              <a:xfrm flipV="1">
                <a:off x="5799138" y="3902076"/>
                <a:ext cx="0" cy="98425"/>
              </a:xfrm>
              <a:prstGeom prst="line">
                <a:avLst/>
              </a:prstGeom>
              <a:grpFill/>
              <a:ln w="3175">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6" name="Picture 5">
              <a:extLst>
                <a:ext uri="{FF2B5EF4-FFF2-40B4-BE49-F238E27FC236}">
                  <a16:creationId xmlns:a16="http://schemas.microsoft.com/office/drawing/2014/main" id="{6B9995A1-6834-921C-FDA1-5075C6AC8774}"/>
                </a:ext>
              </a:extLst>
            </p:cNvPr>
            <p:cNvPicPr>
              <a:picLocks noChangeAspect="1"/>
            </p:cNvPicPr>
            <p:nvPr/>
          </p:nvPicPr>
          <p:blipFill>
            <a:blip r:embed="rId2"/>
            <a:stretch>
              <a:fillRect/>
            </a:stretch>
          </p:blipFill>
          <p:spPr>
            <a:xfrm>
              <a:off x="8545162" y="5771275"/>
              <a:ext cx="408448" cy="852850"/>
            </a:xfrm>
            <a:prstGeom prst="rect">
              <a:avLst/>
            </a:prstGeom>
          </p:spPr>
        </p:pic>
        <p:pic>
          <p:nvPicPr>
            <p:cNvPr id="7" name="Picture 6">
              <a:extLst>
                <a:ext uri="{FF2B5EF4-FFF2-40B4-BE49-F238E27FC236}">
                  <a16:creationId xmlns:a16="http://schemas.microsoft.com/office/drawing/2014/main" id="{C579BFBD-E95C-16D6-69AC-291F9C631B0A}"/>
                </a:ext>
              </a:extLst>
            </p:cNvPr>
            <p:cNvPicPr>
              <a:picLocks noChangeAspect="1"/>
            </p:cNvPicPr>
            <p:nvPr/>
          </p:nvPicPr>
          <p:blipFill>
            <a:blip r:embed="rId3">
              <a:clrChange>
                <a:clrFrom>
                  <a:srgbClr val="16A3AA"/>
                </a:clrFrom>
                <a:clrTo>
                  <a:srgbClr val="16A3AA">
                    <a:alpha val="0"/>
                  </a:srgbClr>
                </a:clrTo>
              </a:clrChange>
            </a:blip>
            <a:stretch>
              <a:fillRect/>
            </a:stretch>
          </p:blipFill>
          <p:spPr>
            <a:xfrm>
              <a:off x="6598566" y="5174216"/>
              <a:ext cx="1951545" cy="1561236"/>
            </a:xfrm>
            <a:prstGeom prst="rect">
              <a:avLst/>
            </a:prstGeom>
          </p:spPr>
        </p:pic>
      </p:grpSp>
      <p:sp>
        <p:nvSpPr>
          <p:cNvPr id="436" name="Star: 5 Points 435">
            <a:extLst>
              <a:ext uri="{FF2B5EF4-FFF2-40B4-BE49-F238E27FC236}">
                <a16:creationId xmlns:a16="http://schemas.microsoft.com/office/drawing/2014/main" id="{4E30D6EF-E5E6-9D96-A05D-BD23433CB937}"/>
              </a:ext>
            </a:extLst>
          </p:cNvPr>
          <p:cNvSpPr/>
          <p:nvPr/>
        </p:nvSpPr>
        <p:spPr>
          <a:xfrm rot="21122929">
            <a:off x="914400" y="5427551"/>
            <a:ext cx="914400" cy="914400"/>
          </a:xfrm>
          <a:prstGeom prst="star5">
            <a:avLst/>
          </a:prstGeom>
          <a:gradFill flip="none" rotWithShape="1">
            <a:gsLst>
              <a:gs pos="0">
                <a:srgbClr val="FFFF00"/>
              </a:gs>
              <a:gs pos="25000">
                <a:schemeClr val="accent6">
                  <a:lumMod val="60000"/>
                  <a:lumOff val="40000"/>
                </a:schemeClr>
              </a:gs>
              <a:gs pos="100000">
                <a:srgbClr val="FF0000"/>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025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0E643-7C32-FA7D-4F15-EC754CA10E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F9946-37B5-BA51-C516-D9D9AA60751A}"/>
              </a:ext>
            </a:extLst>
          </p:cNvPr>
          <p:cNvSpPr>
            <a:spLocks noGrp="1"/>
          </p:cNvSpPr>
          <p:nvPr>
            <p:ph type="title"/>
          </p:nvPr>
        </p:nvSpPr>
        <p:spPr/>
        <p:txBody>
          <a:bodyPr>
            <a:normAutofit/>
          </a:bodyPr>
          <a:lstStyle/>
          <a:p>
            <a:r>
              <a:rPr lang="en-US" dirty="0"/>
              <a:t>C. Required Elements</a:t>
            </a:r>
          </a:p>
        </p:txBody>
      </p:sp>
      <p:sp>
        <p:nvSpPr>
          <p:cNvPr id="3" name="Content Placeholder 2">
            <a:extLst>
              <a:ext uri="{FF2B5EF4-FFF2-40B4-BE49-F238E27FC236}">
                <a16:creationId xmlns:a16="http://schemas.microsoft.com/office/drawing/2014/main" id="{85CF4CFD-1628-E1FC-6BFA-380B7C386325}"/>
              </a:ext>
            </a:extLst>
          </p:cNvPr>
          <p:cNvSpPr>
            <a:spLocks noGrp="1"/>
          </p:cNvSpPr>
          <p:nvPr>
            <p:ph idx="1"/>
          </p:nvPr>
        </p:nvSpPr>
        <p:spPr/>
        <p:txBody>
          <a:bodyPr>
            <a:normAutofit/>
          </a:bodyPr>
          <a:lstStyle/>
          <a:p>
            <a:r>
              <a:rPr lang="en-US" dirty="0"/>
              <a:t>Section 4: Records Research</a:t>
            </a:r>
          </a:p>
          <a:p>
            <a:pPr lvl="1"/>
            <a:r>
              <a:rPr lang="en-US" dirty="0"/>
              <a:t>What about other records that may impact the property?</a:t>
            </a:r>
          </a:p>
          <a:p>
            <a:pPr lvl="2"/>
            <a:r>
              <a:rPr lang="en-US" dirty="0"/>
              <a:t>Non-survey stuff that appear in the documents?</a:t>
            </a:r>
          </a:p>
          <a:p>
            <a:pPr lvl="3"/>
            <a:r>
              <a:rPr lang="en-US" dirty="0"/>
              <a:t>Restrictions</a:t>
            </a:r>
          </a:p>
          <a:p>
            <a:pPr lvl="3"/>
            <a:r>
              <a:rPr lang="en-US" dirty="0"/>
              <a:t>Covenants</a:t>
            </a:r>
          </a:p>
          <a:p>
            <a:pPr lvl="3"/>
            <a:r>
              <a:rPr lang="en-US" dirty="0"/>
              <a:t>Leases</a:t>
            </a:r>
          </a:p>
          <a:p>
            <a:pPr lvl="3"/>
            <a:r>
              <a:rPr lang="en-US" dirty="0"/>
              <a:t>Leins</a:t>
            </a:r>
          </a:p>
          <a:p>
            <a:pPr lvl="3"/>
            <a:endParaRPr lang="en-US" dirty="0"/>
          </a:p>
          <a:p>
            <a:pPr lvl="2"/>
            <a:r>
              <a:rPr lang="en-US" dirty="0"/>
              <a:t>Basically, surveyor is responsible for "plottable" things</a:t>
            </a:r>
          </a:p>
          <a:p>
            <a:pPr lvl="3"/>
            <a:r>
              <a:rPr lang="en-US" dirty="0"/>
              <a:t>Matters of Survey: Concerns boundaries</a:t>
            </a:r>
          </a:p>
          <a:p>
            <a:pPr lvl="4"/>
            <a:r>
              <a:rPr lang="en-US" dirty="0"/>
              <a:t>vs </a:t>
            </a:r>
          </a:p>
          <a:p>
            <a:pPr lvl="3"/>
            <a:r>
              <a:rPr lang="en-US" dirty="0"/>
              <a:t>Matters of Title: Concerns rights</a:t>
            </a:r>
          </a:p>
          <a:p>
            <a:pPr lvl="3"/>
            <a:endParaRPr lang="en-US" dirty="0"/>
          </a:p>
          <a:p>
            <a:pPr lvl="1"/>
            <a:endParaRPr lang="en-US" dirty="0"/>
          </a:p>
        </p:txBody>
      </p:sp>
      <p:grpSp>
        <p:nvGrpSpPr>
          <p:cNvPr id="12" name="Group 11">
            <a:extLst>
              <a:ext uri="{FF2B5EF4-FFF2-40B4-BE49-F238E27FC236}">
                <a16:creationId xmlns:a16="http://schemas.microsoft.com/office/drawing/2014/main" id="{4FD80FB7-3A62-4A6E-F63F-72F2E6FD9AC0}"/>
              </a:ext>
            </a:extLst>
          </p:cNvPr>
          <p:cNvGrpSpPr/>
          <p:nvPr/>
        </p:nvGrpSpPr>
        <p:grpSpPr>
          <a:xfrm>
            <a:off x="8752865" y="2838734"/>
            <a:ext cx="2469409" cy="2521638"/>
            <a:chOff x="8752865" y="2838734"/>
            <a:chExt cx="2469409" cy="2521638"/>
          </a:xfrm>
        </p:grpSpPr>
        <p:pic>
          <p:nvPicPr>
            <p:cNvPr id="5" name="Picture 4">
              <a:extLst>
                <a:ext uri="{FF2B5EF4-FFF2-40B4-BE49-F238E27FC236}">
                  <a16:creationId xmlns:a16="http://schemas.microsoft.com/office/drawing/2014/main" id="{D4593E6F-9711-BBA9-CBE9-50FF54E54E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19016" y="3847531"/>
              <a:ext cx="1512841" cy="1512841"/>
            </a:xfrm>
            <a:prstGeom prst="rect">
              <a:avLst/>
            </a:prstGeom>
          </p:spPr>
        </p:pic>
        <p:pic>
          <p:nvPicPr>
            <p:cNvPr id="7" name="Picture 6">
              <a:extLst>
                <a:ext uri="{FF2B5EF4-FFF2-40B4-BE49-F238E27FC236}">
                  <a16:creationId xmlns:a16="http://schemas.microsoft.com/office/drawing/2014/main" id="{D235F6BA-FAD2-94A1-116C-B8E9618BFA6A}"/>
                </a:ext>
              </a:extLst>
            </p:cNvPr>
            <p:cNvPicPr>
              <a:picLocks noChangeAspect="1"/>
            </p:cNvPicPr>
            <p:nvPr/>
          </p:nvPicPr>
          <p:blipFill>
            <a:blip r:embed="rId3"/>
            <a:stretch>
              <a:fillRect/>
            </a:stretch>
          </p:blipFill>
          <p:spPr>
            <a:xfrm rot="20299218">
              <a:off x="9574163" y="2866030"/>
              <a:ext cx="883228" cy="1143000"/>
            </a:xfrm>
            <a:prstGeom prst="rect">
              <a:avLst/>
            </a:prstGeom>
            <a:ln>
              <a:solidFill>
                <a:schemeClr val="tx1"/>
              </a:solidFill>
            </a:ln>
            <a:scene3d>
              <a:camera prst="perspectiveContrastingLeftFacing"/>
              <a:lightRig rig="threePt" dir="t"/>
            </a:scene3d>
          </p:spPr>
        </p:pic>
        <p:pic>
          <p:nvPicPr>
            <p:cNvPr id="9" name="Picture 8">
              <a:extLst>
                <a:ext uri="{FF2B5EF4-FFF2-40B4-BE49-F238E27FC236}">
                  <a16:creationId xmlns:a16="http://schemas.microsoft.com/office/drawing/2014/main" id="{12485253-3B64-6B47-832C-48FB6B4FF2D0}"/>
                </a:ext>
              </a:extLst>
            </p:cNvPr>
            <p:cNvPicPr>
              <a:picLocks noChangeAspect="1"/>
            </p:cNvPicPr>
            <p:nvPr/>
          </p:nvPicPr>
          <p:blipFill>
            <a:blip r:embed="rId4"/>
            <a:stretch>
              <a:fillRect/>
            </a:stretch>
          </p:blipFill>
          <p:spPr>
            <a:xfrm rot="2257396">
              <a:off x="10339351" y="2838734"/>
              <a:ext cx="882923" cy="1143000"/>
            </a:xfrm>
            <a:prstGeom prst="rect">
              <a:avLst/>
            </a:prstGeom>
            <a:ln>
              <a:solidFill>
                <a:schemeClr val="tx1"/>
              </a:solidFill>
            </a:ln>
            <a:scene3d>
              <a:camera prst="isometricOffAxis2Left"/>
              <a:lightRig rig="threePt" dir="t"/>
            </a:scene3d>
          </p:spPr>
        </p:pic>
        <p:pic>
          <p:nvPicPr>
            <p:cNvPr id="11" name="Picture 10">
              <a:extLst>
                <a:ext uri="{FF2B5EF4-FFF2-40B4-BE49-F238E27FC236}">
                  <a16:creationId xmlns:a16="http://schemas.microsoft.com/office/drawing/2014/main" id="{4F4BA5F6-E806-15F8-BA70-1616EE45519F}"/>
                </a:ext>
              </a:extLst>
            </p:cNvPr>
            <p:cNvPicPr>
              <a:picLocks noChangeAspect="1"/>
            </p:cNvPicPr>
            <p:nvPr/>
          </p:nvPicPr>
          <p:blipFill>
            <a:blip r:embed="rId5"/>
            <a:stretch>
              <a:fillRect/>
            </a:stretch>
          </p:blipFill>
          <p:spPr>
            <a:xfrm>
              <a:off x="8752865" y="3152634"/>
              <a:ext cx="884039" cy="1143000"/>
            </a:xfrm>
            <a:prstGeom prst="rect">
              <a:avLst/>
            </a:prstGeom>
            <a:ln>
              <a:solidFill>
                <a:schemeClr val="tx1"/>
              </a:solidFill>
            </a:ln>
            <a:scene3d>
              <a:camera prst="isometricRightUp"/>
              <a:lightRig rig="threePt" dir="t"/>
            </a:scene3d>
          </p:spPr>
        </p:pic>
      </p:grpSp>
    </p:spTree>
    <p:extLst>
      <p:ext uri="{BB962C8B-B14F-4D97-AF65-F5344CB8AC3E}">
        <p14:creationId xmlns:p14="http://schemas.microsoft.com/office/powerpoint/2010/main" val="2975498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Section 5: Fieldwork</a:t>
            </a:r>
          </a:p>
          <a:p>
            <a:pPr lvl="1"/>
            <a:r>
              <a:rPr lang="en-US" dirty="0"/>
              <a:t>The survey must be performed on the ground.</a:t>
            </a:r>
          </a:p>
          <a:p>
            <a:pPr lvl="2"/>
            <a:r>
              <a:rPr lang="en-US" dirty="0"/>
              <a:t>There are exceptions in Table A.</a:t>
            </a:r>
          </a:p>
          <a:p>
            <a:pPr lvl="2"/>
            <a:endParaRPr lang="en-US" dirty="0"/>
          </a:p>
          <a:p>
            <a:pPr lvl="1"/>
            <a:r>
              <a:rPr lang="en-US" dirty="0"/>
              <a:t>Except as otherwise required for boundary corners and lines, surveyor’s discretion how precisely to locate other features.</a:t>
            </a:r>
          </a:p>
          <a:p>
            <a:pPr lvl="1"/>
            <a:endParaRPr lang="en-US" dirty="0"/>
          </a:p>
          <a:p>
            <a:pPr lvl="1"/>
            <a:r>
              <a:rPr lang="en-US" dirty="0"/>
              <a:t>Any encroachment identified and mapped is without legal opinion. </a:t>
            </a:r>
          </a:p>
          <a:p>
            <a:pPr lvl="2"/>
            <a:r>
              <a:rPr lang="en-US" dirty="0" err="1"/>
              <a:t>eg</a:t>
            </a:r>
            <a:r>
              <a:rPr lang="en-US" dirty="0"/>
              <a:t>, surveyor doesn't determine adverse possession but could be collecting evidence of it.</a:t>
            </a:r>
          </a:p>
          <a:p>
            <a:pPr lvl="2"/>
            <a:endParaRPr lang="en-US" dirty="0"/>
          </a:p>
        </p:txBody>
      </p:sp>
      <p:pic>
        <p:nvPicPr>
          <p:cNvPr id="4" name="Picture 3" descr="A picture containing tree, outdoor, road, car&#10;&#10;Description automatically generated">
            <a:extLst>
              <a:ext uri="{FF2B5EF4-FFF2-40B4-BE49-F238E27FC236}">
                <a16:creationId xmlns:a16="http://schemas.microsoft.com/office/drawing/2014/main" id="{4E2C661E-DAD0-193A-E6B9-2A8059183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7120" y="3044200"/>
            <a:ext cx="3246988" cy="2164659"/>
          </a:xfrm>
          <a:prstGeom prst="rect">
            <a:avLst/>
          </a:prstGeom>
          <a:effectLst>
            <a:softEdge rad="88900"/>
          </a:effectLst>
        </p:spPr>
      </p:pic>
    </p:spTree>
    <p:extLst>
      <p:ext uri="{BB962C8B-B14F-4D97-AF65-F5344CB8AC3E}">
        <p14:creationId xmlns:p14="http://schemas.microsoft.com/office/powerpoint/2010/main" val="3108618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6BCA7-4D0D-A427-CADF-8810018C29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822FE6-CCE4-65A8-2E29-3132365C1D31}"/>
              </a:ext>
            </a:extLst>
          </p:cNvPr>
          <p:cNvPicPr>
            <a:picLocks noChangeAspect="1"/>
          </p:cNvPicPr>
          <p:nvPr/>
        </p:nvPicPr>
        <p:blipFill>
          <a:blip r:embed="rId2">
            <a:clrChange>
              <a:clrFrom>
                <a:srgbClr val="808080"/>
              </a:clrFrom>
              <a:clrTo>
                <a:srgbClr val="808080">
                  <a:alpha val="0"/>
                </a:srgbClr>
              </a:clrTo>
            </a:clrChange>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81151" y="1280161"/>
            <a:ext cx="9029698" cy="5257799"/>
          </a:xfrm>
          <a:prstGeom prst="rect">
            <a:avLst/>
          </a:prstGeom>
        </p:spPr>
      </p:pic>
      <p:sp>
        <p:nvSpPr>
          <p:cNvPr id="2" name="Title 1">
            <a:extLst>
              <a:ext uri="{FF2B5EF4-FFF2-40B4-BE49-F238E27FC236}">
                <a16:creationId xmlns:a16="http://schemas.microsoft.com/office/drawing/2014/main" id="{4ACC1390-2D07-D068-C8D9-594055B3EACF}"/>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B8ABAABE-D5E2-0BD9-666F-F97DC1F75223}"/>
              </a:ext>
            </a:extLst>
          </p:cNvPr>
          <p:cNvSpPr>
            <a:spLocks noGrp="1"/>
          </p:cNvSpPr>
          <p:nvPr>
            <p:ph idx="1"/>
          </p:nvPr>
        </p:nvSpPr>
        <p:spPr/>
        <p:txBody>
          <a:bodyPr>
            <a:normAutofit/>
          </a:bodyPr>
          <a:lstStyle/>
          <a:p>
            <a:r>
              <a:rPr lang="en-US" dirty="0"/>
              <a:t>Section 5: Fieldwork</a:t>
            </a:r>
          </a:p>
          <a:p>
            <a:pPr lvl="1"/>
            <a:r>
              <a:rPr lang="en-US" altLang="en-US" dirty="0"/>
              <a:t>A. Monuments: location, size, type, character</a:t>
            </a:r>
          </a:p>
          <a:p>
            <a:pPr lvl="2"/>
            <a:r>
              <a:rPr lang="en-US" altLang="en-US" dirty="0"/>
              <a:t>Found and set (Table A or jurisdictional)</a:t>
            </a:r>
          </a:p>
          <a:p>
            <a:pPr lvl="2"/>
            <a:r>
              <a:rPr lang="en-US" altLang="en-US" dirty="0"/>
              <a:t>Lines that control parcel boundary</a:t>
            </a:r>
          </a:p>
          <a:p>
            <a:pPr lvl="1"/>
            <a:endParaRPr lang="en-US" altLang="en-US" dirty="0"/>
          </a:p>
          <a:p>
            <a:pPr lvl="1"/>
            <a:r>
              <a:rPr lang="en-US" altLang="en-US" dirty="0"/>
              <a:t>B. Rights-of-Way (</a:t>
            </a:r>
            <a:r>
              <a:rPr lang="en-US" altLang="en-US" dirty="0" err="1"/>
              <a:t>RoW</a:t>
            </a:r>
            <a:r>
              <a:rPr lang="en-US" altLang="en-US" dirty="0"/>
              <a:t>) &amp; access</a:t>
            </a:r>
          </a:p>
          <a:p>
            <a:pPr lvl="2"/>
            <a:r>
              <a:rPr lang="en-US" altLang="en-US" dirty="0"/>
              <a:t>Nearest access location if property doesn’t abut a </a:t>
            </a:r>
            <a:r>
              <a:rPr lang="en-US" altLang="en-US" dirty="0" err="1"/>
              <a:t>RoW</a:t>
            </a:r>
            <a:endParaRPr lang="en-US" altLang="en-US" dirty="0"/>
          </a:p>
          <a:p>
            <a:pPr lvl="2"/>
            <a:r>
              <a:rPr lang="en-US" altLang="en-US" dirty="0"/>
              <a:t>Name, size, &amp; dimension of abutting streets</a:t>
            </a:r>
          </a:p>
          <a:p>
            <a:pPr lvl="2"/>
            <a:r>
              <a:rPr lang="en-US" altLang="en-US" dirty="0"/>
              <a:t>Visible evidence of physical access</a:t>
            </a:r>
          </a:p>
          <a:p>
            <a:pPr lvl="2"/>
            <a:r>
              <a:rPr lang="en-US" altLang="en-US" dirty="0"/>
              <a:t>Visible evidence of access to/across property by other than owner.</a:t>
            </a:r>
          </a:p>
          <a:p>
            <a:pPr lvl="2"/>
            <a:r>
              <a:rPr lang="en-US" altLang="en-US" dirty="0"/>
              <a:t>Visible evidence of encroaching access (w/o expressing legal opinion)</a:t>
            </a:r>
          </a:p>
          <a:p>
            <a:pPr lvl="2"/>
            <a:r>
              <a:rPr lang="en-US" altLang="en-US" dirty="0"/>
              <a:t>Visible evidence of waterway access</a:t>
            </a:r>
          </a:p>
        </p:txBody>
      </p:sp>
      <p:sp>
        <p:nvSpPr>
          <p:cNvPr id="5" name="TextBox 4">
            <a:extLst>
              <a:ext uri="{FF2B5EF4-FFF2-40B4-BE49-F238E27FC236}">
                <a16:creationId xmlns:a16="http://schemas.microsoft.com/office/drawing/2014/main" id="{AFFA8FF9-93D5-1F8B-D1F5-B0BD12B0E82B}"/>
              </a:ext>
            </a:extLst>
          </p:cNvPr>
          <p:cNvSpPr txBox="1"/>
          <p:nvPr/>
        </p:nvSpPr>
        <p:spPr>
          <a:xfrm>
            <a:off x="457200" y="4765040"/>
            <a:ext cx="1372235"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r"/>
            <a:r>
              <a:rPr lang="en-US" dirty="0"/>
              <a:t>Potential</a:t>
            </a:r>
          </a:p>
          <a:p>
            <a:pPr algn="r"/>
            <a:r>
              <a:rPr lang="en-US" dirty="0"/>
              <a:t>prescriptive </a:t>
            </a:r>
          </a:p>
          <a:p>
            <a:pPr algn="r"/>
            <a:r>
              <a:rPr lang="en-US" dirty="0"/>
              <a:t>easements</a:t>
            </a:r>
          </a:p>
        </p:txBody>
      </p:sp>
    </p:spTree>
    <p:extLst>
      <p:ext uri="{BB962C8B-B14F-4D97-AF65-F5344CB8AC3E}">
        <p14:creationId xmlns:p14="http://schemas.microsoft.com/office/powerpoint/2010/main" val="109252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01A7A-CD6C-39C2-06F3-9161A995B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99AB4-CA6E-9E7D-0B8C-59293A5D147B}"/>
              </a:ext>
            </a:extLst>
          </p:cNvPr>
          <p:cNvSpPr>
            <a:spLocks noGrp="1"/>
          </p:cNvSpPr>
          <p:nvPr>
            <p:ph type="title"/>
          </p:nvPr>
        </p:nvSpPr>
        <p:spPr/>
        <p:txBody>
          <a:bodyPr>
            <a:normAutofit/>
          </a:bodyPr>
          <a:lstStyle/>
          <a:p>
            <a:r>
              <a:rPr lang="en-US" dirty="0"/>
              <a:t>A. Background</a:t>
            </a:r>
          </a:p>
        </p:txBody>
      </p:sp>
      <p:sp>
        <p:nvSpPr>
          <p:cNvPr id="3" name="Content Placeholder 2">
            <a:extLst>
              <a:ext uri="{FF2B5EF4-FFF2-40B4-BE49-F238E27FC236}">
                <a16:creationId xmlns:a16="http://schemas.microsoft.com/office/drawing/2014/main" id="{EAC12B70-E81A-5D35-DD6F-89DE248F6DF6}"/>
              </a:ext>
            </a:extLst>
          </p:cNvPr>
          <p:cNvSpPr>
            <a:spLocks noGrp="1"/>
          </p:cNvSpPr>
          <p:nvPr>
            <p:ph idx="1"/>
          </p:nvPr>
        </p:nvSpPr>
        <p:spPr/>
        <p:txBody>
          <a:bodyPr>
            <a:normAutofit/>
          </a:bodyPr>
          <a:lstStyle/>
          <a:p>
            <a:r>
              <a:rPr lang="en-US" dirty="0"/>
              <a:t>1. Title Insurance</a:t>
            </a:r>
          </a:p>
          <a:p>
            <a:pPr lvl="1"/>
            <a:r>
              <a:rPr lang="en-US" dirty="0"/>
              <a:t>Title Policy has three parts</a:t>
            </a:r>
          </a:p>
          <a:p>
            <a:pPr lvl="2"/>
            <a:r>
              <a:rPr lang="en-US" dirty="0"/>
              <a:t>Schedule A : type and amount of insurance coverage, owner's information, general property information.</a:t>
            </a:r>
          </a:p>
          <a:p>
            <a:pPr lvl="2"/>
            <a:endParaRPr lang="en-US" dirty="0"/>
          </a:p>
          <a:p>
            <a:pPr lvl="2"/>
            <a:r>
              <a:rPr lang="en-US" dirty="0"/>
              <a:t>Schedule B-Part 1 :  Requirements to satisfy before policy will be issued, </a:t>
            </a:r>
            <a:r>
              <a:rPr lang="en-US" dirty="0" err="1"/>
              <a:t>eg</a:t>
            </a:r>
            <a:r>
              <a:rPr lang="en-US" dirty="0"/>
              <a:t>, satisfaction of liens, payment of taxes, documents to record, etc. These are similar requirements for all policies.</a:t>
            </a:r>
          </a:p>
          <a:p>
            <a:pPr lvl="2"/>
            <a:endParaRPr lang="en-US" dirty="0"/>
          </a:p>
          <a:p>
            <a:pPr lvl="2"/>
            <a:r>
              <a:rPr lang="en-US" dirty="0"/>
              <a:t>Schedule B-Part 2 : Documents &amp; circumstances that are exempted from B-Part 1 coverage. There are some standard exceptions found during a title search (</a:t>
            </a:r>
            <a:r>
              <a:rPr lang="en-US" dirty="0" err="1"/>
              <a:t>eg</a:t>
            </a:r>
            <a:r>
              <a:rPr lang="en-US" dirty="0"/>
              <a:t>, dropped easement, lien, </a:t>
            </a:r>
            <a:r>
              <a:rPr lang="en-US" dirty="0" err="1"/>
              <a:t>etc</a:t>
            </a:r>
            <a:r>
              <a:rPr lang="en-US" dirty="0"/>
              <a:t>) and boundary issues that would be determined by a property survey.</a:t>
            </a:r>
          </a:p>
          <a:p>
            <a:endParaRPr lang="en-US" dirty="0"/>
          </a:p>
        </p:txBody>
      </p:sp>
    </p:spTree>
    <p:extLst>
      <p:ext uri="{BB962C8B-B14F-4D97-AF65-F5344CB8AC3E}">
        <p14:creationId xmlns:p14="http://schemas.microsoft.com/office/powerpoint/2010/main" val="153769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6A9BD-68F1-A6C9-7379-0F178295A42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9AE3C30-F8B5-7618-3913-0641F088A2D9}"/>
              </a:ext>
            </a:extLst>
          </p:cNvPr>
          <p:cNvPicPr>
            <a:picLocks noChangeAspect="1"/>
          </p:cNvPicPr>
          <p:nvPr/>
        </p:nvPicPr>
        <p:blipFill>
          <a:blip r:embed="rId2">
            <a:clrChange>
              <a:clrFrom>
                <a:srgbClr val="808080"/>
              </a:clrFrom>
              <a:clrTo>
                <a:srgbClr val="808080">
                  <a:alpha val="0"/>
                </a:srgbClr>
              </a:clrTo>
            </a:clrChange>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81151" y="1280161"/>
            <a:ext cx="9029698" cy="5257799"/>
          </a:xfrm>
          <a:prstGeom prst="rect">
            <a:avLst/>
          </a:prstGeom>
        </p:spPr>
      </p:pic>
      <p:sp>
        <p:nvSpPr>
          <p:cNvPr id="2" name="Title 1">
            <a:extLst>
              <a:ext uri="{FF2B5EF4-FFF2-40B4-BE49-F238E27FC236}">
                <a16:creationId xmlns:a16="http://schemas.microsoft.com/office/drawing/2014/main" id="{C17265FB-ACC8-1A35-9970-C9AA0580EEEA}"/>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2242620B-1CDD-E28A-3968-06B10FEF7FA9}"/>
              </a:ext>
            </a:extLst>
          </p:cNvPr>
          <p:cNvSpPr>
            <a:spLocks noGrp="1"/>
          </p:cNvSpPr>
          <p:nvPr>
            <p:ph idx="1"/>
          </p:nvPr>
        </p:nvSpPr>
        <p:spPr/>
        <p:txBody>
          <a:bodyPr>
            <a:normAutofit/>
          </a:bodyPr>
          <a:lstStyle/>
          <a:p>
            <a:r>
              <a:rPr lang="en-US" dirty="0"/>
              <a:t>Section 5: Fieldwork</a:t>
            </a:r>
          </a:p>
          <a:p>
            <a:pPr lvl="1"/>
            <a:r>
              <a:rPr lang="en-US" altLang="en-US" dirty="0"/>
              <a:t>C. Possession &amp; Improvements along Boundaries</a:t>
            </a:r>
          </a:p>
          <a:p>
            <a:pPr lvl="2"/>
            <a:r>
              <a:rPr lang="en-US" altLang="en-US" dirty="0"/>
              <a:t>Occupation/possession evidence by owner or </a:t>
            </a:r>
            <a:r>
              <a:rPr lang="en-US" altLang="en-US" dirty="0" err="1"/>
              <a:t>adjoiners</a:t>
            </a:r>
            <a:endParaRPr lang="en-US" altLang="en-US" dirty="0"/>
          </a:p>
          <a:p>
            <a:pPr lvl="2"/>
            <a:r>
              <a:rPr lang="en-US" altLang="en-US" dirty="0"/>
              <a:t>Improvements within 5 feet on both sides of the line</a:t>
            </a:r>
          </a:p>
          <a:p>
            <a:pPr lvl="3"/>
            <a:r>
              <a:rPr lang="en-US" altLang="en-US" dirty="0"/>
              <a:t>Vegetation only if specified or is occupation evidence</a:t>
            </a:r>
          </a:p>
          <a:p>
            <a:pPr lvl="2"/>
            <a:r>
              <a:rPr lang="en-US" altLang="en-US" dirty="0"/>
              <a:t>Location of potentially encroaching structures</a:t>
            </a:r>
          </a:p>
          <a:p>
            <a:pPr lvl="1"/>
            <a:endParaRPr lang="en-US" altLang="en-US" dirty="0"/>
          </a:p>
          <a:p>
            <a:pPr lvl="1"/>
            <a:r>
              <a:rPr lang="en-US" altLang="en-US" dirty="0"/>
              <a:t>D. Buildings on the property</a:t>
            </a:r>
          </a:p>
        </p:txBody>
      </p:sp>
      <p:grpSp>
        <p:nvGrpSpPr>
          <p:cNvPr id="67" name="Group 66">
            <a:extLst>
              <a:ext uri="{FF2B5EF4-FFF2-40B4-BE49-F238E27FC236}">
                <a16:creationId xmlns:a16="http://schemas.microsoft.com/office/drawing/2014/main" id="{37B7AE08-80E9-7279-A001-86D328888DBD}"/>
              </a:ext>
            </a:extLst>
          </p:cNvPr>
          <p:cNvGrpSpPr/>
          <p:nvPr/>
        </p:nvGrpSpPr>
        <p:grpSpPr>
          <a:xfrm>
            <a:off x="7549783" y="3895327"/>
            <a:ext cx="3854348" cy="2500588"/>
            <a:chOff x="5182503" y="2117327"/>
            <a:chExt cx="3854348" cy="2500588"/>
          </a:xfrm>
        </p:grpSpPr>
        <p:sp>
          <p:nvSpPr>
            <p:cNvPr id="68" name="Rectangle 67">
              <a:extLst>
                <a:ext uri="{FF2B5EF4-FFF2-40B4-BE49-F238E27FC236}">
                  <a16:creationId xmlns:a16="http://schemas.microsoft.com/office/drawing/2014/main" id="{F8E0DAB8-08E1-4D7A-819C-A28AE9D4CC3D}"/>
                </a:ext>
              </a:extLst>
            </p:cNvPr>
            <p:cNvSpPr/>
            <p:nvPr/>
          </p:nvSpPr>
          <p:spPr>
            <a:xfrm rot="21212774">
              <a:off x="6113243" y="2451912"/>
              <a:ext cx="2923608" cy="2134699"/>
            </a:xfrm>
            <a:prstGeom prst="rect">
              <a:avLst/>
            </a:prstGeom>
            <a:solidFill>
              <a:schemeClr val="accent3">
                <a:lumMod val="60000"/>
                <a:lumOff val="40000"/>
              </a:schemeClr>
            </a:solidFill>
            <a:ln>
              <a:solidFill>
                <a:srgbClr val="006600"/>
              </a:solidFill>
            </a:ln>
            <a:effectLst/>
            <a:scene3d>
              <a:camera prst="isometricOffAxis1Top">
                <a:rot lat="18600000" lon="18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9" name="Straight Connector 68">
              <a:extLst>
                <a:ext uri="{FF2B5EF4-FFF2-40B4-BE49-F238E27FC236}">
                  <a16:creationId xmlns:a16="http://schemas.microsoft.com/office/drawing/2014/main" id="{A5BE9739-70C6-A073-FF17-B49F414CEBDB}"/>
                </a:ext>
              </a:extLst>
            </p:cNvPr>
            <p:cNvCxnSpPr>
              <a:cxnSpLocks/>
            </p:cNvCxnSpPr>
            <p:nvPr/>
          </p:nvCxnSpPr>
          <p:spPr>
            <a:xfrm>
              <a:off x="5182503" y="3672413"/>
              <a:ext cx="2132712" cy="9455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hought Bubble: Cloud 69">
              <a:extLst>
                <a:ext uri="{FF2B5EF4-FFF2-40B4-BE49-F238E27FC236}">
                  <a16:creationId xmlns:a16="http://schemas.microsoft.com/office/drawing/2014/main" id="{8B4DFB8E-3CB0-4180-B3D0-FF4E6A56367E}"/>
                </a:ext>
              </a:extLst>
            </p:cNvPr>
            <p:cNvSpPr/>
            <p:nvPr/>
          </p:nvSpPr>
          <p:spPr>
            <a:xfrm rot="20480941">
              <a:off x="7298971" y="3708591"/>
              <a:ext cx="1072751" cy="217450"/>
            </a:xfrm>
            <a:prstGeom prst="cloudCallout">
              <a:avLst>
                <a:gd name="adj1" fmla="val -9527"/>
                <a:gd name="adj2" fmla="val 26267"/>
              </a:avLst>
            </a:prstGeom>
            <a:solidFill>
              <a:srgbClr val="008000"/>
            </a:solidFill>
            <a:ln>
              <a:solidFill>
                <a:srgbClr val="0066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1" name="Group 70">
              <a:extLst>
                <a:ext uri="{FF2B5EF4-FFF2-40B4-BE49-F238E27FC236}">
                  <a16:creationId xmlns:a16="http://schemas.microsoft.com/office/drawing/2014/main" id="{778861AC-FC18-526C-3A49-84BB13F101BB}"/>
                </a:ext>
              </a:extLst>
            </p:cNvPr>
            <p:cNvGrpSpPr/>
            <p:nvPr/>
          </p:nvGrpSpPr>
          <p:grpSpPr>
            <a:xfrm rot="60000">
              <a:off x="6252210" y="3217535"/>
              <a:ext cx="460322" cy="331871"/>
              <a:chOff x="8432800" y="4043297"/>
              <a:chExt cx="2413000" cy="545848"/>
            </a:xfrm>
            <a:scene3d>
              <a:camera prst="orthographicFront">
                <a:rot lat="0" lon="0" rev="0"/>
              </a:camera>
              <a:lightRig rig="threePt" dir="t"/>
            </a:scene3d>
          </p:grpSpPr>
          <p:cxnSp>
            <p:nvCxnSpPr>
              <p:cNvPr id="115" name="Straight Connector 114">
                <a:extLst>
                  <a:ext uri="{FF2B5EF4-FFF2-40B4-BE49-F238E27FC236}">
                    <a16:creationId xmlns:a16="http://schemas.microsoft.com/office/drawing/2014/main" id="{3A54DA9B-18DE-1460-BCB7-B86CB7A9F726}"/>
                  </a:ext>
                </a:extLst>
              </p:cNvPr>
              <p:cNvCxnSpPr>
                <a:cxnSpLocks/>
              </p:cNvCxnSpPr>
              <p:nvPr/>
            </p:nvCxnSpPr>
            <p:spPr>
              <a:xfrm flipV="1">
                <a:off x="8432800" y="4043297"/>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2C8041C-8379-0CAD-4BA8-A311138698CB}"/>
                  </a:ext>
                </a:extLst>
              </p:cNvPr>
              <p:cNvCxnSpPr>
                <a:cxnSpLocks/>
              </p:cNvCxnSpPr>
              <p:nvPr/>
            </p:nvCxnSpPr>
            <p:spPr>
              <a:xfrm flipV="1">
                <a:off x="8432800" y="4121389"/>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3493000-0B51-67E5-2BCF-1F12D619EB2D}"/>
                  </a:ext>
                </a:extLst>
              </p:cNvPr>
              <p:cNvCxnSpPr>
                <a:cxnSpLocks/>
              </p:cNvCxnSpPr>
              <p:nvPr/>
            </p:nvCxnSpPr>
            <p:spPr>
              <a:xfrm flipV="1">
                <a:off x="8432800" y="4196623"/>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38C3822-D6AA-3948-F0D6-16E19FE28D47}"/>
                  </a:ext>
                </a:extLst>
              </p:cNvPr>
              <p:cNvCxnSpPr>
                <a:cxnSpLocks/>
              </p:cNvCxnSpPr>
              <p:nvPr/>
            </p:nvCxnSpPr>
            <p:spPr>
              <a:xfrm>
                <a:off x="8483918" y="4374832"/>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C247BB2-1C89-4FE3-F899-9FF01C79908C}"/>
                  </a:ext>
                </a:extLst>
              </p:cNvPr>
              <p:cNvCxnSpPr>
                <a:cxnSpLocks/>
              </p:cNvCxnSpPr>
              <p:nvPr/>
            </p:nvCxnSpPr>
            <p:spPr>
              <a:xfrm>
                <a:off x="9254491" y="4256722"/>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CE2F7DB-1F5F-7918-775F-BDC60EA81937}"/>
                  </a:ext>
                </a:extLst>
              </p:cNvPr>
              <p:cNvCxnSpPr>
                <a:cxnSpLocks/>
              </p:cNvCxnSpPr>
              <p:nvPr/>
            </p:nvCxnSpPr>
            <p:spPr>
              <a:xfrm>
                <a:off x="10030778" y="4135754"/>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3C9FA1D0-C030-EECC-6A0E-B1CD34C8187F}"/>
                </a:ext>
              </a:extLst>
            </p:cNvPr>
            <p:cNvGrpSpPr/>
            <p:nvPr/>
          </p:nvGrpSpPr>
          <p:grpSpPr>
            <a:xfrm rot="60000">
              <a:off x="6701408" y="3009429"/>
              <a:ext cx="460322" cy="331871"/>
              <a:chOff x="8432800" y="4043297"/>
              <a:chExt cx="2413000" cy="545848"/>
            </a:xfrm>
            <a:scene3d>
              <a:camera prst="orthographicFront">
                <a:rot lat="0" lon="0" rev="0"/>
              </a:camera>
              <a:lightRig rig="threePt" dir="t"/>
            </a:scene3d>
          </p:grpSpPr>
          <p:cxnSp>
            <p:nvCxnSpPr>
              <p:cNvPr id="109" name="Straight Connector 108">
                <a:extLst>
                  <a:ext uri="{FF2B5EF4-FFF2-40B4-BE49-F238E27FC236}">
                    <a16:creationId xmlns:a16="http://schemas.microsoft.com/office/drawing/2014/main" id="{EE3E7BBE-D94B-96EC-BC45-FE9C5F3B98A1}"/>
                  </a:ext>
                </a:extLst>
              </p:cNvPr>
              <p:cNvCxnSpPr>
                <a:cxnSpLocks/>
              </p:cNvCxnSpPr>
              <p:nvPr/>
            </p:nvCxnSpPr>
            <p:spPr>
              <a:xfrm flipV="1">
                <a:off x="8432800" y="4043297"/>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743D685-6A13-FAA8-5592-01704CCEB2B9}"/>
                  </a:ext>
                </a:extLst>
              </p:cNvPr>
              <p:cNvCxnSpPr>
                <a:cxnSpLocks/>
              </p:cNvCxnSpPr>
              <p:nvPr/>
            </p:nvCxnSpPr>
            <p:spPr>
              <a:xfrm flipV="1">
                <a:off x="8432800" y="4121389"/>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F94562-F1A8-794E-A5AB-B6A40544205C}"/>
                  </a:ext>
                </a:extLst>
              </p:cNvPr>
              <p:cNvCxnSpPr>
                <a:cxnSpLocks/>
              </p:cNvCxnSpPr>
              <p:nvPr/>
            </p:nvCxnSpPr>
            <p:spPr>
              <a:xfrm flipV="1">
                <a:off x="8432800" y="4196623"/>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5810121-83B4-0CBE-F7C2-A72CB15FBB23}"/>
                  </a:ext>
                </a:extLst>
              </p:cNvPr>
              <p:cNvCxnSpPr>
                <a:cxnSpLocks/>
              </p:cNvCxnSpPr>
              <p:nvPr/>
            </p:nvCxnSpPr>
            <p:spPr>
              <a:xfrm>
                <a:off x="8483918" y="4374832"/>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9B14B5B-7CC3-2052-52BB-8530D779A43C}"/>
                  </a:ext>
                </a:extLst>
              </p:cNvPr>
              <p:cNvCxnSpPr>
                <a:cxnSpLocks/>
              </p:cNvCxnSpPr>
              <p:nvPr/>
            </p:nvCxnSpPr>
            <p:spPr>
              <a:xfrm>
                <a:off x="9254491" y="4256722"/>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4B83962-13A4-E979-9CB3-EAEA65C2045E}"/>
                  </a:ext>
                </a:extLst>
              </p:cNvPr>
              <p:cNvCxnSpPr>
                <a:cxnSpLocks/>
              </p:cNvCxnSpPr>
              <p:nvPr/>
            </p:nvCxnSpPr>
            <p:spPr>
              <a:xfrm>
                <a:off x="10030778" y="4135754"/>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01475BF2-9B56-2093-25A5-E8C9F9810969}"/>
                </a:ext>
              </a:extLst>
            </p:cNvPr>
            <p:cNvGrpSpPr/>
            <p:nvPr/>
          </p:nvGrpSpPr>
          <p:grpSpPr>
            <a:xfrm rot="60000">
              <a:off x="7148607" y="2805321"/>
              <a:ext cx="460322" cy="331871"/>
              <a:chOff x="8432800" y="4043297"/>
              <a:chExt cx="2413000" cy="545848"/>
            </a:xfrm>
            <a:scene3d>
              <a:camera prst="orthographicFront">
                <a:rot lat="0" lon="0" rev="0"/>
              </a:camera>
              <a:lightRig rig="threePt" dir="t"/>
            </a:scene3d>
          </p:grpSpPr>
          <p:cxnSp>
            <p:nvCxnSpPr>
              <p:cNvPr id="103" name="Straight Connector 102">
                <a:extLst>
                  <a:ext uri="{FF2B5EF4-FFF2-40B4-BE49-F238E27FC236}">
                    <a16:creationId xmlns:a16="http://schemas.microsoft.com/office/drawing/2014/main" id="{5F8A4E60-A04E-8D24-F43A-5031AD4D978A}"/>
                  </a:ext>
                </a:extLst>
              </p:cNvPr>
              <p:cNvCxnSpPr>
                <a:cxnSpLocks/>
              </p:cNvCxnSpPr>
              <p:nvPr/>
            </p:nvCxnSpPr>
            <p:spPr>
              <a:xfrm flipV="1">
                <a:off x="8432800" y="4043297"/>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89DBDC9-0D11-8AE3-C105-143B7DDEA772}"/>
                  </a:ext>
                </a:extLst>
              </p:cNvPr>
              <p:cNvCxnSpPr>
                <a:cxnSpLocks/>
              </p:cNvCxnSpPr>
              <p:nvPr/>
            </p:nvCxnSpPr>
            <p:spPr>
              <a:xfrm flipV="1">
                <a:off x="8432800" y="4121389"/>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E888972-4466-0B25-52F9-A41EB0FCA28B}"/>
                  </a:ext>
                </a:extLst>
              </p:cNvPr>
              <p:cNvCxnSpPr>
                <a:cxnSpLocks/>
              </p:cNvCxnSpPr>
              <p:nvPr/>
            </p:nvCxnSpPr>
            <p:spPr>
              <a:xfrm flipV="1">
                <a:off x="8432800" y="4196623"/>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E38BD22-CBD1-93A9-31AF-87CB87FAD608}"/>
                  </a:ext>
                </a:extLst>
              </p:cNvPr>
              <p:cNvCxnSpPr>
                <a:cxnSpLocks/>
              </p:cNvCxnSpPr>
              <p:nvPr/>
            </p:nvCxnSpPr>
            <p:spPr>
              <a:xfrm>
                <a:off x="8483918" y="4374832"/>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1AA672E-BBF2-BA56-918A-BDC9CAA1906A}"/>
                  </a:ext>
                </a:extLst>
              </p:cNvPr>
              <p:cNvCxnSpPr>
                <a:cxnSpLocks/>
              </p:cNvCxnSpPr>
              <p:nvPr/>
            </p:nvCxnSpPr>
            <p:spPr>
              <a:xfrm>
                <a:off x="9254491" y="4256722"/>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A90F2B8-7BE1-8ABA-4187-128EE47E6B58}"/>
                  </a:ext>
                </a:extLst>
              </p:cNvPr>
              <p:cNvCxnSpPr>
                <a:cxnSpLocks/>
              </p:cNvCxnSpPr>
              <p:nvPr/>
            </p:nvCxnSpPr>
            <p:spPr>
              <a:xfrm>
                <a:off x="10030778" y="4135754"/>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5C826CA4-297E-F741-EAD5-45D74489C531}"/>
                </a:ext>
              </a:extLst>
            </p:cNvPr>
            <p:cNvGrpSpPr/>
            <p:nvPr/>
          </p:nvGrpSpPr>
          <p:grpSpPr>
            <a:xfrm rot="60000">
              <a:off x="7594804" y="2600216"/>
              <a:ext cx="460322" cy="331871"/>
              <a:chOff x="8432800" y="4043297"/>
              <a:chExt cx="2413000" cy="545848"/>
            </a:xfrm>
            <a:scene3d>
              <a:camera prst="orthographicFront">
                <a:rot lat="0" lon="0" rev="0"/>
              </a:camera>
              <a:lightRig rig="threePt" dir="t"/>
            </a:scene3d>
          </p:grpSpPr>
          <p:cxnSp>
            <p:nvCxnSpPr>
              <p:cNvPr id="97" name="Straight Connector 96">
                <a:extLst>
                  <a:ext uri="{FF2B5EF4-FFF2-40B4-BE49-F238E27FC236}">
                    <a16:creationId xmlns:a16="http://schemas.microsoft.com/office/drawing/2014/main" id="{40117C90-3DF8-E786-D9A5-AD76B98CADA8}"/>
                  </a:ext>
                </a:extLst>
              </p:cNvPr>
              <p:cNvCxnSpPr>
                <a:cxnSpLocks/>
              </p:cNvCxnSpPr>
              <p:nvPr/>
            </p:nvCxnSpPr>
            <p:spPr>
              <a:xfrm flipV="1">
                <a:off x="8432800" y="4043297"/>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580FD03-C60D-A811-0A62-81ED4235699F}"/>
                  </a:ext>
                </a:extLst>
              </p:cNvPr>
              <p:cNvCxnSpPr>
                <a:cxnSpLocks/>
              </p:cNvCxnSpPr>
              <p:nvPr/>
            </p:nvCxnSpPr>
            <p:spPr>
              <a:xfrm flipV="1">
                <a:off x="8432800" y="4121389"/>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A0375BA-05F4-5D57-F870-A3AFAC15F5B8}"/>
                  </a:ext>
                </a:extLst>
              </p:cNvPr>
              <p:cNvCxnSpPr>
                <a:cxnSpLocks/>
              </p:cNvCxnSpPr>
              <p:nvPr/>
            </p:nvCxnSpPr>
            <p:spPr>
              <a:xfrm flipV="1">
                <a:off x="8432800" y="4196623"/>
                <a:ext cx="2413000" cy="36360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C4D56A4-429A-689F-45D1-D5AD063C59A2}"/>
                  </a:ext>
                </a:extLst>
              </p:cNvPr>
              <p:cNvCxnSpPr>
                <a:cxnSpLocks/>
              </p:cNvCxnSpPr>
              <p:nvPr/>
            </p:nvCxnSpPr>
            <p:spPr>
              <a:xfrm>
                <a:off x="8483918" y="4374832"/>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BDAA4F7-A7D1-CE87-453B-86E14C061168}"/>
                  </a:ext>
                </a:extLst>
              </p:cNvPr>
              <p:cNvCxnSpPr>
                <a:cxnSpLocks/>
              </p:cNvCxnSpPr>
              <p:nvPr/>
            </p:nvCxnSpPr>
            <p:spPr>
              <a:xfrm>
                <a:off x="9254491" y="4256722"/>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9E4075B-B6A5-DC21-59CB-4FA4D8EEA79C}"/>
                  </a:ext>
                </a:extLst>
              </p:cNvPr>
              <p:cNvCxnSpPr>
                <a:cxnSpLocks/>
              </p:cNvCxnSpPr>
              <p:nvPr/>
            </p:nvCxnSpPr>
            <p:spPr>
              <a:xfrm>
                <a:off x="10030778" y="4135754"/>
                <a:ext cx="0" cy="214313"/>
              </a:xfrm>
              <a:prstGeom prst="line">
                <a:avLst/>
              </a:prstGeom>
              <a:ln>
                <a:solidFill>
                  <a:srgbClr val="5F3205"/>
                </a:solidFill>
              </a:ln>
            </p:spPr>
            <p:style>
              <a:lnRef idx="1">
                <a:schemeClr val="accent1"/>
              </a:lnRef>
              <a:fillRef idx="0">
                <a:schemeClr val="accent1"/>
              </a:fillRef>
              <a:effectRef idx="0">
                <a:schemeClr val="accent1"/>
              </a:effectRef>
              <a:fontRef idx="minor">
                <a:schemeClr val="tx1"/>
              </a:fontRef>
            </p:style>
          </p:cxnSp>
        </p:grpSp>
        <p:cxnSp>
          <p:nvCxnSpPr>
            <p:cNvPr id="75" name="Straight Connector 74">
              <a:extLst>
                <a:ext uri="{FF2B5EF4-FFF2-40B4-BE49-F238E27FC236}">
                  <a16:creationId xmlns:a16="http://schemas.microsoft.com/office/drawing/2014/main" id="{9C132072-41D9-AAD9-1012-4ED0A20B889B}"/>
                </a:ext>
              </a:extLst>
            </p:cNvPr>
            <p:cNvCxnSpPr>
              <a:cxnSpLocks/>
            </p:cNvCxnSpPr>
            <p:nvPr/>
          </p:nvCxnSpPr>
          <p:spPr>
            <a:xfrm rot="60000">
              <a:off x="8044192" y="2595621"/>
              <a:ext cx="0" cy="130300"/>
            </a:xfrm>
            <a:prstGeom prst="line">
              <a:avLst/>
            </a:prstGeom>
            <a:ln>
              <a:solidFill>
                <a:srgbClr val="5F3205"/>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2074F4FD-57E3-ED08-0149-0A563E2EE78F}"/>
                </a:ext>
              </a:extLst>
            </p:cNvPr>
            <p:cNvSpPr/>
            <p:nvPr/>
          </p:nvSpPr>
          <p:spPr>
            <a:xfrm rot="21212774">
              <a:off x="8078494" y="2981772"/>
              <a:ext cx="755355" cy="551528"/>
            </a:xfrm>
            <a:prstGeom prst="rect">
              <a:avLst/>
            </a:prstGeom>
            <a:blipFill>
              <a:blip r:embed="rId4"/>
              <a:tile tx="0" ty="0" sx="100000" sy="100000" flip="none" algn="tl"/>
            </a:blipFill>
            <a:ln>
              <a:solidFill>
                <a:srgbClr val="996633"/>
              </a:solidFill>
            </a:ln>
            <a:scene3d>
              <a:camera prst="isometricOffAxis1Top">
                <a:rot lat="18600000" lon="18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9" name="Oval 78">
              <a:extLst>
                <a:ext uri="{FF2B5EF4-FFF2-40B4-BE49-F238E27FC236}">
                  <a16:creationId xmlns:a16="http://schemas.microsoft.com/office/drawing/2014/main" id="{7162A431-166E-5AC5-9C99-0E0125C00D64}"/>
                </a:ext>
              </a:extLst>
            </p:cNvPr>
            <p:cNvSpPr>
              <a:spLocks noChangeAspect="1"/>
            </p:cNvSpPr>
            <p:nvPr/>
          </p:nvSpPr>
          <p:spPr>
            <a:xfrm rot="21212774">
              <a:off x="8846769" y="3476941"/>
              <a:ext cx="26977" cy="26977"/>
            </a:xfrm>
            <a:prstGeom prst="ellipse">
              <a:avLst/>
            </a:prstGeom>
            <a:blipFill>
              <a:blip r:embed="rId4"/>
              <a:tile tx="0" ty="0" sx="100000" sy="100000" flip="none" algn="tl"/>
            </a:blipFill>
            <a:ln>
              <a:solidFill>
                <a:srgbClr val="996633"/>
              </a:solidFill>
            </a:ln>
            <a:scene3d>
              <a:camera prst="isometricOffAxis1Top">
                <a:rot lat="18600000" lon="18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0" name="Oval 79">
              <a:extLst>
                <a:ext uri="{FF2B5EF4-FFF2-40B4-BE49-F238E27FC236}">
                  <a16:creationId xmlns:a16="http://schemas.microsoft.com/office/drawing/2014/main" id="{62F94E33-F920-33E4-5BA8-8414C030E075}"/>
                </a:ext>
              </a:extLst>
            </p:cNvPr>
            <p:cNvSpPr>
              <a:spLocks noChangeAspect="1"/>
            </p:cNvSpPr>
            <p:nvPr/>
          </p:nvSpPr>
          <p:spPr>
            <a:xfrm rot="21212774">
              <a:off x="8038674" y="3014366"/>
              <a:ext cx="26977" cy="26977"/>
            </a:xfrm>
            <a:prstGeom prst="ellipse">
              <a:avLst/>
            </a:prstGeom>
            <a:blipFill>
              <a:blip r:embed="rId4"/>
              <a:tile tx="0" ty="0" sx="100000" sy="100000" flip="none" algn="tl"/>
            </a:blipFill>
            <a:ln>
              <a:solidFill>
                <a:srgbClr val="996633"/>
              </a:solidFill>
            </a:ln>
            <a:scene3d>
              <a:camera prst="isometricOffAxis1Top">
                <a:rot lat="18600000" lon="18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1" name="Oval 80">
              <a:extLst>
                <a:ext uri="{FF2B5EF4-FFF2-40B4-BE49-F238E27FC236}">
                  <a16:creationId xmlns:a16="http://schemas.microsoft.com/office/drawing/2014/main" id="{2299CB9A-0B57-B62F-D63D-CAFCEB14098F}"/>
                </a:ext>
              </a:extLst>
            </p:cNvPr>
            <p:cNvSpPr>
              <a:spLocks noChangeAspect="1"/>
            </p:cNvSpPr>
            <p:nvPr/>
          </p:nvSpPr>
          <p:spPr>
            <a:xfrm rot="21212774">
              <a:off x="8057189" y="2674227"/>
              <a:ext cx="109728" cy="109728"/>
            </a:xfrm>
            <a:prstGeom prst="ellipse">
              <a:avLst/>
            </a:prstGeom>
            <a:solidFill>
              <a:schemeClr val="tx1"/>
            </a:solidFill>
            <a:ln>
              <a:noFill/>
            </a:ln>
            <a:scene3d>
              <a:camera prst="isometricOffAxis1Top">
                <a:rot lat="18600000" lon="18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2" name="Oval 81">
              <a:extLst>
                <a:ext uri="{FF2B5EF4-FFF2-40B4-BE49-F238E27FC236}">
                  <a16:creationId xmlns:a16="http://schemas.microsoft.com/office/drawing/2014/main" id="{4AEB7AFD-0AF9-4AEE-B0D4-F0A5F030631B}"/>
                </a:ext>
              </a:extLst>
            </p:cNvPr>
            <p:cNvSpPr>
              <a:spLocks noChangeAspect="1"/>
            </p:cNvSpPr>
            <p:nvPr/>
          </p:nvSpPr>
          <p:spPr>
            <a:xfrm rot="21212774">
              <a:off x="7730221" y="4076956"/>
              <a:ext cx="200623" cy="200623"/>
            </a:xfrm>
            <a:prstGeom prst="ellipse">
              <a:avLst/>
            </a:prstGeom>
            <a:solidFill>
              <a:schemeClr val="tx1"/>
            </a:solidFill>
            <a:ln>
              <a:noFill/>
            </a:ln>
            <a:scene3d>
              <a:camera prst="isometricOffAxis1Top">
                <a:rot lat="18600000" lon="18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3" name="Freeform: Shape 82">
              <a:extLst>
                <a:ext uri="{FF2B5EF4-FFF2-40B4-BE49-F238E27FC236}">
                  <a16:creationId xmlns:a16="http://schemas.microsoft.com/office/drawing/2014/main" id="{01306376-F570-0133-2CDE-3A98E4CF9F44}"/>
                </a:ext>
              </a:extLst>
            </p:cNvPr>
            <p:cNvSpPr/>
            <p:nvPr/>
          </p:nvSpPr>
          <p:spPr>
            <a:xfrm>
              <a:off x="5663614" y="3470861"/>
              <a:ext cx="2145323" cy="914400"/>
            </a:xfrm>
            <a:custGeom>
              <a:avLst/>
              <a:gdLst>
                <a:gd name="connsiteX0" fmla="*/ 0 w 2145323"/>
                <a:gd name="connsiteY0" fmla="*/ 23446 h 914400"/>
                <a:gd name="connsiteX1" fmla="*/ 2012461 w 2145323"/>
                <a:gd name="connsiteY1" fmla="*/ 914400 h 914400"/>
                <a:gd name="connsiteX2" fmla="*/ 2145323 w 2145323"/>
                <a:gd name="connsiteY2" fmla="*/ 859692 h 914400"/>
                <a:gd name="connsiteX3" fmla="*/ 125046 w 2145323"/>
                <a:gd name="connsiteY3" fmla="*/ 0 h 914400"/>
                <a:gd name="connsiteX4" fmla="*/ 0 w 2145323"/>
                <a:gd name="connsiteY4" fmla="*/ 23446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323" h="914400">
                  <a:moveTo>
                    <a:pt x="0" y="23446"/>
                  </a:moveTo>
                  <a:lnTo>
                    <a:pt x="2012461" y="914400"/>
                  </a:lnTo>
                  <a:lnTo>
                    <a:pt x="2145323" y="859692"/>
                  </a:lnTo>
                  <a:lnTo>
                    <a:pt x="125046" y="0"/>
                  </a:lnTo>
                  <a:lnTo>
                    <a:pt x="0" y="23446"/>
                  </a:lnTo>
                  <a:close/>
                </a:path>
              </a:pathLst>
            </a:custGeom>
            <a:solidFill>
              <a:schemeClr val="bg1">
                <a:lumMod val="85000"/>
              </a:schemeClr>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48DA635C-6182-4641-9F35-D5D00DB7FB69}"/>
                </a:ext>
              </a:extLst>
            </p:cNvPr>
            <p:cNvGrpSpPr/>
            <p:nvPr/>
          </p:nvGrpSpPr>
          <p:grpSpPr>
            <a:xfrm>
              <a:off x="5849438" y="3086490"/>
              <a:ext cx="274320" cy="744312"/>
              <a:chOff x="3989614" y="2779938"/>
              <a:chExt cx="274320" cy="744312"/>
            </a:xfrm>
          </p:grpSpPr>
          <p:cxnSp>
            <p:nvCxnSpPr>
              <p:cNvPr id="94" name="Straight Connector 93">
                <a:extLst>
                  <a:ext uri="{FF2B5EF4-FFF2-40B4-BE49-F238E27FC236}">
                    <a16:creationId xmlns:a16="http://schemas.microsoft.com/office/drawing/2014/main" id="{043E651A-EF31-3028-09CF-BF9BBE4E7FDF}"/>
                  </a:ext>
                </a:extLst>
              </p:cNvPr>
              <p:cNvCxnSpPr>
                <a:cxnSpLocks/>
              </p:cNvCxnSpPr>
              <p:nvPr/>
            </p:nvCxnSpPr>
            <p:spPr>
              <a:xfrm>
                <a:off x="4126774" y="2800350"/>
                <a:ext cx="0" cy="723900"/>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34598B5-66DB-B56D-BB4F-2133ABE63169}"/>
                  </a:ext>
                </a:extLst>
              </p:cNvPr>
              <p:cNvCxnSpPr>
                <a:cxnSpLocks noChangeAspect="1"/>
              </p:cNvCxnSpPr>
              <p:nvPr/>
            </p:nvCxnSpPr>
            <p:spPr>
              <a:xfrm flipV="1">
                <a:off x="3989614" y="2888796"/>
                <a:ext cx="274320" cy="137160"/>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CC478A2-FAA9-3A01-42B2-3157AB1DEC07}"/>
                  </a:ext>
                </a:extLst>
              </p:cNvPr>
              <p:cNvCxnSpPr>
                <a:cxnSpLocks noChangeAspect="1"/>
              </p:cNvCxnSpPr>
              <p:nvPr/>
            </p:nvCxnSpPr>
            <p:spPr>
              <a:xfrm flipV="1">
                <a:off x="3989614" y="2779938"/>
                <a:ext cx="274320" cy="137160"/>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5" name="Flowchart: Magnetic Disk 84">
              <a:extLst>
                <a:ext uri="{FF2B5EF4-FFF2-40B4-BE49-F238E27FC236}">
                  <a16:creationId xmlns:a16="http://schemas.microsoft.com/office/drawing/2014/main" id="{EEDE0D1C-1845-38D7-0C6D-9DE33587B971}"/>
                </a:ext>
              </a:extLst>
            </p:cNvPr>
            <p:cNvSpPr>
              <a:spLocks noChangeAspect="1"/>
            </p:cNvSpPr>
            <p:nvPr/>
          </p:nvSpPr>
          <p:spPr>
            <a:xfrm>
              <a:off x="5985510" y="3311008"/>
              <a:ext cx="73152" cy="152956"/>
            </a:xfrm>
            <a:prstGeom prst="flowChartMagneticDisk">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FCA5B54B-91BD-46F8-EF50-96BE4FB90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713" y="2565293"/>
              <a:ext cx="820197" cy="1008061"/>
            </a:xfrm>
            <a:prstGeom prst="rect">
              <a:avLst/>
            </a:prstGeom>
          </p:spPr>
        </p:pic>
        <p:sp>
          <p:nvSpPr>
            <p:cNvPr id="87" name="Freeform: Shape 86">
              <a:extLst>
                <a:ext uri="{FF2B5EF4-FFF2-40B4-BE49-F238E27FC236}">
                  <a16:creationId xmlns:a16="http://schemas.microsoft.com/office/drawing/2014/main" id="{D9124E5F-4EFD-C408-1E7B-119FE74FCA3B}"/>
                </a:ext>
              </a:extLst>
            </p:cNvPr>
            <p:cNvSpPr/>
            <p:nvPr/>
          </p:nvSpPr>
          <p:spPr>
            <a:xfrm>
              <a:off x="6126480" y="3217936"/>
              <a:ext cx="982980" cy="114300"/>
            </a:xfrm>
            <a:custGeom>
              <a:avLst/>
              <a:gdLst>
                <a:gd name="connsiteX0" fmla="*/ 0 w 982980"/>
                <a:gd name="connsiteY0" fmla="*/ 0 h 114300"/>
                <a:gd name="connsiteX1" fmla="*/ 434340 w 982980"/>
                <a:gd name="connsiteY1" fmla="*/ 114300 h 114300"/>
                <a:gd name="connsiteX2" fmla="*/ 982980 w 982980"/>
                <a:gd name="connsiteY2" fmla="*/ 0 h 114300"/>
              </a:gdLst>
              <a:ahLst/>
              <a:cxnLst>
                <a:cxn ang="0">
                  <a:pos x="connsiteX0" y="connsiteY0"/>
                </a:cxn>
                <a:cxn ang="0">
                  <a:pos x="connsiteX1" y="connsiteY1"/>
                </a:cxn>
                <a:cxn ang="0">
                  <a:pos x="connsiteX2" y="connsiteY2"/>
                </a:cxn>
              </a:cxnLst>
              <a:rect l="l" t="t" r="r" b="b"/>
              <a:pathLst>
                <a:path w="982980" h="114300">
                  <a:moveTo>
                    <a:pt x="0" y="0"/>
                  </a:moveTo>
                  <a:cubicBezTo>
                    <a:pt x="135255" y="57150"/>
                    <a:pt x="270510" y="114300"/>
                    <a:pt x="434340" y="114300"/>
                  </a:cubicBezTo>
                  <a:cubicBezTo>
                    <a:pt x="598170" y="114300"/>
                    <a:pt x="790575" y="57150"/>
                    <a:pt x="982980" y="0"/>
                  </a:cubicBez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5AA453D8-5097-DD94-544D-1F83B918E2D3}"/>
                </a:ext>
              </a:extLst>
            </p:cNvPr>
            <p:cNvPicPr>
              <a:picLocks noChangeAspect="1"/>
            </p:cNvPicPr>
            <p:nvPr/>
          </p:nvPicPr>
          <p:blipFill>
            <a:blip r:embed="rId6"/>
            <a:stretch>
              <a:fillRect/>
            </a:stretch>
          </p:blipFill>
          <p:spPr>
            <a:xfrm>
              <a:off x="6895054" y="2991593"/>
              <a:ext cx="936846" cy="811708"/>
            </a:xfrm>
            <a:prstGeom prst="rect">
              <a:avLst/>
            </a:prstGeom>
          </p:spPr>
        </p:pic>
        <p:pic>
          <p:nvPicPr>
            <p:cNvPr id="89" name="Picture 88">
              <a:extLst>
                <a:ext uri="{FF2B5EF4-FFF2-40B4-BE49-F238E27FC236}">
                  <a16:creationId xmlns:a16="http://schemas.microsoft.com/office/drawing/2014/main" id="{2F6872AE-0FE9-CD63-E14B-EB5F78ECC6E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60945" y="2117327"/>
              <a:ext cx="973455" cy="1072033"/>
            </a:xfrm>
            <a:prstGeom prst="rect">
              <a:avLst/>
            </a:prstGeom>
          </p:spPr>
        </p:pic>
        <p:pic>
          <p:nvPicPr>
            <p:cNvPr id="90" name="Picture 89">
              <a:extLst>
                <a:ext uri="{FF2B5EF4-FFF2-40B4-BE49-F238E27FC236}">
                  <a16:creationId xmlns:a16="http://schemas.microsoft.com/office/drawing/2014/main" id="{7FA29204-63BD-EB95-163B-AF72CC87660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9786" y="3977864"/>
              <a:ext cx="164502" cy="274320"/>
            </a:xfrm>
            <a:prstGeom prst="rect">
              <a:avLst/>
            </a:prstGeom>
          </p:spPr>
        </p:pic>
        <p:sp>
          <p:nvSpPr>
            <p:cNvPr id="91" name="TextBox 90">
              <a:extLst>
                <a:ext uri="{FF2B5EF4-FFF2-40B4-BE49-F238E27FC236}">
                  <a16:creationId xmlns:a16="http://schemas.microsoft.com/office/drawing/2014/main" id="{B22E92DE-6563-CC23-B3C1-824FEAEC488B}"/>
                </a:ext>
              </a:extLst>
            </p:cNvPr>
            <p:cNvSpPr txBox="1"/>
            <p:nvPr/>
          </p:nvSpPr>
          <p:spPr>
            <a:xfrm>
              <a:off x="7887188" y="4009341"/>
              <a:ext cx="521297" cy="369332"/>
            </a:xfrm>
            <a:prstGeom prst="rect">
              <a:avLst/>
            </a:prstGeom>
            <a:noFill/>
          </p:spPr>
          <p:txBody>
            <a:bodyPr wrap="none" rtlCol="0">
              <a:spAutoFit/>
            </a:bodyPr>
            <a:lstStyle/>
            <a:p>
              <a:r>
                <a:rPr lang="en-US" dirty="0"/>
                <a:t>MH</a:t>
              </a:r>
            </a:p>
          </p:txBody>
        </p:sp>
        <p:sp>
          <p:nvSpPr>
            <p:cNvPr id="92" name="Oval 91">
              <a:extLst>
                <a:ext uri="{FF2B5EF4-FFF2-40B4-BE49-F238E27FC236}">
                  <a16:creationId xmlns:a16="http://schemas.microsoft.com/office/drawing/2014/main" id="{520BBC31-3897-1928-E9FF-0624E40974B8}"/>
                </a:ext>
              </a:extLst>
            </p:cNvPr>
            <p:cNvSpPr>
              <a:spLocks noChangeAspect="1"/>
            </p:cNvSpPr>
            <p:nvPr/>
          </p:nvSpPr>
          <p:spPr>
            <a:xfrm rot="21212774">
              <a:off x="5688061" y="3233676"/>
              <a:ext cx="200623" cy="200623"/>
            </a:xfrm>
            <a:prstGeom prst="ellipse">
              <a:avLst/>
            </a:prstGeom>
            <a:solidFill>
              <a:schemeClr val="tx1"/>
            </a:solidFill>
            <a:ln>
              <a:noFill/>
            </a:ln>
            <a:scene3d>
              <a:camera prst="isometricOffAxis1Top">
                <a:rot lat="18600000" lon="1860000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3" name="TextBox 92">
              <a:extLst>
                <a:ext uri="{FF2B5EF4-FFF2-40B4-BE49-F238E27FC236}">
                  <a16:creationId xmlns:a16="http://schemas.microsoft.com/office/drawing/2014/main" id="{F5C1B21D-9591-4296-97E1-3DA45E6F215D}"/>
                </a:ext>
              </a:extLst>
            </p:cNvPr>
            <p:cNvSpPr txBox="1"/>
            <p:nvPr/>
          </p:nvSpPr>
          <p:spPr>
            <a:xfrm>
              <a:off x="5184628" y="3135581"/>
              <a:ext cx="521297" cy="369332"/>
            </a:xfrm>
            <a:prstGeom prst="rect">
              <a:avLst/>
            </a:prstGeom>
            <a:noFill/>
          </p:spPr>
          <p:txBody>
            <a:bodyPr wrap="none" rtlCol="0">
              <a:spAutoFit/>
            </a:bodyPr>
            <a:lstStyle/>
            <a:p>
              <a:r>
                <a:rPr lang="en-US" dirty="0"/>
                <a:t>MH</a:t>
              </a:r>
            </a:p>
          </p:txBody>
        </p:sp>
      </p:grpSp>
      <p:sp>
        <p:nvSpPr>
          <p:cNvPr id="121" name="TextBox 120">
            <a:extLst>
              <a:ext uri="{FF2B5EF4-FFF2-40B4-BE49-F238E27FC236}">
                <a16:creationId xmlns:a16="http://schemas.microsoft.com/office/drawing/2014/main" id="{7DDD78E5-B628-C760-7071-6FEDC236F1AC}"/>
              </a:ext>
            </a:extLst>
          </p:cNvPr>
          <p:cNvSpPr txBox="1"/>
          <p:nvPr/>
        </p:nvSpPr>
        <p:spPr>
          <a:xfrm>
            <a:off x="511791" y="1976044"/>
            <a:ext cx="1372235" cy="92333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r"/>
            <a:r>
              <a:rPr lang="en-US" dirty="0"/>
              <a:t>Potential</a:t>
            </a:r>
          </a:p>
          <a:p>
            <a:pPr algn="r"/>
            <a:r>
              <a:rPr lang="en-US" dirty="0"/>
              <a:t>prescriptive </a:t>
            </a:r>
          </a:p>
          <a:p>
            <a:pPr algn="r"/>
            <a:r>
              <a:rPr lang="en-US" dirty="0"/>
              <a:t>easements</a:t>
            </a:r>
          </a:p>
        </p:txBody>
      </p:sp>
    </p:spTree>
    <p:extLst>
      <p:ext uri="{BB962C8B-B14F-4D97-AF65-F5344CB8AC3E}">
        <p14:creationId xmlns:p14="http://schemas.microsoft.com/office/powerpoint/2010/main" val="3586845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38FF-478C-F0A9-40FE-C7C80C828AC9}"/>
            </a:ext>
          </a:extLst>
        </p:cNvPr>
        <p:cNvGrpSpPr/>
        <p:nvPr/>
      </p:nvGrpSpPr>
      <p:grpSpPr>
        <a:xfrm>
          <a:off x="0" y="0"/>
          <a:ext cx="0" cy="0"/>
          <a:chOff x="0" y="0"/>
          <a:chExt cx="0" cy="0"/>
        </a:xfrm>
      </p:grpSpPr>
      <p:pic>
        <p:nvPicPr>
          <p:cNvPr id="122" name="Picture 121">
            <a:extLst>
              <a:ext uri="{FF2B5EF4-FFF2-40B4-BE49-F238E27FC236}">
                <a16:creationId xmlns:a16="http://schemas.microsoft.com/office/drawing/2014/main" id="{E002885D-CC26-92E8-375C-8321C1F61E50}"/>
              </a:ext>
            </a:extLst>
          </p:cNvPr>
          <p:cNvPicPr>
            <a:picLocks noChangeAspect="1"/>
          </p:cNvPicPr>
          <p:nvPr/>
        </p:nvPicPr>
        <p:blipFill>
          <a:blip r:embed="rId2">
            <a:clrChange>
              <a:clrFrom>
                <a:srgbClr val="808080"/>
              </a:clrFrom>
              <a:clrTo>
                <a:srgbClr val="808080">
                  <a:alpha val="0"/>
                </a:srgbClr>
              </a:clrTo>
            </a:clrChange>
            <a:lum bright="70000" contrast="-70000"/>
          </a:blip>
          <a:stretch>
            <a:fillRect/>
          </a:stretch>
        </p:blipFill>
        <p:spPr>
          <a:xfrm>
            <a:off x="1581151" y="1280161"/>
            <a:ext cx="9029698" cy="5257799"/>
          </a:xfrm>
          <a:prstGeom prst="rect">
            <a:avLst/>
          </a:prstGeom>
        </p:spPr>
      </p:pic>
      <p:sp>
        <p:nvSpPr>
          <p:cNvPr id="2" name="Title 1">
            <a:extLst>
              <a:ext uri="{FF2B5EF4-FFF2-40B4-BE49-F238E27FC236}">
                <a16:creationId xmlns:a16="http://schemas.microsoft.com/office/drawing/2014/main" id="{BA0050DB-F73A-9588-FA5C-03CB70BF378D}"/>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1A52A3E9-77E4-F6BB-B9C2-3D9DD00B3849}"/>
              </a:ext>
            </a:extLst>
          </p:cNvPr>
          <p:cNvSpPr>
            <a:spLocks noGrp="1"/>
          </p:cNvSpPr>
          <p:nvPr>
            <p:ph idx="1"/>
          </p:nvPr>
        </p:nvSpPr>
        <p:spPr/>
        <p:txBody>
          <a:bodyPr>
            <a:normAutofit/>
          </a:bodyPr>
          <a:lstStyle/>
          <a:p>
            <a:r>
              <a:rPr lang="en-US" dirty="0"/>
              <a:t>Section 5: Fieldwork</a:t>
            </a:r>
          </a:p>
          <a:p>
            <a:pPr lvl="1"/>
            <a:endParaRPr lang="en-US" altLang="en-US" dirty="0"/>
          </a:p>
          <a:p>
            <a:pPr lvl="1"/>
            <a:r>
              <a:rPr lang="en-US" altLang="en-US" dirty="0"/>
              <a:t>E. Easements and Servitudes</a:t>
            </a:r>
          </a:p>
          <a:p>
            <a:pPr lvl="2"/>
            <a:r>
              <a:rPr lang="en-US" altLang="en-US" dirty="0"/>
              <a:t>Evidence of those on provided documents</a:t>
            </a:r>
          </a:p>
          <a:p>
            <a:pPr lvl="2"/>
            <a:r>
              <a:rPr lang="en-US" altLang="en-US" dirty="0"/>
              <a:t>Evidence of those not on doc </a:t>
            </a:r>
          </a:p>
          <a:p>
            <a:pPr lvl="2"/>
            <a:r>
              <a:rPr lang="en-US" altLang="en-US" dirty="0"/>
              <a:t>Surface indications of underground easements</a:t>
            </a:r>
          </a:p>
          <a:p>
            <a:pPr lvl="2"/>
            <a:r>
              <a:rPr lang="en-US" altLang="en-US" dirty="0"/>
              <a:t>Observed evidence of easements on or above the property</a:t>
            </a:r>
          </a:p>
          <a:p>
            <a:pPr lvl="3"/>
            <a:r>
              <a:rPr lang="en-US" altLang="en-US" dirty="0"/>
              <a:t>Utility poles w/in 10 ft of boundary</a:t>
            </a:r>
          </a:p>
        </p:txBody>
      </p:sp>
      <p:sp>
        <p:nvSpPr>
          <p:cNvPr id="4" name="TextBox 3">
            <a:extLst>
              <a:ext uri="{FF2B5EF4-FFF2-40B4-BE49-F238E27FC236}">
                <a16:creationId xmlns:a16="http://schemas.microsoft.com/office/drawing/2014/main" id="{20D711AC-6FE2-B7F4-0C3C-D8541AEBEE1E}"/>
              </a:ext>
            </a:extLst>
          </p:cNvPr>
          <p:cNvSpPr txBox="1"/>
          <p:nvPr/>
        </p:nvSpPr>
        <p:spPr>
          <a:xfrm>
            <a:off x="1883391" y="4804012"/>
            <a:ext cx="3225421"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dirty="0"/>
              <a:t>Utility locate markings (</a:t>
            </a:r>
            <a:r>
              <a:rPr lang="en-US" sz="2000" dirty="0" err="1"/>
              <a:t>eg</a:t>
            </a:r>
            <a:r>
              <a:rPr lang="en-US" sz="2000" dirty="0"/>
              <a:t>, Diggers Hotline) can be used as utility evidence.</a:t>
            </a:r>
          </a:p>
          <a:p>
            <a:pPr algn="ctr"/>
            <a:r>
              <a:rPr lang="en-US" sz="2000" dirty="0"/>
              <a:t>Identify source of markings.</a:t>
            </a:r>
          </a:p>
        </p:txBody>
      </p:sp>
      <p:sp>
        <p:nvSpPr>
          <p:cNvPr id="5" name="TextBox 4">
            <a:extLst>
              <a:ext uri="{FF2B5EF4-FFF2-40B4-BE49-F238E27FC236}">
                <a16:creationId xmlns:a16="http://schemas.microsoft.com/office/drawing/2014/main" id="{A43E23F4-B30B-B9F4-B8E8-492F169F0D60}"/>
              </a:ext>
            </a:extLst>
          </p:cNvPr>
          <p:cNvSpPr txBox="1"/>
          <p:nvPr/>
        </p:nvSpPr>
        <p:spPr>
          <a:xfrm>
            <a:off x="7342495" y="5036024"/>
            <a:ext cx="357571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What about "...and subject to any easements of record." disclaimer?</a:t>
            </a:r>
          </a:p>
        </p:txBody>
      </p:sp>
    </p:spTree>
    <p:extLst>
      <p:ext uri="{BB962C8B-B14F-4D97-AF65-F5344CB8AC3E}">
        <p14:creationId xmlns:p14="http://schemas.microsoft.com/office/powerpoint/2010/main" val="2502946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3D0DA262-15B4-C0D0-4333-37CF9C3E0A0A}"/>
              </a:ext>
            </a:extLst>
          </p:cNvPr>
          <p:cNvPicPr>
            <a:picLocks noChangeAspect="1"/>
          </p:cNvPicPr>
          <p:nvPr/>
        </p:nvPicPr>
        <p:blipFill>
          <a:blip r:embed="rId2">
            <a:clrChange>
              <a:clrFrom>
                <a:srgbClr val="808080"/>
              </a:clrFrom>
              <a:clrTo>
                <a:srgbClr val="808080">
                  <a:alpha val="0"/>
                </a:srgbClr>
              </a:clrTo>
            </a:clrChange>
            <a:lum bright="70000" contrast="-70000"/>
          </a:blip>
          <a:stretch>
            <a:fillRect/>
          </a:stretch>
        </p:blipFill>
        <p:spPr>
          <a:xfrm>
            <a:off x="1581151" y="1280161"/>
            <a:ext cx="9029698" cy="5257799"/>
          </a:xfrm>
          <a:prstGeom prst="rect">
            <a:avLst/>
          </a:prstGeom>
        </p:spPr>
      </p:pic>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Section 5: Fieldwork</a:t>
            </a:r>
          </a:p>
          <a:p>
            <a:pPr lvl="1"/>
            <a:r>
              <a:rPr lang="en-US" altLang="en-US" dirty="0"/>
              <a:t>F. Cemeteries</a:t>
            </a:r>
          </a:p>
          <a:p>
            <a:pPr lvl="2"/>
            <a:r>
              <a:rPr lang="en-US" altLang="en-US" dirty="0"/>
              <a:t>Documented or observed</a:t>
            </a:r>
          </a:p>
          <a:p>
            <a:pPr lvl="2"/>
            <a:r>
              <a:rPr lang="en-US" altLang="en-US" dirty="0"/>
              <a:t>Burial area perimeter</a:t>
            </a:r>
          </a:p>
          <a:p>
            <a:pPr lvl="2"/>
            <a:r>
              <a:rPr lang="en-US" altLang="en-US" dirty="0"/>
              <a:t>Isolated gravesites</a:t>
            </a:r>
          </a:p>
          <a:p>
            <a:pPr lvl="3"/>
            <a:r>
              <a:rPr lang="en-US" altLang="en-US" dirty="0"/>
              <a:t>Mounds?</a:t>
            </a:r>
          </a:p>
          <a:p>
            <a:pPr lvl="2"/>
            <a:endParaRPr lang="en-US" altLang="en-US" dirty="0"/>
          </a:p>
          <a:p>
            <a:pPr lvl="1"/>
            <a:r>
              <a:rPr lang="en-US" altLang="en-US" dirty="0"/>
              <a:t>G. Water features</a:t>
            </a:r>
          </a:p>
          <a:p>
            <a:pPr lvl="2"/>
            <a:r>
              <a:rPr lang="en-US" altLang="en-US" dirty="0"/>
              <a:t>On, through, or w/in 5’ of perimeter</a:t>
            </a:r>
          </a:p>
          <a:p>
            <a:pPr lvl="3"/>
            <a:r>
              <a:rPr lang="en-US" altLang="en-US" dirty="0"/>
              <a:t>Include streams, lakes, ponds, canals, ditches, marshes, swamps, etc. </a:t>
            </a:r>
          </a:p>
          <a:p>
            <a:pPr lvl="2"/>
            <a:r>
              <a:rPr lang="en-US" altLang="en-US" dirty="0"/>
              <a:t>Boundary waters</a:t>
            </a:r>
          </a:p>
          <a:p>
            <a:pPr lvl="3"/>
            <a:r>
              <a:rPr lang="en-US" altLang="en-US" dirty="0"/>
              <a:t>As per description: Lake (OHWM), Stream (centerline), unless otherwise indicated</a:t>
            </a:r>
          </a:p>
        </p:txBody>
      </p:sp>
    </p:spTree>
    <p:extLst>
      <p:ext uri="{BB962C8B-B14F-4D97-AF65-F5344CB8AC3E}">
        <p14:creationId xmlns:p14="http://schemas.microsoft.com/office/powerpoint/2010/main" val="3535921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Section 6: Plat or Map</a:t>
            </a:r>
          </a:p>
          <a:p>
            <a:pPr lvl="1"/>
            <a:r>
              <a:rPr lang="en-US" dirty="0"/>
              <a:t>There is a lot of map detail required in Section 6. </a:t>
            </a:r>
          </a:p>
          <a:p>
            <a:pPr lvl="1"/>
            <a:r>
              <a:rPr lang="en-US" dirty="0"/>
              <a:t>Basically, everything collected in Section 5 must appear in some form on the map. </a:t>
            </a:r>
          </a:p>
          <a:p>
            <a:pPr lvl="2"/>
            <a:r>
              <a:rPr lang="en-US" dirty="0"/>
              <a:t>In coherent fashion with explanatory notes as necessary.</a:t>
            </a:r>
          </a:p>
          <a:p>
            <a:pPr lvl="2"/>
            <a:endParaRPr lang="en-US" dirty="0"/>
          </a:p>
          <a:p>
            <a:pPr lvl="1"/>
            <a:r>
              <a:rPr lang="en-US" dirty="0"/>
              <a:t>Map dimension precisions on the map determined by surveyor based on </a:t>
            </a:r>
          </a:p>
          <a:p>
            <a:pPr lvl="2"/>
            <a:r>
              <a:rPr lang="en-US" dirty="0"/>
              <a:t>(a) planned use of the property as reported to the surveyor, or</a:t>
            </a:r>
          </a:p>
          <a:p>
            <a:pPr lvl="2"/>
            <a:r>
              <a:rPr lang="en-US" dirty="0"/>
              <a:t>(b) existing use.</a:t>
            </a:r>
          </a:p>
          <a:p>
            <a:pPr lvl="2"/>
            <a:endParaRPr lang="en-US" dirty="0"/>
          </a:p>
        </p:txBody>
      </p:sp>
      <p:pic>
        <p:nvPicPr>
          <p:cNvPr id="5" name="Picture 4">
            <a:extLst>
              <a:ext uri="{FF2B5EF4-FFF2-40B4-BE49-F238E27FC236}">
                <a16:creationId xmlns:a16="http://schemas.microsoft.com/office/drawing/2014/main" id="{790D5A85-CF79-EFB7-E227-D348FFF46C16}"/>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1867053" y="5672806"/>
            <a:ext cx="1384337" cy="1098240"/>
          </a:xfrm>
          <a:prstGeom prst="rect">
            <a:avLst/>
          </a:prstGeom>
        </p:spPr>
      </p:pic>
      <p:sp>
        <p:nvSpPr>
          <p:cNvPr id="9" name="Speech Bubble: Rectangle 8">
            <a:extLst>
              <a:ext uri="{FF2B5EF4-FFF2-40B4-BE49-F238E27FC236}">
                <a16:creationId xmlns:a16="http://schemas.microsoft.com/office/drawing/2014/main" id="{1FB8AC4C-9DD7-D7CF-27D1-C156B57675DC}"/>
              </a:ext>
            </a:extLst>
          </p:cNvPr>
          <p:cNvSpPr/>
          <p:nvPr/>
        </p:nvSpPr>
        <p:spPr>
          <a:xfrm>
            <a:off x="1119051" y="4791034"/>
            <a:ext cx="1223159" cy="451262"/>
          </a:xfrm>
          <a:prstGeom prst="wedgeRectCallout">
            <a:avLst>
              <a:gd name="adj1" fmla="val 20549"/>
              <a:gd name="adj2" fmla="val 140126"/>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Man, that’s a lotta stuff!</a:t>
            </a:r>
          </a:p>
        </p:txBody>
      </p:sp>
    </p:spTree>
    <p:extLst>
      <p:ext uri="{BB962C8B-B14F-4D97-AF65-F5344CB8AC3E}">
        <p14:creationId xmlns:p14="http://schemas.microsoft.com/office/powerpoint/2010/main" val="4088326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CDACE-969F-1935-7F32-331D6011A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93AEE-673F-94C2-F4D9-30E9A4A6A84B}"/>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1EA40F50-EA59-42E4-3061-D26A87407795}"/>
              </a:ext>
            </a:extLst>
          </p:cNvPr>
          <p:cNvSpPr>
            <a:spLocks noGrp="1"/>
          </p:cNvSpPr>
          <p:nvPr>
            <p:ph idx="1"/>
          </p:nvPr>
        </p:nvSpPr>
        <p:spPr/>
        <p:txBody>
          <a:bodyPr>
            <a:normAutofit/>
          </a:bodyPr>
          <a:lstStyle/>
          <a:p>
            <a:r>
              <a:rPr lang="en-US" dirty="0"/>
              <a:t>Section 6: Plat or Map</a:t>
            </a:r>
          </a:p>
          <a:p>
            <a:pPr lvl="1"/>
            <a:r>
              <a:rPr lang="en-US" dirty="0"/>
              <a:t>A. Field Locations</a:t>
            </a:r>
          </a:p>
          <a:p>
            <a:pPr lvl="2"/>
            <a:r>
              <a:rPr lang="en-US" dirty="0"/>
              <a:t>All data collected under Section 5, with notes as needed, will be shown unless otherwise indicated in this Section.</a:t>
            </a:r>
          </a:p>
          <a:p>
            <a:pPr lvl="2"/>
            <a:endParaRPr lang="en-US" dirty="0"/>
          </a:p>
          <a:p>
            <a:pPr lvl="1"/>
            <a:r>
              <a:rPr lang="en-US" dirty="0"/>
              <a:t>B. Boundary. Descriptions, Dimensions, and Closures - 12 areas</a:t>
            </a:r>
          </a:p>
          <a:p>
            <a:pPr lvl="2"/>
            <a:r>
              <a:rPr lang="en-US" dirty="0"/>
              <a:t>Major points</a:t>
            </a:r>
          </a:p>
          <a:p>
            <a:pPr lvl="3"/>
            <a:r>
              <a:rPr lang="en-US" dirty="0" err="1"/>
              <a:t>i</a:t>
            </a:r>
            <a:r>
              <a:rPr lang="en-US" dirty="0"/>
              <a:t>. Current description (existing parcel) or that of parent (new parcel)</a:t>
            </a:r>
          </a:p>
          <a:p>
            <a:pPr lvl="3"/>
            <a:r>
              <a:rPr lang="en-US" dirty="0"/>
              <a:t>ii. Writing a new description for existing parcel:</a:t>
            </a:r>
          </a:p>
          <a:p>
            <a:pPr lvl="4"/>
            <a:r>
              <a:rPr lang="en-US" dirty="0"/>
              <a:t>Should be avoided, particularly if parcel is a Subdiv lot. Why?</a:t>
            </a:r>
          </a:p>
          <a:p>
            <a:pPr lvl="4"/>
            <a:r>
              <a:rPr lang="en-US" dirty="0"/>
              <a:t>If a new one is written, a statement should be included that explains why it was written. </a:t>
            </a:r>
          </a:p>
          <a:p>
            <a:pPr lvl="4"/>
            <a:r>
              <a:rPr lang="en-US" dirty="0"/>
              <a:t>Also, that it either describes the same property as the record description or how it differs.</a:t>
            </a:r>
          </a:p>
          <a:p>
            <a:pPr lvl="3"/>
            <a:endParaRPr lang="en-US" dirty="0"/>
          </a:p>
        </p:txBody>
      </p:sp>
    </p:spTree>
    <p:extLst>
      <p:ext uri="{BB962C8B-B14F-4D97-AF65-F5344CB8AC3E}">
        <p14:creationId xmlns:p14="http://schemas.microsoft.com/office/powerpoint/2010/main" val="701335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05D9-1FF5-F156-D5C2-120E0E79E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47922-3FA7-B7BF-BA0E-FDC9DA628F31}"/>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3060418D-8F6D-8797-DECE-D8E3BD0753F0}"/>
              </a:ext>
            </a:extLst>
          </p:cNvPr>
          <p:cNvSpPr>
            <a:spLocks noGrp="1"/>
          </p:cNvSpPr>
          <p:nvPr>
            <p:ph idx="1"/>
          </p:nvPr>
        </p:nvSpPr>
        <p:spPr/>
        <p:txBody>
          <a:bodyPr>
            <a:normAutofit/>
          </a:bodyPr>
          <a:lstStyle/>
          <a:p>
            <a:r>
              <a:rPr lang="en-US" dirty="0"/>
              <a:t>Section 6: Plat or Map</a:t>
            </a:r>
          </a:p>
          <a:p>
            <a:pPr lvl="1"/>
            <a:r>
              <a:rPr lang="en-US" dirty="0"/>
              <a:t>B. Boundary. Descriptions, Dimensions, and Closures - 12 areas</a:t>
            </a:r>
          </a:p>
          <a:p>
            <a:pPr lvl="2"/>
            <a:r>
              <a:rPr lang="en-US" dirty="0"/>
              <a:t>Major points</a:t>
            </a:r>
          </a:p>
          <a:p>
            <a:pPr lvl="3"/>
            <a:r>
              <a:rPr lang="en-US" dirty="0"/>
              <a:t>iii. Record dimensions shown unless resurveyed values are sufficiently different in the surveyor's judgement</a:t>
            </a:r>
          </a:p>
          <a:p>
            <a:pPr lvl="3"/>
            <a:r>
              <a:rPr lang="en-US" dirty="0"/>
              <a:t>iv. Sufficient dimensions to compute mathematical closure. </a:t>
            </a:r>
          </a:p>
          <a:p>
            <a:pPr lvl="4"/>
            <a:r>
              <a:rPr lang="en-US" dirty="0"/>
              <a:t>A note if record description doesn't close</a:t>
            </a:r>
          </a:p>
          <a:p>
            <a:pPr lvl="3"/>
            <a:r>
              <a:rPr lang="en-US" dirty="0"/>
              <a:t>v. Parent parcel graphically depicted, need not be part of the LTS, except as needed to establish lines.</a:t>
            </a:r>
          </a:p>
          <a:p>
            <a:pPr lvl="3"/>
            <a:r>
              <a:rPr lang="en-US" dirty="0"/>
              <a:t>vi. Water boundary. Include note:</a:t>
            </a:r>
          </a:p>
          <a:p>
            <a:pPr lvl="4"/>
            <a:r>
              <a:rPr lang="en-US" dirty="0"/>
              <a:t>date it was surveyed</a:t>
            </a:r>
          </a:p>
          <a:p>
            <a:pPr lvl="4"/>
            <a:r>
              <a:rPr lang="en-US" dirty="0"/>
              <a:t>attributes located</a:t>
            </a:r>
          </a:p>
          <a:p>
            <a:pPr lvl="4"/>
            <a:r>
              <a:rPr lang="en-US" dirty="0"/>
              <a:t>subject to natural changes &amp; may not be title limits</a:t>
            </a:r>
          </a:p>
          <a:p>
            <a:pPr lvl="3"/>
            <a:endParaRPr lang="en-US" dirty="0"/>
          </a:p>
          <a:p>
            <a:pPr lvl="3"/>
            <a:endParaRPr lang="en-US" dirty="0"/>
          </a:p>
        </p:txBody>
      </p:sp>
    </p:spTree>
    <p:extLst>
      <p:ext uri="{BB962C8B-B14F-4D97-AF65-F5344CB8AC3E}">
        <p14:creationId xmlns:p14="http://schemas.microsoft.com/office/powerpoint/2010/main" val="2845249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A062-13B3-8504-ADD7-B49C4475BC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BCE7CE-6AF6-2649-C498-98748E01FAD9}"/>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9048920D-C898-D165-15FA-ACAFF5AEBB35}"/>
              </a:ext>
            </a:extLst>
          </p:cNvPr>
          <p:cNvSpPr>
            <a:spLocks noGrp="1"/>
          </p:cNvSpPr>
          <p:nvPr>
            <p:ph idx="1"/>
          </p:nvPr>
        </p:nvSpPr>
        <p:spPr/>
        <p:txBody>
          <a:bodyPr>
            <a:normAutofit/>
          </a:bodyPr>
          <a:lstStyle/>
          <a:p>
            <a:r>
              <a:rPr lang="en-US" dirty="0"/>
              <a:t>Section 6: Plat or Map</a:t>
            </a:r>
          </a:p>
          <a:p>
            <a:endParaRPr lang="en-US" dirty="0"/>
          </a:p>
          <a:p>
            <a:pPr lvl="1"/>
            <a:r>
              <a:rPr lang="en-US" dirty="0"/>
              <a:t>B. Boundary. Descriptions, Dimensions, and Closures - 12 areas</a:t>
            </a:r>
          </a:p>
          <a:p>
            <a:pPr lvl="2"/>
            <a:r>
              <a:rPr lang="en-US" dirty="0"/>
              <a:t>Major points</a:t>
            </a:r>
          </a:p>
          <a:p>
            <a:pPr lvl="3"/>
            <a:r>
              <a:rPr lang="en-US" dirty="0"/>
              <a:t>vii. Adjoiner relationships</a:t>
            </a:r>
          </a:p>
          <a:p>
            <a:pPr lvl="4"/>
            <a:r>
              <a:rPr lang="en-US" dirty="0"/>
              <a:t>Gaps or overlaps disclosed to insurer and client prior to final map delivery</a:t>
            </a:r>
          </a:p>
          <a:p>
            <a:pPr lvl="3"/>
            <a:r>
              <a:rPr lang="en-US" dirty="0"/>
              <a:t>viii. Notes on plat if surveyor believes survey results differ significantly from record</a:t>
            </a:r>
          </a:p>
          <a:p>
            <a:pPr lvl="3"/>
            <a:r>
              <a:rPr lang="en-US" dirty="0"/>
              <a:t>ix. Building locations dimensioned perpendicular to boundary. </a:t>
            </a:r>
          </a:p>
          <a:p>
            <a:pPr lvl="3"/>
            <a:r>
              <a:rPr lang="en-US" dirty="0"/>
              <a:t>x. Note explaining site conditions along a line where RPP was nor achieved.</a:t>
            </a:r>
          </a:p>
          <a:p>
            <a:pPr lvl="3"/>
            <a:r>
              <a:rPr lang="en-US" dirty="0"/>
              <a:t>xi. Note explaining areas where physical boundary access within 5 feet was restricted.</a:t>
            </a:r>
          </a:p>
          <a:p>
            <a:pPr lvl="3"/>
            <a:r>
              <a:rPr lang="en-US" dirty="0"/>
              <a:t>xii. Note identifying title evidence provided, date, and name of insurer.  </a:t>
            </a:r>
          </a:p>
        </p:txBody>
      </p:sp>
    </p:spTree>
    <p:extLst>
      <p:ext uri="{BB962C8B-B14F-4D97-AF65-F5344CB8AC3E}">
        <p14:creationId xmlns:p14="http://schemas.microsoft.com/office/powerpoint/2010/main" val="1621508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8D294-BDC8-75DE-A0B8-60412A41A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891037-31D1-2D0D-D73E-0F7FC9277B48}"/>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36566B76-5AD5-F668-6886-89DD5ACD36D6}"/>
              </a:ext>
            </a:extLst>
          </p:cNvPr>
          <p:cNvSpPr>
            <a:spLocks noGrp="1"/>
          </p:cNvSpPr>
          <p:nvPr>
            <p:ph idx="1"/>
          </p:nvPr>
        </p:nvSpPr>
        <p:spPr/>
        <p:txBody>
          <a:bodyPr>
            <a:normAutofit/>
          </a:bodyPr>
          <a:lstStyle/>
          <a:p>
            <a:r>
              <a:rPr lang="en-US" dirty="0"/>
              <a:t>Section 6: Plat or Map</a:t>
            </a:r>
          </a:p>
          <a:p>
            <a:endParaRPr lang="en-US" dirty="0"/>
          </a:p>
          <a:p>
            <a:pPr lvl="1"/>
            <a:r>
              <a:rPr lang="en-US" dirty="0"/>
              <a:t>C. Easements, Servitudes, Rights of Way, Access, and Documents</a:t>
            </a:r>
          </a:p>
          <a:p>
            <a:pPr lvl="2"/>
            <a:r>
              <a:rPr lang="en-US" dirty="0"/>
              <a:t>Location &amp; info on record easements</a:t>
            </a:r>
          </a:p>
          <a:p>
            <a:pPr lvl="2"/>
            <a:r>
              <a:rPr lang="en-US" dirty="0"/>
              <a:t>Summary of all R/W &amp; easements &amp; other survey-related matters that burden the property</a:t>
            </a:r>
          </a:p>
          <a:p>
            <a:pPr lvl="2"/>
            <a:r>
              <a:rPr lang="en-US" dirty="0"/>
              <a:t>Note if no physical access was observed</a:t>
            </a:r>
          </a:p>
          <a:p>
            <a:pPr lvl="2"/>
            <a:r>
              <a:rPr lang="en-US" dirty="0"/>
              <a:t>Location of abutting or crossing R/W and info source </a:t>
            </a:r>
          </a:p>
          <a:p>
            <a:pPr lvl="2"/>
            <a:r>
              <a:rPr lang="en-US" dirty="0"/>
              <a:t>Recorded plats, filed plats, R/W maps, </a:t>
            </a:r>
            <a:r>
              <a:rPr lang="en-US" dirty="0" err="1"/>
              <a:t>etc</a:t>
            </a:r>
            <a:r>
              <a:rPr lang="en-US" dirty="0"/>
              <a:t>, survey represents</a:t>
            </a:r>
          </a:p>
          <a:p>
            <a:pPr lvl="2"/>
            <a:r>
              <a:rPr lang="en-US" dirty="0"/>
              <a:t>Recoding data &amp; tax parcel ID for adjoining parcels</a:t>
            </a:r>
          </a:p>
          <a:p>
            <a:pPr lvl="2"/>
            <a:r>
              <a:rPr lang="en-US" dirty="0"/>
              <a:t>Setback lines, building restriction lines</a:t>
            </a:r>
          </a:p>
          <a:p>
            <a:pPr lvl="2"/>
            <a:r>
              <a:rPr lang="en-US" dirty="0"/>
              <a:t>If surveyor discovers a recorded easement not included in provided insurer's title evidence must advise insure prior to map delivery.</a:t>
            </a:r>
          </a:p>
        </p:txBody>
      </p:sp>
    </p:spTree>
    <p:extLst>
      <p:ext uri="{BB962C8B-B14F-4D97-AF65-F5344CB8AC3E}">
        <p14:creationId xmlns:p14="http://schemas.microsoft.com/office/powerpoint/2010/main" val="836889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6299A-F25C-7D09-B477-7B9237F9B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3CCF2-A887-8DA9-0FE2-FB136A534D8B}"/>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9D9A1AA8-D0DF-A94E-1AE8-E7B5EB327E19}"/>
              </a:ext>
            </a:extLst>
          </p:cNvPr>
          <p:cNvSpPr>
            <a:spLocks noGrp="1"/>
          </p:cNvSpPr>
          <p:nvPr>
            <p:ph idx="1"/>
          </p:nvPr>
        </p:nvSpPr>
        <p:spPr/>
        <p:txBody>
          <a:bodyPr>
            <a:normAutofit/>
          </a:bodyPr>
          <a:lstStyle/>
          <a:p>
            <a:r>
              <a:rPr lang="en-US" dirty="0"/>
              <a:t>Section 6: Plat or Map</a:t>
            </a:r>
          </a:p>
          <a:p>
            <a:pPr lvl="1"/>
            <a:r>
              <a:rPr lang="en-US" altLang="en-US" dirty="0"/>
              <a:t>D. Presentation</a:t>
            </a:r>
          </a:p>
          <a:p>
            <a:pPr lvl="2"/>
            <a:r>
              <a:rPr lang="en-US" altLang="en-US" dirty="0"/>
              <a:t>Map requirements</a:t>
            </a:r>
          </a:p>
          <a:p>
            <a:pPr lvl="3"/>
            <a:r>
              <a:rPr lang="en-US" altLang="en-US" dirty="0"/>
              <a:t>Min sheet size: 8-1/2 x 11</a:t>
            </a:r>
          </a:p>
          <a:p>
            <a:pPr lvl="3"/>
            <a:r>
              <a:rPr lang="en-US" altLang="en-US" dirty="0"/>
              <a:t>Drawn at "standard" scale</a:t>
            </a:r>
          </a:p>
          <a:p>
            <a:pPr lvl="3"/>
            <a:r>
              <a:rPr lang="en-US" altLang="en-US" dirty="0"/>
              <a:t>Standard map elements: Scale </a:t>
            </a:r>
            <a:r>
              <a:rPr lang="en-US" altLang="en-US" dirty="0" err="1"/>
              <a:t>statemet</a:t>
            </a:r>
            <a:r>
              <a:rPr lang="en-US" altLang="en-US" dirty="0"/>
              <a:t> &amp; graphic, North arrow, Legend, Vicinity map, Sheet numbers, etc.</a:t>
            </a:r>
          </a:p>
          <a:p>
            <a:pPr lvl="3"/>
            <a:r>
              <a:rPr lang="en-US" altLang="en-US" dirty="0"/>
              <a:t>Detail diagrams as needed.</a:t>
            </a:r>
          </a:p>
          <a:p>
            <a:pPr lvl="3"/>
            <a:r>
              <a:rPr lang="en-US" altLang="en-US" dirty="0"/>
              <a:t>Revision dates</a:t>
            </a:r>
          </a:p>
          <a:p>
            <a:pPr lvl="3"/>
            <a:r>
              <a:rPr lang="en-US" altLang="en-US" dirty="0"/>
              <a:t>Table A modifications</a:t>
            </a:r>
          </a:p>
          <a:p>
            <a:pPr lvl="3"/>
            <a:r>
              <a:rPr lang="en-US" altLang="en-US" dirty="0"/>
              <a:t>"No buildings observed" if none are present</a:t>
            </a:r>
          </a:p>
          <a:p>
            <a:pPr lvl="3"/>
            <a:r>
              <a:rPr lang="en-US" altLang="en-US" dirty="0"/>
              <a:t>Must be captioned "ALTA/NSPS Land Title Survey</a:t>
            </a:r>
          </a:p>
        </p:txBody>
      </p:sp>
    </p:spTree>
    <p:extLst>
      <p:ext uri="{BB962C8B-B14F-4D97-AF65-F5344CB8AC3E}">
        <p14:creationId xmlns:p14="http://schemas.microsoft.com/office/powerpoint/2010/main" val="3251221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Section 7: Certification</a:t>
            </a:r>
          </a:p>
          <a:p>
            <a:pPr lvl="1"/>
            <a:r>
              <a:rPr lang="en-US" sz="2200" dirty="0"/>
              <a:t>In all states, any property resurvey by a land surveyor requires a map on which the surveyor attests to following appropriate rules and laws. This is signed and dated.</a:t>
            </a:r>
          </a:p>
          <a:p>
            <a:pPr lvl="1"/>
            <a:endParaRPr lang="en-US" sz="2200" dirty="0"/>
          </a:p>
          <a:p>
            <a:pPr lvl="1"/>
            <a:r>
              <a:rPr lang="en-US" altLang="en-US" sz="2200" dirty="0"/>
              <a:t>ALTA/NSPS survey is similar. This must appear unaltered (except as per Sec 3B):</a:t>
            </a:r>
          </a:p>
          <a:p>
            <a:pPr lvl="2"/>
            <a:r>
              <a:rPr lang="en-US" altLang="en-US" sz="2000" dirty="0"/>
              <a:t>“To (name of insured, if known), (name of lender, if known), (name of insurer, if known), (names of others as negotiated with the client): </a:t>
            </a:r>
          </a:p>
          <a:p>
            <a:pPr lvl="2"/>
            <a:r>
              <a:rPr lang="en-US" altLang="en-US" sz="2000" dirty="0"/>
              <a:t>This is to certify that this map or plat and the survey on which it is based were made in  accordance with the 2021 Minimum Standard Detail Requirements for ALTA/NSPS Land Title  Surveys, jointly established and adopted by ALTA and NSPS, and includes Items ________ of Table A thereof. The fieldwork was completed on ________ [date]. </a:t>
            </a:r>
          </a:p>
          <a:p>
            <a:pPr lvl="2"/>
            <a:r>
              <a:rPr lang="en-US" altLang="en-US" sz="2000" dirty="0"/>
              <a:t>Date of Plat or Map: ___________ (Surveyor’s signature, printed name and seal with Registration/License Number)”</a:t>
            </a:r>
          </a:p>
        </p:txBody>
      </p:sp>
      <p:pic>
        <p:nvPicPr>
          <p:cNvPr id="4" name="Picture 3">
            <a:extLst>
              <a:ext uri="{FF2B5EF4-FFF2-40B4-BE49-F238E27FC236}">
                <a16:creationId xmlns:a16="http://schemas.microsoft.com/office/drawing/2014/main" id="{0F26632B-2601-AEA9-0CFE-77712A84829E}"/>
              </a:ext>
            </a:extLst>
          </p:cNvPr>
          <p:cNvPicPr>
            <a:picLocks noChangeAspect="1"/>
          </p:cNvPicPr>
          <p:nvPr/>
        </p:nvPicPr>
        <p:blipFill>
          <a:blip r:embed="rId2">
            <a:clrChange>
              <a:clrFrom>
                <a:srgbClr val="FFFFFF"/>
              </a:clrFrom>
              <a:clrTo>
                <a:srgbClr val="FFFFFF">
                  <a:alpha val="0"/>
                </a:srgbClr>
              </a:clrTo>
            </a:clrChange>
            <a:extLst>
              <a:ext uri="{837473B0-CC2E-450A-ABE3-18F120FF3D39}">
                <a1611:picAttrSrcUrl xmlns:a1611="http://schemas.microsoft.com/office/drawing/2016/11/main" r:id="rId3"/>
              </a:ext>
            </a:extLst>
          </a:blip>
          <a:stretch>
            <a:fillRect/>
          </a:stretch>
        </p:blipFill>
        <p:spPr>
          <a:xfrm>
            <a:off x="860298" y="3896996"/>
            <a:ext cx="1059942" cy="1595500"/>
          </a:xfrm>
          <a:prstGeom prst="rect">
            <a:avLst/>
          </a:prstGeom>
        </p:spPr>
      </p:pic>
    </p:spTree>
    <p:extLst>
      <p:ext uri="{BB962C8B-B14F-4D97-AF65-F5344CB8AC3E}">
        <p14:creationId xmlns:p14="http://schemas.microsoft.com/office/powerpoint/2010/main" val="3647925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en-US" dirty="0"/>
              <a:t>A. Background</a:t>
            </a:r>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2. Property Survey</a:t>
            </a:r>
          </a:p>
          <a:p>
            <a:pPr lvl="1"/>
            <a:r>
              <a:rPr lang="en-US" dirty="0"/>
              <a:t>Is not required when conveying land between parties.</a:t>
            </a:r>
          </a:p>
          <a:p>
            <a:pPr lvl="1"/>
            <a:r>
              <a:rPr lang="en-US" dirty="0"/>
              <a:t>Grantor or grantee could order one prior to transaction.</a:t>
            </a:r>
          </a:p>
          <a:p>
            <a:pPr lvl="1"/>
            <a:r>
              <a:rPr lang="en-US" dirty="0"/>
              <a:t>Land surveyor will perform it according to local and state standards and common law.</a:t>
            </a:r>
          </a:p>
          <a:p>
            <a:pPr lvl="1"/>
            <a:r>
              <a:rPr lang="en-US" dirty="0"/>
              <a:t>The survey standards can vary across jurisdictions.</a:t>
            </a:r>
          </a:p>
          <a:p>
            <a:pPr lvl="1"/>
            <a:r>
              <a:rPr lang="en-US" dirty="0"/>
              <a:t>No warranty besides the surveyor's certification and potential liability.</a:t>
            </a:r>
          </a:p>
          <a:p>
            <a:pPr lvl="1"/>
            <a:endParaRPr lang="en-US" dirty="0"/>
          </a:p>
          <a:p>
            <a:pPr lvl="1"/>
            <a:endParaRPr lang="en-US" dirty="0"/>
          </a:p>
          <a:p>
            <a:pPr lvl="1"/>
            <a:endParaRPr lang="en-US" dirty="0"/>
          </a:p>
          <a:p>
            <a:pPr lvl="1"/>
            <a:endParaRPr lang="en-US" dirty="0"/>
          </a:p>
        </p:txBody>
      </p:sp>
      <p:grpSp>
        <p:nvGrpSpPr>
          <p:cNvPr id="4" name="Group 3">
            <a:extLst>
              <a:ext uri="{FF2B5EF4-FFF2-40B4-BE49-F238E27FC236}">
                <a16:creationId xmlns:a16="http://schemas.microsoft.com/office/drawing/2014/main" id="{CCA2CB69-753B-944D-DF38-22FCDA56575E}"/>
              </a:ext>
            </a:extLst>
          </p:cNvPr>
          <p:cNvGrpSpPr/>
          <p:nvPr/>
        </p:nvGrpSpPr>
        <p:grpSpPr>
          <a:xfrm>
            <a:off x="3522402" y="4176215"/>
            <a:ext cx="2073181" cy="2441724"/>
            <a:chOff x="4573279" y="3235979"/>
            <a:chExt cx="2509804" cy="3245482"/>
          </a:xfrm>
        </p:grpSpPr>
        <p:grpSp>
          <p:nvGrpSpPr>
            <p:cNvPr id="5" name="Group 4">
              <a:extLst>
                <a:ext uri="{FF2B5EF4-FFF2-40B4-BE49-F238E27FC236}">
                  <a16:creationId xmlns:a16="http://schemas.microsoft.com/office/drawing/2014/main" id="{00A8D62B-4DAE-F6BD-1A25-4061F908C82F}"/>
                </a:ext>
              </a:extLst>
            </p:cNvPr>
            <p:cNvGrpSpPr>
              <a:grpSpLocks noChangeAspect="1"/>
            </p:cNvGrpSpPr>
            <p:nvPr/>
          </p:nvGrpSpPr>
          <p:grpSpPr>
            <a:xfrm>
              <a:off x="5264726" y="3235979"/>
              <a:ext cx="1377447" cy="1644644"/>
              <a:chOff x="4395618" y="863162"/>
              <a:chExt cx="3797300" cy="4533900"/>
            </a:xfrm>
          </p:grpSpPr>
          <p:sp>
            <p:nvSpPr>
              <p:cNvPr id="6" name="Freeform: Shape 5">
                <a:extLst>
                  <a:ext uri="{FF2B5EF4-FFF2-40B4-BE49-F238E27FC236}">
                    <a16:creationId xmlns:a16="http://schemas.microsoft.com/office/drawing/2014/main" id="{2327B4E1-F56A-B06F-B8D8-7BE3995E97F1}"/>
                  </a:ext>
                </a:extLst>
              </p:cNvPr>
              <p:cNvSpPr/>
              <p:nvPr/>
            </p:nvSpPr>
            <p:spPr>
              <a:xfrm>
                <a:off x="4589755" y="1100831"/>
                <a:ext cx="3409026" cy="3835153"/>
              </a:xfrm>
              <a:custGeom>
                <a:avLst/>
                <a:gdLst>
                  <a:gd name="connsiteX0" fmla="*/ 0 w 3409026"/>
                  <a:gd name="connsiteY0" fmla="*/ 2965142 h 3835153"/>
                  <a:gd name="connsiteX1" fmla="*/ 195309 w 3409026"/>
                  <a:gd name="connsiteY1" fmla="*/ 2707689 h 3835153"/>
                  <a:gd name="connsiteX2" fmla="*/ 648070 w 3409026"/>
                  <a:gd name="connsiteY2" fmla="*/ 1624614 h 3835153"/>
                  <a:gd name="connsiteX3" fmla="*/ 1020932 w 3409026"/>
                  <a:gd name="connsiteY3" fmla="*/ 772357 h 3835153"/>
                  <a:gd name="connsiteX4" fmla="*/ 1260629 w 3409026"/>
                  <a:gd name="connsiteY4" fmla="*/ 284086 h 3835153"/>
                  <a:gd name="connsiteX5" fmla="*/ 1384917 w 3409026"/>
                  <a:gd name="connsiteY5" fmla="*/ 0 h 3835153"/>
                  <a:gd name="connsiteX6" fmla="*/ 2024109 w 3409026"/>
                  <a:gd name="connsiteY6" fmla="*/ 390618 h 3835153"/>
                  <a:gd name="connsiteX7" fmla="*/ 2681057 w 3409026"/>
                  <a:gd name="connsiteY7" fmla="*/ 630315 h 3835153"/>
                  <a:gd name="connsiteX8" fmla="*/ 3302494 w 3409026"/>
                  <a:gd name="connsiteY8" fmla="*/ 878889 h 3835153"/>
                  <a:gd name="connsiteX9" fmla="*/ 3409026 w 3409026"/>
                  <a:gd name="connsiteY9" fmla="*/ 905522 h 3835153"/>
                  <a:gd name="connsiteX10" fmla="*/ 2938509 w 3409026"/>
                  <a:gd name="connsiteY10" fmla="*/ 1837678 h 3835153"/>
                  <a:gd name="connsiteX11" fmla="*/ 2618913 w 3409026"/>
                  <a:gd name="connsiteY11" fmla="*/ 2663301 h 3835153"/>
                  <a:gd name="connsiteX12" fmla="*/ 2352583 w 3409026"/>
                  <a:gd name="connsiteY12" fmla="*/ 3231472 h 3835153"/>
                  <a:gd name="connsiteX13" fmla="*/ 2095130 w 3409026"/>
                  <a:gd name="connsiteY13" fmla="*/ 3817398 h 3835153"/>
                  <a:gd name="connsiteX14" fmla="*/ 2024109 w 3409026"/>
                  <a:gd name="connsiteY14" fmla="*/ 3835153 h 3835153"/>
                  <a:gd name="connsiteX15" fmla="*/ 1438183 w 3409026"/>
                  <a:gd name="connsiteY15" fmla="*/ 3595456 h 3835153"/>
                  <a:gd name="connsiteX16" fmla="*/ 790113 w 3409026"/>
                  <a:gd name="connsiteY16" fmla="*/ 3275860 h 3835153"/>
                  <a:gd name="connsiteX17" fmla="*/ 301841 w 3409026"/>
                  <a:gd name="connsiteY17" fmla="*/ 3089429 h 3835153"/>
                  <a:gd name="connsiteX18" fmla="*/ 0 w 3409026"/>
                  <a:gd name="connsiteY18" fmla="*/ 2965142 h 383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09026" h="3835153">
                    <a:moveTo>
                      <a:pt x="0" y="2965142"/>
                    </a:moveTo>
                    <a:lnTo>
                      <a:pt x="195309" y="2707689"/>
                    </a:lnTo>
                    <a:lnTo>
                      <a:pt x="648070" y="1624614"/>
                    </a:lnTo>
                    <a:lnTo>
                      <a:pt x="1020932" y="772357"/>
                    </a:lnTo>
                    <a:lnTo>
                      <a:pt x="1260629" y="284086"/>
                    </a:lnTo>
                    <a:lnTo>
                      <a:pt x="1384917" y="0"/>
                    </a:lnTo>
                    <a:lnTo>
                      <a:pt x="2024109" y="390618"/>
                    </a:lnTo>
                    <a:lnTo>
                      <a:pt x="2681057" y="630315"/>
                    </a:lnTo>
                    <a:lnTo>
                      <a:pt x="3302494" y="878889"/>
                    </a:lnTo>
                    <a:lnTo>
                      <a:pt x="3409026" y="905522"/>
                    </a:lnTo>
                    <a:lnTo>
                      <a:pt x="2938509" y="1837678"/>
                    </a:lnTo>
                    <a:lnTo>
                      <a:pt x="2618913" y="2663301"/>
                    </a:lnTo>
                    <a:lnTo>
                      <a:pt x="2352583" y="3231472"/>
                    </a:lnTo>
                    <a:lnTo>
                      <a:pt x="2095130" y="3817398"/>
                    </a:lnTo>
                    <a:lnTo>
                      <a:pt x="2024109" y="3835153"/>
                    </a:lnTo>
                    <a:lnTo>
                      <a:pt x="1438183" y="3595456"/>
                    </a:lnTo>
                    <a:lnTo>
                      <a:pt x="790113" y="3275860"/>
                    </a:lnTo>
                    <a:lnTo>
                      <a:pt x="301841" y="3089429"/>
                    </a:lnTo>
                    <a:lnTo>
                      <a:pt x="0" y="2965142"/>
                    </a:lnTo>
                    <a:close/>
                  </a:path>
                </a:pathLst>
              </a:cu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C2B1C4F-055A-A1AA-C3E5-E8A471AB0A99}"/>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4395618" y="863162"/>
                <a:ext cx="3797300" cy="4533900"/>
              </a:xfrm>
              <a:prstGeom prst="rect">
                <a:avLst/>
              </a:prstGeom>
            </p:spPr>
          </p:pic>
        </p:grpSp>
        <p:pic>
          <p:nvPicPr>
            <p:cNvPr id="8" name="Picture 8" descr="https://img.clipartfest.com/c0116bc07cc0fbaa28317479ddb944f6_clipart-screen-beans-clipart-screen-beans_471-429.jpeg">
              <a:extLst>
                <a:ext uri="{FF2B5EF4-FFF2-40B4-BE49-F238E27FC236}">
                  <a16:creationId xmlns:a16="http://schemas.microsoft.com/office/drawing/2014/main" id="{42C3D7F0-4883-C5FD-82A0-B02EB1FA748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3279" y="4195461"/>
              <a:ext cx="2509804"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BB2BE89B-601D-36DC-B27F-CED7ACD152C0}"/>
              </a:ext>
            </a:extLst>
          </p:cNvPr>
          <p:cNvGrpSpPr/>
          <p:nvPr/>
        </p:nvGrpSpPr>
        <p:grpSpPr>
          <a:xfrm>
            <a:off x="8073299" y="4244454"/>
            <a:ext cx="2339941" cy="2313297"/>
            <a:chOff x="8441790" y="3944201"/>
            <a:chExt cx="2339941" cy="2313297"/>
          </a:xfrm>
        </p:grpSpPr>
        <p:grpSp>
          <p:nvGrpSpPr>
            <p:cNvPr id="82" name="Group 81">
              <a:extLst>
                <a:ext uri="{FF2B5EF4-FFF2-40B4-BE49-F238E27FC236}">
                  <a16:creationId xmlns:a16="http://schemas.microsoft.com/office/drawing/2014/main" id="{5DF385B8-CDE2-20F7-23B4-F64EB52A3D46}"/>
                </a:ext>
              </a:extLst>
            </p:cNvPr>
            <p:cNvGrpSpPr>
              <a:grpSpLocks noChangeAspect="1"/>
            </p:cNvGrpSpPr>
            <p:nvPr/>
          </p:nvGrpSpPr>
          <p:grpSpPr>
            <a:xfrm>
              <a:off x="8441790" y="4428698"/>
              <a:ext cx="1297060" cy="1828800"/>
              <a:chOff x="7868584" y="2761539"/>
              <a:chExt cx="2835361" cy="3997740"/>
            </a:xfrm>
          </p:grpSpPr>
          <p:pic>
            <p:nvPicPr>
              <p:cNvPr id="81" name="Picture 80">
                <a:extLst>
                  <a:ext uri="{FF2B5EF4-FFF2-40B4-BE49-F238E27FC236}">
                    <a16:creationId xmlns:a16="http://schemas.microsoft.com/office/drawing/2014/main" id="{1636DDC9-836E-2FB2-B205-53260B4362A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60820" y="2761539"/>
                <a:ext cx="2143125" cy="3686175"/>
              </a:xfrm>
              <a:prstGeom prst="rect">
                <a:avLst/>
              </a:prstGeom>
            </p:spPr>
          </p:pic>
          <p:grpSp>
            <p:nvGrpSpPr>
              <p:cNvPr id="10" name="Group 9">
                <a:extLst>
                  <a:ext uri="{FF2B5EF4-FFF2-40B4-BE49-F238E27FC236}">
                    <a16:creationId xmlns:a16="http://schemas.microsoft.com/office/drawing/2014/main" id="{2E16B242-F3E6-2448-6E06-078A453B9BB5}"/>
                  </a:ext>
                </a:extLst>
              </p:cNvPr>
              <p:cNvGrpSpPr>
                <a:grpSpLocks noChangeAspect="1"/>
              </p:cNvGrpSpPr>
              <p:nvPr/>
            </p:nvGrpSpPr>
            <p:grpSpPr>
              <a:xfrm>
                <a:off x="7868584" y="3010239"/>
                <a:ext cx="1968296" cy="3749040"/>
                <a:chOff x="948904" y="2311837"/>
                <a:chExt cx="2054225" cy="3912710"/>
              </a:xfrm>
            </p:grpSpPr>
            <p:grpSp>
              <p:nvGrpSpPr>
                <p:cNvPr id="11" name="Group 10">
                  <a:extLst>
                    <a:ext uri="{FF2B5EF4-FFF2-40B4-BE49-F238E27FC236}">
                      <a16:creationId xmlns:a16="http://schemas.microsoft.com/office/drawing/2014/main" id="{5EC3F4EB-ABB3-FC1F-867E-AC80480B51D6}"/>
                    </a:ext>
                  </a:extLst>
                </p:cNvPr>
                <p:cNvGrpSpPr/>
                <p:nvPr/>
              </p:nvGrpSpPr>
              <p:grpSpPr>
                <a:xfrm>
                  <a:off x="1664261" y="2311837"/>
                  <a:ext cx="468766" cy="911030"/>
                  <a:chOff x="1664261" y="2311837"/>
                  <a:chExt cx="468766" cy="911030"/>
                </a:xfrm>
              </p:grpSpPr>
              <p:grpSp>
                <p:nvGrpSpPr>
                  <p:cNvPr id="54" name="Group 198">
                    <a:extLst>
                      <a:ext uri="{FF2B5EF4-FFF2-40B4-BE49-F238E27FC236}">
                        <a16:creationId xmlns:a16="http://schemas.microsoft.com/office/drawing/2014/main" id="{F5943A68-6313-A826-7A19-0FAFBC276D6D}"/>
                      </a:ext>
                    </a:extLst>
                  </p:cNvPr>
                  <p:cNvGrpSpPr>
                    <a:grpSpLocks/>
                  </p:cNvGrpSpPr>
                  <p:nvPr/>
                </p:nvGrpSpPr>
                <p:grpSpPr bwMode="auto">
                  <a:xfrm flipH="1">
                    <a:off x="2015167" y="2739263"/>
                    <a:ext cx="65548" cy="78736"/>
                    <a:chOff x="779" y="2650"/>
                    <a:chExt cx="99" cy="119"/>
                  </a:xfrm>
                </p:grpSpPr>
                <p:sp>
                  <p:nvSpPr>
                    <p:cNvPr id="78" name="Rectangle 173">
                      <a:extLst>
                        <a:ext uri="{FF2B5EF4-FFF2-40B4-BE49-F238E27FC236}">
                          <a16:creationId xmlns:a16="http://schemas.microsoft.com/office/drawing/2014/main" id="{B1D9757A-4E8A-7299-606E-49E21415777E}"/>
                        </a:ext>
                      </a:extLst>
                    </p:cNvPr>
                    <p:cNvSpPr>
                      <a:spLocks noChangeArrowheads="1"/>
                    </p:cNvSpPr>
                    <p:nvPr/>
                  </p:nvSpPr>
                  <p:spPr bwMode="auto">
                    <a:xfrm rot="-5400000">
                      <a:off x="810" y="2664"/>
                      <a:ext cx="44" cy="93"/>
                    </a:xfrm>
                    <a:prstGeom prst="rect">
                      <a:avLst/>
                    </a:prstGeom>
                    <a:solidFill>
                      <a:srgbClr val="D9D9D9"/>
                    </a:solidFill>
                    <a:ln w="6350" algn="ctr">
                      <a:solidFill>
                        <a:schemeClr val="tx1"/>
                      </a:solidFill>
                      <a:miter lim="800000"/>
                      <a:headEnd/>
                      <a:tailEnd/>
                    </a:ln>
                  </p:spPr>
                  <p:txBody>
                    <a:bodyPr rot="10800000" anchor="ctr"/>
                    <a:lstStyle/>
                    <a:p>
                      <a:pPr>
                        <a:defRPr/>
                      </a:pPr>
                      <a:endParaRPr lang="en-US">
                        <a:solidFill>
                          <a:schemeClr val="lt1"/>
                        </a:solidFill>
                        <a:latin typeface="+mn-lt"/>
                        <a:cs typeface="+mn-cs"/>
                      </a:endParaRPr>
                    </a:p>
                  </p:txBody>
                </p:sp>
                <p:sp>
                  <p:nvSpPr>
                    <p:cNvPr id="79" name="Rectangle 174">
                      <a:extLst>
                        <a:ext uri="{FF2B5EF4-FFF2-40B4-BE49-F238E27FC236}">
                          <a16:creationId xmlns:a16="http://schemas.microsoft.com/office/drawing/2014/main" id="{A427FBCA-E889-DC89-1EDD-42212D24DA7F}"/>
                        </a:ext>
                      </a:extLst>
                    </p:cNvPr>
                    <p:cNvSpPr>
                      <a:spLocks noChangeArrowheads="1"/>
                    </p:cNvSpPr>
                    <p:nvPr/>
                  </p:nvSpPr>
                  <p:spPr bwMode="auto">
                    <a:xfrm rot="-5400000">
                      <a:off x="770" y="2688"/>
                      <a:ext cx="58" cy="40"/>
                    </a:xfrm>
                    <a:prstGeom prst="rect">
                      <a:avLst/>
                    </a:prstGeom>
                    <a:solidFill>
                      <a:srgbClr val="7F7F7F"/>
                    </a:solidFill>
                    <a:ln w="6350" algn="ctr">
                      <a:solidFill>
                        <a:schemeClr val="tx1"/>
                      </a:solidFill>
                      <a:miter lim="800000"/>
                      <a:headEnd/>
                      <a:tailEnd/>
                    </a:ln>
                  </p:spPr>
                  <p:txBody>
                    <a:bodyPr rot="10800000" anchor="ctr"/>
                    <a:lstStyle/>
                    <a:p>
                      <a:pPr>
                        <a:defRPr/>
                      </a:pPr>
                      <a:endParaRPr lang="en-US">
                        <a:solidFill>
                          <a:schemeClr val="lt1"/>
                        </a:solidFill>
                        <a:latin typeface="+mn-lt"/>
                        <a:cs typeface="+mn-cs"/>
                      </a:endParaRPr>
                    </a:p>
                  </p:txBody>
                </p:sp>
                <p:sp>
                  <p:nvSpPr>
                    <p:cNvPr id="80" name="Rectangle 174">
                      <a:extLst>
                        <a:ext uri="{FF2B5EF4-FFF2-40B4-BE49-F238E27FC236}">
                          <a16:creationId xmlns:a16="http://schemas.microsoft.com/office/drawing/2014/main" id="{CC001A33-0578-02BF-84B8-1FEE86E02B39}"/>
                        </a:ext>
                      </a:extLst>
                    </p:cNvPr>
                    <p:cNvSpPr>
                      <a:spLocks noChangeArrowheads="1"/>
                    </p:cNvSpPr>
                    <p:nvPr/>
                  </p:nvSpPr>
                  <p:spPr bwMode="auto">
                    <a:xfrm rot="-5400000">
                      <a:off x="769" y="2690"/>
                      <a:ext cx="119" cy="40"/>
                    </a:xfrm>
                    <a:prstGeom prst="rect">
                      <a:avLst/>
                    </a:prstGeom>
                    <a:solidFill>
                      <a:srgbClr val="7F7F7F"/>
                    </a:solidFill>
                    <a:ln w="6350" algn="ctr">
                      <a:solidFill>
                        <a:schemeClr val="tx1"/>
                      </a:solidFill>
                      <a:miter lim="800000"/>
                      <a:headEnd/>
                      <a:tailEnd/>
                    </a:ln>
                  </p:spPr>
                  <p:txBody>
                    <a:bodyPr rot="10800000" anchor="ctr"/>
                    <a:lstStyle/>
                    <a:p>
                      <a:pPr>
                        <a:defRPr/>
                      </a:pPr>
                      <a:endParaRPr lang="en-US">
                        <a:solidFill>
                          <a:schemeClr val="lt1"/>
                        </a:solidFill>
                        <a:latin typeface="+mn-lt"/>
                        <a:cs typeface="+mn-cs"/>
                      </a:endParaRPr>
                    </a:p>
                  </p:txBody>
                </p:sp>
              </p:grpSp>
              <p:grpSp>
                <p:nvGrpSpPr>
                  <p:cNvPr id="55" name="Group 1858">
                    <a:extLst>
                      <a:ext uri="{FF2B5EF4-FFF2-40B4-BE49-F238E27FC236}">
                        <a16:creationId xmlns:a16="http://schemas.microsoft.com/office/drawing/2014/main" id="{F1FB83CB-10B2-3581-F414-46BFAA67492D}"/>
                      </a:ext>
                    </a:extLst>
                  </p:cNvPr>
                  <p:cNvGrpSpPr>
                    <a:grpSpLocks/>
                  </p:cNvGrpSpPr>
                  <p:nvPr/>
                </p:nvGrpSpPr>
                <p:grpSpPr bwMode="auto">
                  <a:xfrm rot="10800000" flipH="1">
                    <a:off x="1664261" y="2492467"/>
                    <a:ext cx="468766" cy="164751"/>
                    <a:chOff x="5587013" y="2302276"/>
                    <a:chExt cx="437966" cy="153879"/>
                  </a:xfrm>
                </p:grpSpPr>
                <p:sp>
                  <p:nvSpPr>
                    <p:cNvPr id="76" name="Rectangle 75">
                      <a:extLst>
                        <a:ext uri="{FF2B5EF4-FFF2-40B4-BE49-F238E27FC236}">
                          <a16:creationId xmlns:a16="http://schemas.microsoft.com/office/drawing/2014/main" id="{700FC7B7-24CE-E997-C709-159205B286D7}"/>
                        </a:ext>
                      </a:extLst>
                    </p:cNvPr>
                    <p:cNvSpPr/>
                    <p:nvPr/>
                  </p:nvSpPr>
                  <p:spPr>
                    <a:xfrm>
                      <a:off x="5639271" y="2301823"/>
                      <a:ext cx="384767" cy="153879"/>
                    </a:xfrm>
                    <a:prstGeom prst="rect">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7" name="Trapezoid 76">
                      <a:extLst>
                        <a:ext uri="{FF2B5EF4-FFF2-40B4-BE49-F238E27FC236}">
                          <a16:creationId xmlns:a16="http://schemas.microsoft.com/office/drawing/2014/main" id="{BCF458A9-4A5D-9D1F-E168-F0C6ADFB2D71}"/>
                        </a:ext>
                      </a:extLst>
                    </p:cNvPr>
                    <p:cNvSpPr/>
                    <p:nvPr/>
                  </p:nvSpPr>
                  <p:spPr>
                    <a:xfrm rot="-5400000">
                      <a:off x="5559366" y="2355112"/>
                      <a:ext cx="106294" cy="53199"/>
                    </a:xfrm>
                    <a:prstGeom prst="trapezoid">
                      <a:avLst/>
                    </a:prstGeom>
                    <a:solidFill>
                      <a:schemeClr val="tx1">
                        <a:lumMod val="85000"/>
                        <a:lumOff val="1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56" name="Trapezoid 55">
                    <a:extLst>
                      <a:ext uri="{FF2B5EF4-FFF2-40B4-BE49-F238E27FC236}">
                        <a16:creationId xmlns:a16="http://schemas.microsoft.com/office/drawing/2014/main" id="{191F7759-D17B-2A24-FB4D-A9C268BA25C6}"/>
                      </a:ext>
                    </a:extLst>
                  </p:cNvPr>
                  <p:cNvSpPr/>
                  <p:nvPr/>
                </p:nvSpPr>
                <p:spPr bwMode="auto">
                  <a:xfrm flipH="1">
                    <a:off x="1750989" y="2853067"/>
                    <a:ext cx="344292" cy="150194"/>
                  </a:xfrm>
                  <a:prstGeom prst="trapezoid">
                    <a:avLst/>
                  </a:prstGeom>
                  <a:solidFill>
                    <a:srgbClr val="00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7" name="Trapezoid 56">
                    <a:extLst>
                      <a:ext uri="{FF2B5EF4-FFF2-40B4-BE49-F238E27FC236}">
                        <a16:creationId xmlns:a16="http://schemas.microsoft.com/office/drawing/2014/main" id="{96A9B5A8-EEA2-65FE-1F76-C44530850E8E}"/>
                      </a:ext>
                    </a:extLst>
                  </p:cNvPr>
                  <p:cNvSpPr/>
                  <p:nvPr/>
                </p:nvSpPr>
                <p:spPr bwMode="auto">
                  <a:xfrm flipH="1">
                    <a:off x="1862222" y="2311837"/>
                    <a:ext cx="101301" cy="120420"/>
                  </a:xfrm>
                  <a:prstGeom prst="trapezoid">
                    <a:avLst/>
                  </a:prstGeom>
                  <a:solidFill>
                    <a:srgbClr val="008000"/>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8" name="Trapezoid 183">
                    <a:extLst>
                      <a:ext uri="{FF2B5EF4-FFF2-40B4-BE49-F238E27FC236}">
                        <a16:creationId xmlns:a16="http://schemas.microsoft.com/office/drawing/2014/main" id="{A2BD5BCB-2D24-89E4-3B22-FD21372A48AD}"/>
                      </a:ext>
                    </a:extLst>
                  </p:cNvPr>
                  <p:cNvSpPr/>
                  <p:nvPr/>
                </p:nvSpPr>
                <p:spPr bwMode="auto">
                  <a:xfrm rot="10800000" flipH="1">
                    <a:off x="1796012" y="3028404"/>
                    <a:ext cx="262853" cy="48962"/>
                  </a:xfrm>
                  <a:prstGeom prst="trapezoid">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9" name="Oval 58">
                    <a:extLst>
                      <a:ext uri="{FF2B5EF4-FFF2-40B4-BE49-F238E27FC236}">
                        <a16:creationId xmlns:a16="http://schemas.microsoft.com/office/drawing/2014/main" id="{72536E51-E7F1-FC30-7BE0-3058E8E6F31E}"/>
                      </a:ext>
                    </a:extLst>
                  </p:cNvPr>
                  <p:cNvSpPr/>
                  <p:nvPr/>
                </p:nvSpPr>
                <p:spPr bwMode="auto">
                  <a:xfrm flipH="1">
                    <a:off x="1746355" y="2419686"/>
                    <a:ext cx="333036" cy="31097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0" name="Rectangle 184">
                    <a:extLst>
                      <a:ext uri="{FF2B5EF4-FFF2-40B4-BE49-F238E27FC236}">
                        <a16:creationId xmlns:a16="http://schemas.microsoft.com/office/drawing/2014/main" id="{8CCE149A-0D06-C7BC-6434-B9821E2F62FC}"/>
                      </a:ext>
                    </a:extLst>
                  </p:cNvPr>
                  <p:cNvSpPr>
                    <a:spLocks noChangeArrowheads="1"/>
                  </p:cNvSpPr>
                  <p:nvPr/>
                </p:nvSpPr>
                <p:spPr bwMode="auto">
                  <a:xfrm flipH="1">
                    <a:off x="1770853" y="3006570"/>
                    <a:ext cx="305228" cy="19188"/>
                  </a:xfrm>
                  <a:prstGeom prst="rect">
                    <a:avLst/>
                  </a:prstGeom>
                  <a:solidFill>
                    <a:schemeClr val="tx1"/>
                  </a:solidFill>
                  <a:ln w="9525">
                    <a:solidFill>
                      <a:schemeClr val="tx1"/>
                    </a:solidFill>
                    <a:miter lim="800000"/>
                    <a:headEnd/>
                    <a:tailEnd/>
                  </a:ln>
                </p:spPr>
                <p:txBody>
                  <a:bodyPr wrap="none" anchor="ctr"/>
                  <a:lstStyle/>
                  <a:p>
                    <a:pPr algn="l"/>
                    <a:endParaRPr lang="en-US"/>
                  </a:p>
                </p:txBody>
              </p:sp>
              <p:sp>
                <p:nvSpPr>
                  <p:cNvPr id="61" name="Rounded Rectangle 458">
                    <a:extLst>
                      <a:ext uri="{FF2B5EF4-FFF2-40B4-BE49-F238E27FC236}">
                        <a16:creationId xmlns:a16="http://schemas.microsoft.com/office/drawing/2014/main" id="{B7EDF4FE-9646-702D-9284-77CCE093072C}"/>
                      </a:ext>
                    </a:extLst>
                  </p:cNvPr>
                  <p:cNvSpPr/>
                  <p:nvPr/>
                </p:nvSpPr>
                <p:spPr bwMode="auto">
                  <a:xfrm flipH="1">
                    <a:off x="1817861" y="2435565"/>
                    <a:ext cx="199292" cy="553140"/>
                  </a:xfrm>
                  <a:prstGeom prst="round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2" name="Oval 243">
                    <a:extLst>
                      <a:ext uri="{FF2B5EF4-FFF2-40B4-BE49-F238E27FC236}">
                        <a16:creationId xmlns:a16="http://schemas.microsoft.com/office/drawing/2014/main" id="{9DFDE9FE-D81A-92E4-2EF0-33E824E5A441}"/>
                      </a:ext>
                    </a:extLst>
                  </p:cNvPr>
                  <p:cNvSpPr/>
                  <p:nvPr/>
                </p:nvSpPr>
                <p:spPr bwMode="auto">
                  <a:xfrm flipH="1">
                    <a:off x="1889469" y="2905212"/>
                    <a:ext cx="71507" cy="75428"/>
                  </a:xfrm>
                  <a:prstGeom prst="ellipse">
                    <a:avLst/>
                  </a:prstGeom>
                  <a:solidFill>
                    <a:schemeClr val="tx1">
                      <a:lumMod val="75000"/>
                      <a:lumOff val="2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3" name="Oval 244">
                    <a:extLst>
                      <a:ext uri="{FF2B5EF4-FFF2-40B4-BE49-F238E27FC236}">
                        <a16:creationId xmlns:a16="http://schemas.microsoft.com/office/drawing/2014/main" id="{3B98CB36-692E-FF52-D2DB-1425DBAECD52}"/>
                      </a:ext>
                    </a:extLst>
                  </p:cNvPr>
                  <p:cNvSpPr/>
                  <p:nvPr/>
                </p:nvSpPr>
                <p:spPr bwMode="auto">
                  <a:xfrm flipH="1">
                    <a:off x="1909995" y="2927708"/>
                    <a:ext cx="31781" cy="31759"/>
                  </a:xfrm>
                  <a:prstGeom prst="ellipse">
                    <a:avLst/>
                  </a:prstGeom>
                  <a:solidFill>
                    <a:schemeClr val="bg1">
                      <a:lumMod val="85000"/>
                    </a:schemeClr>
                  </a:solidFill>
                  <a:ln w="31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nvGrpSpPr>
                  <p:cNvPr id="64" name="Group 236">
                    <a:extLst>
                      <a:ext uri="{FF2B5EF4-FFF2-40B4-BE49-F238E27FC236}">
                        <a16:creationId xmlns:a16="http://schemas.microsoft.com/office/drawing/2014/main" id="{16EB1C3D-81D3-F18D-A58C-F4E86A1E8447}"/>
                      </a:ext>
                    </a:extLst>
                  </p:cNvPr>
                  <p:cNvGrpSpPr>
                    <a:grpSpLocks/>
                  </p:cNvGrpSpPr>
                  <p:nvPr/>
                </p:nvGrpSpPr>
                <p:grpSpPr bwMode="auto">
                  <a:xfrm>
                    <a:off x="1764365" y="3057803"/>
                    <a:ext cx="353055" cy="165064"/>
                    <a:chOff x="1690" y="3144"/>
                    <a:chExt cx="539" cy="252"/>
                  </a:xfrm>
                </p:grpSpPr>
                <p:sp>
                  <p:nvSpPr>
                    <p:cNvPr id="65" name="Rectangle 186">
                      <a:extLst>
                        <a:ext uri="{FF2B5EF4-FFF2-40B4-BE49-F238E27FC236}">
                          <a16:creationId xmlns:a16="http://schemas.microsoft.com/office/drawing/2014/main" id="{0CA892D2-7DB2-3101-9F08-72433008B357}"/>
                        </a:ext>
                      </a:extLst>
                    </p:cNvPr>
                    <p:cNvSpPr>
                      <a:spLocks noChangeArrowheads="1"/>
                    </p:cNvSpPr>
                    <p:nvPr/>
                  </p:nvSpPr>
                  <p:spPr bwMode="auto">
                    <a:xfrm flipH="1">
                      <a:off x="1755" y="3236"/>
                      <a:ext cx="44" cy="93"/>
                    </a:xfrm>
                    <a:prstGeom prst="rect">
                      <a:avLst/>
                    </a:prstGeom>
                    <a:solidFill>
                      <a:srgbClr val="D9D9D9"/>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66" name="Rectangle 190">
                      <a:extLst>
                        <a:ext uri="{FF2B5EF4-FFF2-40B4-BE49-F238E27FC236}">
                          <a16:creationId xmlns:a16="http://schemas.microsoft.com/office/drawing/2014/main" id="{DDED22EF-3C2C-9055-E80B-D8CE1274A29B}"/>
                        </a:ext>
                      </a:extLst>
                    </p:cNvPr>
                    <p:cNvSpPr>
                      <a:spLocks noChangeArrowheads="1"/>
                    </p:cNvSpPr>
                    <p:nvPr/>
                  </p:nvSpPr>
                  <p:spPr bwMode="auto">
                    <a:xfrm flipH="1">
                      <a:off x="1856" y="3238"/>
                      <a:ext cx="45" cy="93"/>
                    </a:xfrm>
                    <a:prstGeom prst="rect">
                      <a:avLst/>
                    </a:prstGeom>
                    <a:solidFill>
                      <a:srgbClr val="D9D9D9"/>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67" name="Rectangle 191">
                      <a:extLst>
                        <a:ext uri="{FF2B5EF4-FFF2-40B4-BE49-F238E27FC236}">
                          <a16:creationId xmlns:a16="http://schemas.microsoft.com/office/drawing/2014/main" id="{C397E059-BBE5-2EBD-531E-03FC1146E628}"/>
                        </a:ext>
                      </a:extLst>
                    </p:cNvPr>
                    <p:cNvSpPr>
                      <a:spLocks noChangeArrowheads="1"/>
                    </p:cNvSpPr>
                    <p:nvPr/>
                  </p:nvSpPr>
                  <p:spPr bwMode="auto">
                    <a:xfrm flipH="1">
                      <a:off x="1819" y="3262"/>
                      <a:ext cx="118" cy="40"/>
                    </a:xfrm>
                    <a:prstGeom prst="rect">
                      <a:avLst/>
                    </a:prstGeom>
                    <a:solidFill>
                      <a:srgbClr val="7F7F7F"/>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68" name="Oval 240">
                      <a:extLst>
                        <a:ext uri="{FF2B5EF4-FFF2-40B4-BE49-F238E27FC236}">
                          <a16:creationId xmlns:a16="http://schemas.microsoft.com/office/drawing/2014/main" id="{3594BB0C-0EE5-74FA-9997-CCDE32D4D4E8}"/>
                        </a:ext>
                      </a:extLst>
                    </p:cNvPr>
                    <p:cNvSpPr>
                      <a:spLocks noChangeArrowheads="1"/>
                    </p:cNvSpPr>
                    <p:nvPr/>
                  </p:nvSpPr>
                  <p:spPr bwMode="auto">
                    <a:xfrm>
                      <a:off x="2152" y="3144"/>
                      <a:ext cx="63" cy="12"/>
                    </a:xfrm>
                    <a:prstGeom prst="ellipse">
                      <a:avLst/>
                    </a:prstGeom>
                    <a:solidFill>
                      <a:schemeClr val="accent1"/>
                    </a:solidFill>
                    <a:ln w="3175">
                      <a:solidFill>
                        <a:schemeClr val="tx1"/>
                      </a:solidFill>
                      <a:round/>
                      <a:headEnd/>
                      <a:tailEnd/>
                    </a:ln>
                    <a:effectLst/>
                  </p:spPr>
                  <p:txBody>
                    <a:bodyPr wrap="none" anchor="ctr"/>
                    <a:lstStyle/>
                    <a:p>
                      <a:endParaRPr lang="en-US"/>
                    </a:p>
                  </p:txBody>
                </p:sp>
                <p:sp>
                  <p:nvSpPr>
                    <p:cNvPr id="69" name="Rectangle 188">
                      <a:extLst>
                        <a:ext uri="{FF2B5EF4-FFF2-40B4-BE49-F238E27FC236}">
                          <a16:creationId xmlns:a16="http://schemas.microsoft.com/office/drawing/2014/main" id="{D18012C6-8C65-F919-CD67-9549D4C044F9}"/>
                        </a:ext>
                      </a:extLst>
                    </p:cNvPr>
                    <p:cNvSpPr>
                      <a:spLocks noChangeArrowheads="1"/>
                    </p:cNvSpPr>
                    <p:nvPr/>
                  </p:nvSpPr>
                  <p:spPr bwMode="auto">
                    <a:xfrm flipH="1">
                      <a:off x="2092" y="3237"/>
                      <a:ext cx="45" cy="93"/>
                    </a:xfrm>
                    <a:prstGeom prst="rect">
                      <a:avLst/>
                    </a:prstGeom>
                    <a:solidFill>
                      <a:srgbClr val="D9D9D9"/>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70" name="Rectangle 189">
                      <a:extLst>
                        <a:ext uri="{FF2B5EF4-FFF2-40B4-BE49-F238E27FC236}">
                          <a16:creationId xmlns:a16="http://schemas.microsoft.com/office/drawing/2014/main" id="{A9B9E7E9-1B7C-F244-9FE0-971E955CC3CA}"/>
                        </a:ext>
                      </a:extLst>
                    </p:cNvPr>
                    <p:cNvSpPr>
                      <a:spLocks noChangeArrowheads="1"/>
                    </p:cNvSpPr>
                    <p:nvPr/>
                  </p:nvSpPr>
                  <p:spPr bwMode="auto">
                    <a:xfrm flipH="1">
                      <a:off x="2055" y="3263"/>
                      <a:ext cx="118" cy="40"/>
                    </a:xfrm>
                    <a:prstGeom prst="rect">
                      <a:avLst/>
                    </a:prstGeom>
                    <a:solidFill>
                      <a:srgbClr val="7F7F7F"/>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71" name="Rectangle 184">
                      <a:extLst>
                        <a:ext uri="{FF2B5EF4-FFF2-40B4-BE49-F238E27FC236}">
                          <a16:creationId xmlns:a16="http://schemas.microsoft.com/office/drawing/2014/main" id="{19F27ACC-DC60-6BE6-E5E0-FCD3930C5697}"/>
                        </a:ext>
                      </a:extLst>
                    </p:cNvPr>
                    <p:cNvSpPr>
                      <a:spLocks noChangeArrowheads="1"/>
                    </p:cNvSpPr>
                    <p:nvPr/>
                  </p:nvSpPr>
                  <p:spPr bwMode="auto">
                    <a:xfrm flipH="1">
                      <a:off x="1701" y="3162"/>
                      <a:ext cx="507" cy="77"/>
                    </a:xfrm>
                    <a:prstGeom prst="rect">
                      <a:avLst/>
                    </a:prstGeom>
                    <a:solidFill>
                      <a:srgbClr val="008000"/>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72" name="Rectangle 187">
                      <a:extLst>
                        <a:ext uri="{FF2B5EF4-FFF2-40B4-BE49-F238E27FC236}">
                          <a16:creationId xmlns:a16="http://schemas.microsoft.com/office/drawing/2014/main" id="{85E502A8-0A4E-2C2B-EDB0-BFDB42DD9658}"/>
                        </a:ext>
                      </a:extLst>
                    </p:cNvPr>
                    <p:cNvSpPr>
                      <a:spLocks noChangeArrowheads="1"/>
                    </p:cNvSpPr>
                    <p:nvPr/>
                  </p:nvSpPr>
                  <p:spPr bwMode="auto">
                    <a:xfrm flipH="1">
                      <a:off x="1717" y="3268"/>
                      <a:ext cx="119" cy="40"/>
                    </a:xfrm>
                    <a:prstGeom prst="rect">
                      <a:avLst/>
                    </a:prstGeom>
                    <a:solidFill>
                      <a:srgbClr val="7F7F7F"/>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73" name="Rectangle 245">
                      <a:extLst>
                        <a:ext uri="{FF2B5EF4-FFF2-40B4-BE49-F238E27FC236}">
                          <a16:creationId xmlns:a16="http://schemas.microsoft.com/office/drawing/2014/main" id="{FDCE9BDA-614C-98DC-EDED-EC6C71FF9F38}"/>
                        </a:ext>
                      </a:extLst>
                    </p:cNvPr>
                    <p:cNvSpPr>
                      <a:spLocks noChangeArrowheads="1"/>
                    </p:cNvSpPr>
                    <p:nvPr/>
                  </p:nvSpPr>
                  <p:spPr bwMode="auto">
                    <a:xfrm>
                      <a:off x="2130" y="3150"/>
                      <a:ext cx="99" cy="56"/>
                    </a:xfrm>
                    <a:prstGeom prst="rect">
                      <a:avLst/>
                    </a:prstGeom>
                    <a:solidFill>
                      <a:srgbClr val="008000"/>
                    </a:solidFill>
                    <a:ln w="6350">
                      <a:solidFill>
                        <a:schemeClr val="tx1"/>
                      </a:solidFill>
                      <a:miter lim="800000"/>
                      <a:headEnd/>
                      <a:tailEnd/>
                    </a:ln>
                    <a:effectLst/>
                  </p:spPr>
                  <p:txBody>
                    <a:bodyPr wrap="none" anchor="ctr"/>
                    <a:lstStyle/>
                    <a:p>
                      <a:endParaRPr lang="en-US"/>
                    </a:p>
                  </p:txBody>
                </p:sp>
                <p:sp>
                  <p:nvSpPr>
                    <p:cNvPr id="74" name="Rectangle 181">
                      <a:extLst>
                        <a:ext uri="{FF2B5EF4-FFF2-40B4-BE49-F238E27FC236}">
                          <a16:creationId xmlns:a16="http://schemas.microsoft.com/office/drawing/2014/main" id="{34BAC702-5643-7258-5FEB-835EA9160102}"/>
                        </a:ext>
                      </a:extLst>
                    </p:cNvPr>
                    <p:cNvSpPr>
                      <a:spLocks noChangeArrowheads="1"/>
                    </p:cNvSpPr>
                    <p:nvPr/>
                  </p:nvSpPr>
                  <p:spPr bwMode="auto">
                    <a:xfrm flipH="1">
                      <a:off x="1690" y="3329"/>
                      <a:ext cx="474" cy="67"/>
                    </a:xfrm>
                    <a:prstGeom prst="rect">
                      <a:avLst/>
                    </a:prstGeom>
                    <a:solidFill>
                      <a:srgbClr val="008000"/>
                    </a:solidFill>
                    <a:ln w="6350" algn="ctr">
                      <a:solidFill>
                        <a:schemeClr val="tx1"/>
                      </a:solidFill>
                      <a:miter lim="800000"/>
                      <a:headEnd/>
                      <a:tailEnd/>
                    </a:ln>
                  </p:spPr>
                  <p:txBody>
                    <a:bodyPr anchor="ctr"/>
                    <a:lstStyle/>
                    <a:p>
                      <a:pPr>
                        <a:defRPr/>
                      </a:pPr>
                      <a:endParaRPr lang="en-US">
                        <a:solidFill>
                          <a:schemeClr val="lt1"/>
                        </a:solidFill>
                        <a:latin typeface="+mn-lt"/>
                        <a:cs typeface="+mn-cs"/>
                      </a:endParaRPr>
                    </a:p>
                  </p:txBody>
                </p:sp>
                <p:sp>
                  <p:nvSpPr>
                    <p:cNvPr id="75" name="AutoShape 247">
                      <a:extLst>
                        <a:ext uri="{FF2B5EF4-FFF2-40B4-BE49-F238E27FC236}">
                          <a16:creationId xmlns:a16="http://schemas.microsoft.com/office/drawing/2014/main" id="{7A816FB0-25A0-87F9-3BF1-1CBF7560FC8E}"/>
                        </a:ext>
                      </a:extLst>
                    </p:cNvPr>
                    <p:cNvSpPr>
                      <a:spLocks noChangeArrowheads="1"/>
                    </p:cNvSpPr>
                    <p:nvPr/>
                  </p:nvSpPr>
                  <p:spPr bwMode="auto">
                    <a:xfrm>
                      <a:off x="1904" y="3182"/>
                      <a:ext cx="96" cy="32"/>
                    </a:xfrm>
                    <a:prstGeom prst="octagon">
                      <a:avLst>
                        <a:gd name="adj" fmla="val 29287"/>
                      </a:avLst>
                    </a:prstGeom>
                    <a:solidFill>
                      <a:srgbClr val="8D9F93"/>
                    </a:solidFill>
                    <a:ln w="3175">
                      <a:solidFill>
                        <a:schemeClr val="tx1"/>
                      </a:solidFill>
                      <a:miter lim="800000"/>
                      <a:headEnd/>
                      <a:tailEnd/>
                    </a:ln>
                    <a:effectLst/>
                  </p:spPr>
                  <p:txBody>
                    <a:bodyPr wrap="none" anchor="ctr"/>
                    <a:lstStyle/>
                    <a:p>
                      <a:endParaRPr lang="en-US"/>
                    </a:p>
                  </p:txBody>
                </p:sp>
              </p:grpSp>
            </p:grpSp>
            <p:grpSp>
              <p:nvGrpSpPr>
                <p:cNvPr id="12" name="Group 254">
                  <a:extLst>
                    <a:ext uri="{FF2B5EF4-FFF2-40B4-BE49-F238E27FC236}">
                      <a16:creationId xmlns:a16="http://schemas.microsoft.com/office/drawing/2014/main" id="{96254045-906F-15D2-F85E-7AF25CD0F4C8}"/>
                    </a:ext>
                  </a:extLst>
                </p:cNvPr>
                <p:cNvGrpSpPr/>
                <p:nvPr/>
              </p:nvGrpSpPr>
              <p:grpSpPr>
                <a:xfrm>
                  <a:off x="948904" y="3227349"/>
                  <a:ext cx="2054225" cy="2997198"/>
                  <a:chOff x="1992313" y="3081340"/>
                  <a:chExt cx="2054225" cy="2997198"/>
                </a:xfrm>
              </p:grpSpPr>
              <p:grpSp>
                <p:nvGrpSpPr>
                  <p:cNvPr id="13" name="Group 207">
                    <a:extLst>
                      <a:ext uri="{FF2B5EF4-FFF2-40B4-BE49-F238E27FC236}">
                        <a16:creationId xmlns:a16="http://schemas.microsoft.com/office/drawing/2014/main" id="{EEABD93B-AB38-17BB-674E-71C217F9D435}"/>
                      </a:ext>
                    </a:extLst>
                  </p:cNvPr>
                  <p:cNvGrpSpPr>
                    <a:grpSpLocks/>
                  </p:cNvGrpSpPr>
                  <p:nvPr/>
                </p:nvGrpSpPr>
                <p:grpSpPr bwMode="auto">
                  <a:xfrm>
                    <a:off x="1992313" y="4106754"/>
                    <a:ext cx="436428" cy="1843667"/>
                    <a:chOff x="1154872" y="2964006"/>
                    <a:chExt cx="330007" cy="1394276"/>
                  </a:xfrm>
                </p:grpSpPr>
                <p:sp>
                  <p:nvSpPr>
                    <p:cNvPr id="49" name="Parallelogram 48">
                      <a:extLst>
                        <a:ext uri="{FF2B5EF4-FFF2-40B4-BE49-F238E27FC236}">
                          <a16:creationId xmlns:a16="http://schemas.microsoft.com/office/drawing/2014/main" id="{4C2FA8F1-6754-22D8-ED67-7CF4A6E828ED}"/>
                        </a:ext>
                      </a:extLst>
                    </p:cNvPr>
                    <p:cNvSpPr/>
                    <p:nvPr/>
                  </p:nvSpPr>
                  <p:spPr>
                    <a:xfrm rot="865454">
                      <a:off x="1396151" y="2964088"/>
                      <a:ext cx="88829" cy="1250972"/>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nvGrpSpPr>
                    <p:cNvPr id="50" name="Group 571">
                      <a:extLst>
                        <a:ext uri="{FF2B5EF4-FFF2-40B4-BE49-F238E27FC236}">
                          <a16:creationId xmlns:a16="http://schemas.microsoft.com/office/drawing/2014/main" id="{47DD6624-49FC-FA84-3450-CD02EA2D410B}"/>
                        </a:ext>
                      </a:extLst>
                    </p:cNvPr>
                    <p:cNvGrpSpPr>
                      <a:grpSpLocks/>
                    </p:cNvGrpSpPr>
                    <p:nvPr/>
                  </p:nvGrpSpPr>
                  <p:grpSpPr bwMode="auto">
                    <a:xfrm>
                      <a:off x="1154872" y="4097258"/>
                      <a:ext cx="173039" cy="261024"/>
                      <a:chOff x="1312069" y="4843462"/>
                      <a:chExt cx="280988" cy="423862"/>
                    </a:xfrm>
                  </p:grpSpPr>
                  <p:sp>
                    <p:nvSpPr>
                      <p:cNvPr id="51" name="Freeform 518">
                        <a:extLst>
                          <a:ext uri="{FF2B5EF4-FFF2-40B4-BE49-F238E27FC236}">
                            <a16:creationId xmlns:a16="http://schemas.microsoft.com/office/drawing/2014/main" id="{F3DAD6F5-9723-9ACE-4609-DFA560EE6096}"/>
                          </a:ext>
                        </a:extLst>
                      </p:cNvPr>
                      <p:cNvSpPr/>
                      <p:nvPr/>
                    </p:nvSpPr>
                    <p:spPr>
                      <a:xfrm>
                        <a:off x="1421227" y="4843704"/>
                        <a:ext cx="171534" cy="423042"/>
                      </a:xfrm>
                      <a:custGeom>
                        <a:avLst/>
                        <a:gdLst>
                          <a:gd name="connsiteX0" fmla="*/ 57150 w 171450"/>
                          <a:gd name="connsiteY0" fmla="*/ 0 h 423862"/>
                          <a:gd name="connsiteX1" fmla="*/ 135731 w 171450"/>
                          <a:gd name="connsiteY1" fmla="*/ 73819 h 423862"/>
                          <a:gd name="connsiteX2" fmla="*/ 171450 w 171450"/>
                          <a:gd name="connsiteY2" fmla="*/ 69056 h 423862"/>
                          <a:gd name="connsiteX3" fmla="*/ 38100 w 171450"/>
                          <a:gd name="connsiteY3" fmla="*/ 392906 h 423862"/>
                          <a:gd name="connsiteX4" fmla="*/ 38100 w 171450"/>
                          <a:gd name="connsiteY4" fmla="*/ 423862 h 423862"/>
                          <a:gd name="connsiteX5" fmla="*/ 7143 w 171450"/>
                          <a:gd name="connsiteY5" fmla="*/ 373856 h 423862"/>
                          <a:gd name="connsiteX6" fmla="*/ 0 w 171450"/>
                          <a:gd name="connsiteY6" fmla="*/ 219075 h 423862"/>
                          <a:gd name="connsiteX7" fmla="*/ 33337 w 171450"/>
                          <a:gd name="connsiteY7" fmla="*/ 97631 h 423862"/>
                          <a:gd name="connsiteX8" fmla="*/ 57150 w 171450"/>
                          <a:gd name="connsiteY8" fmla="*/ 0 h 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423862">
                            <a:moveTo>
                              <a:pt x="57150" y="0"/>
                            </a:moveTo>
                            <a:lnTo>
                              <a:pt x="135731" y="73819"/>
                            </a:lnTo>
                            <a:lnTo>
                              <a:pt x="171450" y="69056"/>
                            </a:lnTo>
                            <a:lnTo>
                              <a:pt x="38100" y="392906"/>
                            </a:lnTo>
                            <a:lnTo>
                              <a:pt x="38100" y="423862"/>
                            </a:lnTo>
                            <a:lnTo>
                              <a:pt x="7143" y="373856"/>
                            </a:lnTo>
                            <a:lnTo>
                              <a:pt x="0" y="219075"/>
                            </a:lnTo>
                            <a:lnTo>
                              <a:pt x="33337" y="97631"/>
                            </a:lnTo>
                            <a:lnTo>
                              <a:pt x="57150" y="0"/>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52" name="Freeform 519">
                        <a:extLst>
                          <a:ext uri="{FF2B5EF4-FFF2-40B4-BE49-F238E27FC236}">
                            <a16:creationId xmlns:a16="http://schemas.microsoft.com/office/drawing/2014/main" id="{C64A0201-5839-8861-7C08-A69B62D22B60}"/>
                          </a:ext>
                        </a:extLst>
                      </p:cNvPr>
                      <p:cNvSpPr/>
                      <p:nvPr/>
                    </p:nvSpPr>
                    <p:spPr>
                      <a:xfrm>
                        <a:off x="1312069" y="4972371"/>
                        <a:ext cx="179331" cy="62384"/>
                      </a:xfrm>
                      <a:custGeom>
                        <a:avLst/>
                        <a:gdLst>
                          <a:gd name="connsiteX0" fmla="*/ 0 w 178594"/>
                          <a:gd name="connsiteY0" fmla="*/ 7144 h 61913"/>
                          <a:gd name="connsiteX1" fmla="*/ 152400 w 178594"/>
                          <a:gd name="connsiteY1" fmla="*/ 0 h 61913"/>
                          <a:gd name="connsiteX2" fmla="*/ 178594 w 178594"/>
                          <a:gd name="connsiteY2" fmla="*/ 54769 h 61913"/>
                          <a:gd name="connsiteX3" fmla="*/ 35719 w 178594"/>
                          <a:gd name="connsiteY3" fmla="*/ 61913 h 61913"/>
                          <a:gd name="connsiteX4" fmla="*/ 0 w 178594"/>
                          <a:gd name="connsiteY4" fmla="*/ 7144 h 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4" h="61913">
                            <a:moveTo>
                              <a:pt x="0" y="7144"/>
                            </a:moveTo>
                            <a:lnTo>
                              <a:pt x="152400" y="0"/>
                            </a:lnTo>
                            <a:lnTo>
                              <a:pt x="178594" y="54769"/>
                            </a:lnTo>
                            <a:lnTo>
                              <a:pt x="35719" y="61913"/>
                            </a:lnTo>
                            <a:lnTo>
                              <a:pt x="0" y="7144"/>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53" name="Freeform 520">
                        <a:extLst>
                          <a:ext uri="{FF2B5EF4-FFF2-40B4-BE49-F238E27FC236}">
                            <a16:creationId xmlns:a16="http://schemas.microsoft.com/office/drawing/2014/main" id="{DE2A05F5-8EF9-E7E3-0ED6-E2366D7990B4}"/>
                          </a:ext>
                        </a:extLst>
                      </p:cNvPr>
                      <p:cNvSpPr/>
                      <p:nvPr/>
                    </p:nvSpPr>
                    <p:spPr>
                      <a:xfrm>
                        <a:off x="1362750" y="5030856"/>
                        <a:ext cx="124752" cy="40939"/>
                      </a:xfrm>
                      <a:custGeom>
                        <a:avLst/>
                        <a:gdLst>
                          <a:gd name="connsiteX0" fmla="*/ 126206 w 126206"/>
                          <a:gd name="connsiteY0" fmla="*/ 0 h 40481"/>
                          <a:gd name="connsiteX1" fmla="*/ 76200 w 126206"/>
                          <a:gd name="connsiteY1" fmla="*/ 40481 h 40481"/>
                          <a:gd name="connsiteX2" fmla="*/ 0 w 126206"/>
                          <a:gd name="connsiteY2" fmla="*/ 2381 h 40481"/>
                          <a:gd name="connsiteX3" fmla="*/ 126206 w 126206"/>
                          <a:gd name="connsiteY3" fmla="*/ 0 h 40481"/>
                        </a:gdLst>
                        <a:ahLst/>
                        <a:cxnLst>
                          <a:cxn ang="0">
                            <a:pos x="connsiteX0" y="connsiteY0"/>
                          </a:cxn>
                          <a:cxn ang="0">
                            <a:pos x="connsiteX1" y="connsiteY1"/>
                          </a:cxn>
                          <a:cxn ang="0">
                            <a:pos x="connsiteX2" y="connsiteY2"/>
                          </a:cxn>
                          <a:cxn ang="0">
                            <a:pos x="connsiteX3" y="connsiteY3"/>
                          </a:cxn>
                        </a:cxnLst>
                        <a:rect l="l" t="t" r="r" b="b"/>
                        <a:pathLst>
                          <a:path w="126206" h="40481">
                            <a:moveTo>
                              <a:pt x="126206" y="0"/>
                            </a:moveTo>
                            <a:lnTo>
                              <a:pt x="76200" y="40481"/>
                            </a:lnTo>
                            <a:lnTo>
                              <a:pt x="0" y="2381"/>
                            </a:lnTo>
                            <a:lnTo>
                              <a:pt x="126206" y="0"/>
                            </a:lnTo>
                            <a:close/>
                          </a:path>
                        </a:pathLst>
                      </a:cu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grpSp>
              <p:grpSp>
                <p:nvGrpSpPr>
                  <p:cNvPr id="14" name="Group 206">
                    <a:extLst>
                      <a:ext uri="{FF2B5EF4-FFF2-40B4-BE49-F238E27FC236}">
                        <a16:creationId xmlns:a16="http://schemas.microsoft.com/office/drawing/2014/main" id="{593CA83D-412A-68B1-69B7-244B6A0852EC}"/>
                      </a:ext>
                    </a:extLst>
                  </p:cNvPr>
                  <p:cNvGrpSpPr>
                    <a:grpSpLocks/>
                  </p:cNvGrpSpPr>
                  <p:nvPr/>
                </p:nvGrpSpPr>
                <p:grpSpPr bwMode="auto">
                  <a:xfrm>
                    <a:off x="2969318" y="3778569"/>
                    <a:ext cx="137158" cy="1828539"/>
                    <a:chOff x="1788855" y="2975029"/>
                    <a:chExt cx="117268" cy="998772"/>
                  </a:xfrm>
                </p:grpSpPr>
                <p:sp>
                  <p:nvSpPr>
                    <p:cNvPr id="45" name="Trapezoid 44">
                      <a:extLst>
                        <a:ext uri="{FF2B5EF4-FFF2-40B4-BE49-F238E27FC236}">
                          <a16:creationId xmlns:a16="http://schemas.microsoft.com/office/drawing/2014/main" id="{98B3A550-F4C6-D902-1FCA-0C6C586AD13C}"/>
                        </a:ext>
                      </a:extLst>
                    </p:cNvPr>
                    <p:cNvSpPr/>
                    <p:nvPr/>
                  </p:nvSpPr>
                  <p:spPr>
                    <a:xfrm rot="21480000" flipV="1">
                      <a:off x="1788262" y="2974855"/>
                      <a:ext cx="107226" cy="884456"/>
                    </a:xfrm>
                    <a:prstGeom prst="trapezoid">
                      <a:avLst>
                        <a:gd name="adj" fmla="val 15450"/>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nvGrpSpPr>
                    <p:cNvPr id="46" name="Group 570">
                      <a:extLst>
                        <a:ext uri="{FF2B5EF4-FFF2-40B4-BE49-F238E27FC236}">
                          <a16:creationId xmlns:a16="http://schemas.microsoft.com/office/drawing/2014/main" id="{C8DC8D59-A327-F20D-2455-AB214E16CBE2}"/>
                        </a:ext>
                      </a:extLst>
                    </p:cNvPr>
                    <p:cNvGrpSpPr>
                      <a:grpSpLocks/>
                    </p:cNvGrpSpPr>
                    <p:nvPr/>
                  </p:nvGrpSpPr>
                  <p:grpSpPr bwMode="auto">
                    <a:xfrm>
                      <a:off x="1803472" y="3818359"/>
                      <a:ext cx="102651" cy="155442"/>
                      <a:chOff x="2247900" y="4402931"/>
                      <a:chExt cx="166688" cy="252413"/>
                    </a:xfrm>
                  </p:grpSpPr>
                  <p:sp>
                    <p:nvSpPr>
                      <p:cNvPr id="47" name="Freeform 514">
                        <a:extLst>
                          <a:ext uri="{FF2B5EF4-FFF2-40B4-BE49-F238E27FC236}">
                            <a16:creationId xmlns:a16="http://schemas.microsoft.com/office/drawing/2014/main" id="{2EAED9D3-B494-014E-8FFA-3690FBBCAA41}"/>
                          </a:ext>
                        </a:extLst>
                      </p:cNvPr>
                      <p:cNvSpPr/>
                      <p:nvPr/>
                    </p:nvSpPr>
                    <p:spPr>
                      <a:xfrm>
                        <a:off x="2247447" y="4403251"/>
                        <a:ext cx="167504" cy="252041"/>
                      </a:xfrm>
                      <a:custGeom>
                        <a:avLst/>
                        <a:gdLst>
                          <a:gd name="connsiteX0" fmla="*/ 0 w 166688"/>
                          <a:gd name="connsiteY0" fmla="*/ 4763 h 252413"/>
                          <a:gd name="connsiteX1" fmla="*/ 164306 w 166688"/>
                          <a:gd name="connsiteY1" fmla="*/ 0 h 252413"/>
                          <a:gd name="connsiteX2" fmla="*/ 166688 w 166688"/>
                          <a:gd name="connsiteY2" fmla="*/ 64294 h 252413"/>
                          <a:gd name="connsiteX3" fmla="*/ 130969 w 166688"/>
                          <a:gd name="connsiteY3" fmla="*/ 71438 h 252413"/>
                          <a:gd name="connsiteX4" fmla="*/ 130969 w 166688"/>
                          <a:gd name="connsiteY4" fmla="*/ 150019 h 252413"/>
                          <a:gd name="connsiteX5" fmla="*/ 102394 w 166688"/>
                          <a:gd name="connsiteY5" fmla="*/ 252413 h 252413"/>
                          <a:gd name="connsiteX6" fmla="*/ 47625 w 166688"/>
                          <a:gd name="connsiteY6" fmla="*/ 142875 h 252413"/>
                          <a:gd name="connsiteX7" fmla="*/ 40481 w 166688"/>
                          <a:gd name="connsiteY7" fmla="*/ 66675 h 252413"/>
                          <a:gd name="connsiteX8" fmla="*/ 9525 w 166688"/>
                          <a:gd name="connsiteY8" fmla="*/ 54769 h 252413"/>
                          <a:gd name="connsiteX9" fmla="*/ 0 w 166688"/>
                          <a:gd name="connsiteY9" fmla="*/ 476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688" h="252413">
                            <a:moveTo>
                              <a:pt x="0" y="4763"/>
                            </a:moveTo>
                            <a:lnTo>
                              <a:pt x="164306" y="0"/>
                            </a:lnTo>
                            <a:lnTo>
                              <a:pt x="166688" y="64294"/>
                            </a:lnTo>
                            <a:lnTo>
                              <a:pt x="130969" y="71438"/>
                            </a:lnTo>
                            <a:lnTo>
                              <a:pt x="130969" y="150019"/>
                            </a:lnTo>
                            <a:lnTo>
                              <a:pt x="102394" y="252413"/>
                            </a:lnTo>
                            <a:lnTo>
                              <a:pt x="47625" y="142875"/>
                            </a:lnTo>
                            <a:lnTo>
                              <a:pt x="40481" y="66675"/>
                            </a:lnTo>
                            <a:lnTo>
                              <a:pt x="9525" y="54769"/>
                            </a:lnTo>
                            <a:lnTo>
                              <a:pt x="0" y="4763"/>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cxnSp>
                    <p:nvCxnSpPr>
                      <p:cNvPr id="48" name="Straight Connector 47">
                        <a:extLst>
                          <a:ext uri="{FF2B5EF4-FFF2-40B4-BE49-F238E27FC236}">
                            <a16:creationId xmlns:a16="http://schemas.microsoft.com/office/drawing/2014/main" id="{F263AB85-CC0F-52B6-413F-6491AED30142}"/>
                          </a:ext>
                        </a:extLst>
                      </p:cNvPr>
                      <p:cNvCxnSpPr>
                        <a:stCxn id="47" idx="7"/>
                        <a:endCxn id="47" idx="3"/>
                      </p:cNvCxnSpPr>
                      <p:nvPr/>
                    </p:nvCxnSpPr>
                    <p:spPr>
                      <a:xfrm>
                        <a:off x="2287119" y="4469429"/>
                        <a:ext cx="92568" cy="56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 name="Group 205">
                    <a:extLst>
                      <a:ext uri="{FF2B5EF4-FFF2-40B4-BE49-F238E27FC236}">
                        <a16:creationId xmlns:a16="http://schemas.microsoft.com/office/drawing/2014/main" id="{29EB8E5D-A886-95E7-79F0-B5E8026BDE8F}"/>
                      </a:ext>
                    </a:extLst>
                  </p:cNvPr>
                  <p:cNvGrpSpPr>
                    <a:grpSpLocks/>
                  </p:cNvGrpSpPr>
                  <p:nvPr/>
                </p:nvGrpSpPr>
                <p:grpSpPr bwMode="auto">
                  <a:xfrm>
                    <a:off x="3595986" y="4240506"/>
                    <a:ext cx="450552" cy="1838032"/>
                    <a:chOff x="2169090" y="3065133"/>
                    <a:chExt cx="340687" cy="1390014"/>
                  </a:xfrm>
                </p:grpSpPr>
                <p:sp>
                  <p:nvSpPr>
                    <p:cNvPr id="40" name="Parallelogram 39">
                      <a:extLst>
                        <a:ext uri="{FF2B5EF4-FFF2-40B4-BE49-F238E27FC236}">
                          <a16:creationId xmlns:a16="http://schemas.microsoft.com/office/drawing/2014/main" id="{1891CF51-5601-D0B1-C032-217246166616}"/>
                        </a:ext>
                      </a:extLst>
                    </p:cNvPr>
                    <p:cNvSpPr/>
                    <p:nvPr/>
                  </p:nvSpPr>
                  <p:spPr>
                    <a:xfrm rot="20492193">
                      <a:off x="2169090" y="3065133"/>
                      <a:ext cx="98791" cy="1251397"/>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nvGrpSpPr>
                    <p:cNvPr id="41" name="Group 569">
                      <a:extLst>
                        <a:ext uri="{FF2B5EF4-FFF2-40B4-BE49-F238E27FC236}">
                          <a16:creationId xmlns:a16="http://schemas.microsoft.com/office/drawing/2014/main" id="{2E5E6A96-6706-0D22-AFEE-4ADD5B1873FE}"/>
                        </a:ext>
                      </a:extLst>
                    </p:cNvPr>
                    <p:cNvGrpSpPr>
                      <a:grpSpLocks/>
                    </p:cNvGrpSpPr>
                    <p:nvPr/>
                  </p:nvGrpSpPr>
                  <p:grpSpPr bwMode="auto">
                    <a:xfrm>
                      <a:off x="2341138" y="4195589"/>
                      <a:ext cx="168639" cy="259558"/>
                      <a:chOff x="2947988" y="4836318"/>
                      <a:chExt cx="273843" cy="421481"/>
                    </a:xfrm>
                  </p:grpSpPr>
                  <p:sp>
                    <p:nvSpPr>
                      <p:cNvPr id="42" name="Freeform 509">
                        <a:extLst>
                          <a:ext uri="{FF2B5EF4-FFF2-40B4-BE49-F238E27FC236}">
                            <a16:creationId xmlns:a16="http://schemas.microsoft.com/office/drawing/2014/main" id="{458B5C07-98ED-71CD-9209-AC23643312EF}"/>
                          </a:ext>
                        </a:extLst>
                      </p:cNvPr>
                      <p:cNvSpPr/>
                      <p:nvPr/>
                    </p:nvSpPr>
                    <p:spPr>
                      <a:xfrm>
                        <a:off x="2945037" y="4836707"/>
                        <a:ext cx="171534" cy="421092"/>
                      </a:xfrm>
                      <a:custGeom>
                        <a:avLst/>
                        <a:gdLst>
                          <a:gd name="connsiteX0" fmla="*/ 0 w 169069"/>
                          <a:gd name="connsiteY0" fmla="*/ 59531 h 421481"/>
                          <a:gd name="connsiteX1" fmla="*/ 50006 w 169069"/>
                          <a:gd name="connsiteY1" fmla="*/ 45244 h 421481"/>
                          <a:gd name="connsiteX2" fmla="*/ 121444 w 169069"/>
                          <a:gd name="connsiteY2" fmla="*/ 0 h 421481"/>
                          <a:gd name="connsiteX3" fmla="*/ 150019 w 169069"/>
                          <a:gd name="connsiteY3" fmla="*/ 107156 h 421481"/>
                          <a:gd name="connsiteX4" fmla="*/ 164306 w 169069"/>
                          <a:gd name="connsiteY4" fmla="*/ 214313 h 421481"/>
                          <a:gd name="connsiteX5" fmla="*/ 169069 w 169069"/>
                          <a:gd name="connsiteY5" fmla="*/ 376238 h 421481"/>
                          <a:gd name="connsiteX6" fmla="*/ 142875 w 169069"/>
                          <a:gd name="connsiteY6" fmla="*/ 421481 h 421481"/>
                          <a:gd name="connsiteX7" fmla="*/ 111919 w 169069"/>
                          <a:gd name="connsiteY7" fmla="*/ 371475 h 421481"/>
                          <a:gd name="connsiteX8" fmla="*/ 0 w 169069"/>
                          <a:gd name="connsiteY8" fmla="*/ 59531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69" h="421481">
                            <a:moveTo>
                              <a:pt x="0" y="59531"/>
                            </a:moveTo>
                            <a:lnTo>
                              <a:pt x="50006" y="45244"/>
                            </a:lnTo>
                            <a:lnTo>
                              <a:pt x="121444" y="0"/>
                            </a:lnTo>
                            <a:lnTo>
                              <a:pt x="150019" y="107156"/>
                            </a:lnTo>
                            <a:lnTo>
                              <a:pt x="164306" y="214313"/>
                            </a:lnTo>
                            <a:lnTo>
                              <a:pt x="169069" y="376238"/>
                            </a:lnTo>
                            <a:lnTo>
                              <a:pt x="142875" y="421481"/>
                            </a:lnTo>
                            <a:lnTo>
                              <a:pt x="111919" y="371475"/>
                            </a:lnTo>
                            <a:lnTo>
                              <a:pt x="0" y="59531"/>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43" name="Freeform 510">
                        <a:extLst>
                          <a:ext uri="{FF2B5EF4-FFF2-40B4-BE49-F238E27FC236}">
                            <a16:creationId xmlns:a16="http://schemas.microsoft.com/office/drawing/2014/main" id="{272BE23E-9EC8-57E9-A406-BBB0904E4BCA}"/>
                          </a:ext>
                        </a:extLst>
                      </p:cNvPr>
                      <p:cNvSpPr/>
                      <p:nvPr/>
                    </p:nvSpPr>
                    <p:spPr>
                      <a:xfrm>
                        <a:off x="3042500" y="4951727"/>
                        <a:ext cx="179331" cy="70182"/>
                      </a:xfrm>
                      <a:custGeom>
                        <a:avLst/>
                        <a:gdLst>
                          <a:gd name="connsiteX0" fmla="*/ 35718 w 178593"/>
                          <a:gd name="connsiteY0" fmla="*/ 0 h 71437"/>
                          <a:gd name="connsiteX1" fmla="*/ 178593 w 178593"/>
                          <a:gd name="connsiteY1" fmla="*/ 7144 h 71437"/>
                          <a:gd name="connsiteX2" fmla="*/ 150018 w 178593"/>
                          <a:gd name="connsiteY2" fmla="*/ 71437 h 71437"/>
                          <a:gd name="connsiteX3" fmla="*/ 0 w 178593"/>
                          <a:gd name="connsiteY3" fmla="*/ 61912 h 71437"/>
                          <a:gd name="connsiteX4" fmla="*/ 35718 w 178593"/>
                          <a:gd name="connsiteY4" fmla="*/ 0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 h="71437">
                            <a:moveTo>
                              <a:pt x="35718" y="0"/>
                            </a:moveTo>
                            <a:lnTo>
                              <a:pt x="178593" y="7144"/>
                            </a:lnTo>
                            <a:lnTo>
                              <a:pt x="150018" y="71437"/>
                            </a:lnTo>
                            <a:lnTo>
                              <a:pt x="0" y="61912"/>
                            </a:lnTo>
                            <a:lnTo>
                              <a:pt x="35718" y="0"/>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44" name="Freeform 511">
                        <a:extLst>
                          <a:ext uri="{FF2B5EF4-FFF2-40B4-BE49-F238E27FC236}">
                            <a16:creationId xmlns:a16="http://schemas.microsoft.com/office/drawing/2014/main" id="{A65F59E6-AB33-1AEA-1975-7992422813FC}"/>
                          </a:ext>
                        </a:extLst>
                      </p:cNvPr>
                      <p:cNvSpPr/>
                      <p:nvPr/>
                    </p:nvSpPr>
                    <p:spPr>
                      <a:xfrm>
                        <a:off x="3060043" y="5012162"/>
                        <a:ext cx="85767" cy="54586"/>
                      </a:xfrm>
                      <a:custGeom>
                        <a:avLst/>
                        <a:gdLst>
                          <a:gd name="connsiteX0" fmla="*/ 0 w 85725"/>
                          <a:gd name="connsiteY0" fmla="*/ 0 h 54769"/>
                          <a:gd name="connsiteX1" fmla="*/ 28575 w 85725"/>
                          <a:gd name="connsiteY1" fmla="*/ 54769 h 54769"/>
                          <a:gd name="connsiteX2" fmla="*/ 85725 w 85725"/>
                          <a:gd name="connsiteY2" fmla="*/ 7144 h 54769"/>
                          <a:gd name="connsiteX3" fmla="*/ 0 w 85725"/>
                          <a:gd name="connsiteY3" fmla="*/ 0 h 54769"/>
                        </a:gdLst>
                        <a:ahLst/>
                        <a:cxnLst>
                          <a:cxn ang="0">
                            <a:pos x="connsiteX0" y="connsiteY0"/>
                          </a:cxn>
                          <a:cxn ang="0">
                            <a:pos x="connsiteX1" y="connsiteY1"/>
                          </a:cxn>
                          <a:cxn ang="0">
                            <a:pos x="connsiteX2" y="connsiteY2"/>
                          </a:cxn>
                          <a:cxn ang="0">
                            <a:pos x="connsiteX3" y="connsiteY3"/>
                          </a:cxn>
                        </a:cxnLst>
                        <a:rect l="l" t="t" r="r" b="b"/>
                        <a:pathLst>
                          <a:path w="85725" h="54769">
                            <a:moveTo>
                              <a:pt x="0" y="0"/>
                            </a:moveTo>
                            <a:lnTo>
                              <a:pt x="28575" y="54769"/>
                            </a:lnTo>
                            <a:lnTo>
                              <a:pt x="85725" y="7144"/>
                            </a:lnTo>
                            <a:lnTo>
                              <a:pt x="0" y="0"/>
                            </a:lnTo>
                            <a:close/>
                          </a:path>
                        </a:pathLst>
                      </a:custGeom>
                      <a:solidFill>
                        <a:srgbClr val="99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grpSp>
              <p:grpSp>
                <p:nvGrpSpPr>
                  <p:cNvPr id="16" name="Group 576">
                    <a:extLst>
                      <a:ext uri="{FF2B5EF4-FFF2-40B4-BE49-F238E27FC236}">
                        <a16:creationId xmlns:a16="http://schemas.microsoft.com/office/drawing/2014/main" id="{4D03C797-66CE-F7D0-100F-70CC666643EE}"/>
                      </a:ext>
                    </a:extLst>
                  </p:cNvPr>
                  <p:cNvGrpSpPr>
                    <a:grpSpLocks/>
                  </p:cNvGrpSpPr>
                  <p:nvPr/>
                </p:nvGrpSpPr>
                <p:grpSpPr bwMode="auto">
                  <a:xfrm>
                    <a:off x="2540770" y="3222002"/>
                    <a:ext cx="134487" cy="1677825"/>
                    <a:chOff x="1922403" y="2884415"/>
                    <a:chExt cx="165133" cy="2060423"/>
                  </a:xfrm>
                </p:grpSpPr>
                <p:sp>
                  <p:nvSpPr>
                    <p:cNvPr id="38" name="Parallelogram 37">
                      <a:extLst>
                        <a:ext uri="{FF2B5EF4-FFF2-40B4-BE49-F238E27FC236}">
                          <a16:creationId xmlns:a16="http://schemas.microsoft.com/office/drawing/2014/main" id="{A052CC3A-DD62-E435-EE2B-F9679B79B6D8}"/>
                        </a:ext>
                      </a:extLst>
                    </p:cNvPr>
                    <p:cNvSpPr/>
                    <p:nvPr/>
                  </p:nvSpPr>
                  <p:spPr>
                    <a:xfrm rot="921293">
                      <a:off x="2005276" y="2914423"/>
                      <a:ext cx="81868" cy="2031380"/>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sp>
                  <p:nvSpPr>
                    <p:cNvPr id="39" name="Parallelogram 38">
                      <a:extLst>
                        <a:ext uri="{FF2B5EF4-FFF2-40B4-BE49-F238E27FC236}">
                          <a16:creationId xmlns:a16="http://schemas.microsoft.com/office/drawing/2014/main" id="{9D1ED3B1-61A5-46DD-C7CB-39B97ECC76E1}"/>
                        </a:ext>
                      </a:extLst>
                    </p:cNvPr>
                    <p:cNvSpPr/>
                    <p:nvPr/>
                  </p:nvSpPr>
                  <p:spPr>
                    <a:xfrm rot="921293">
                      <a:off x="1921458" y="2885180"/>
                      <a:ext cx="81868" cy="2031380"/>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08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sp>
                <p:nvSpPr>
                  <p:cNvPr id="17" name="Parallelogram 16">
                    <a:extLst>
                      <a:ext uri="{FF2B5EF4-FFF2-40B4-BE49-F238E27FC236}">
                        <a16:creationId xmlns:a16="http://schemas.microsoft.com/office/drawing/2014/main" id="{23A654A9-3E3A-6766-1E2B-CB68C7F3185E}"/>
                      </a:ext>
                    </a:extLst>
                  </p:cNvPr>
                  <p:cNvSpPr/>
                  <p:nvPr/>
                </p:nvSpPr>
                <p:spPr bwMode="auto">
                  <a:xfrm rot="20545172">
                    <a:off x="3341759" y="3224167"/>
                    <a:ext cx="65935" cy="1654737"/>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sp>
                <p:nvSpPr>
                  <p:cNvPr id="18" name="Parallelogram 17">
                    <a:extLst>
                      <a:ext uri="{FF2B5EF4-FFF2-40B4-BE49-F238E27FC236}">
                        <a16:creationId xmlns:a16="http://schemas.microsoft.com/office/drawing/2014/main" id="{D9FAF034-E1DF-C13A-7B93-5B8AAFC5FAC6}"/>
                      </a:ext>
                    </a:extLst>
                  </p:cNvPr>
                  <p:cNvSpPr/>
                  <p:nvPr/>
                </p:nvSpPr>
                <p:spPr bwMode="auto">
                  <a:xfrm rot="21365986">
                    <a:off x="2917825" y="3302000"/>
                    <a:ext cx="58738" cy="1174750"/>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sp>
                <p:nvSpPr>
                  <p:cNvPr id="19" name="Parallelogram 18">
                    <a:extLst>
                      <a:ext uri="{FF2B5EF4-FFF2-40B4-BE49-F238E27FC236}">
                        <a16:creationId xmlns:a16="http://schemas.microsoft.com/office/drawing/2014/main" id="{250F4FD0-9A3A-E927-B87D-73C0983412AF}"/>
                      </a:ext>
                    </a:extLst>
                  </p:cNvPr>
                  <p:cNvSpPr/>
                  <p:nvPr/>
                </p:nvSpPr>
                <p:spPr bwMode="auto">
                  <a:xfrm rot="21540000">
                    <a:off x="3027363" y="3298825"/>
                    <a:ext cx="57150" cy="1174750"/>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nvGrpSpPr>
                  <p:cNvPr id="20" name="Group 542">
                    <a:extLst>
                      <a:ext uri="{FF2B5EF4-FFF2-40B4-BE49-F238E27FC236}">
                        <a16:creationId xmlns:a16="http://schemas.microsoft.com/office/drawing/2014/main" id="{38097181-921C-3D1C-F7A0-70DB7443B969}"/>
                      </a:ext>
                    </a:extLst>
                  </p:cNvPr>
                  <p:cNvGrpSpPr/>
                  <p:nvPr/>
                </p:nvGrpSpPr>
                <p:grpSpPr bwMode="auto">
                  <a:xfrm>
                    <a:off x="2267511" y="4797624"/>
                    <a:ext cx="186177" cy="162884"/>
                    <a:chOff x="2328862" y="2776537"/>
                    <a:chExt cx="228601" cy="200026"/>
                  </a:xfrm>
                  <a:solidFill>
                    <a:schemeClr val="tx1">
                      <a:lumMod val="65000"/>
                      <a:lumOff val="35000"/>
                    </a:schemeClr>
                  </a:solidFill>
                </p:grpSpPr>
                <p:sp>
                  <p:nvSpPr>
                    <p:cNvPr id="36" name="Freeform 503">
                      <a:extLst>
                        <a:ext uri="{FF2B5EF4-FFF2-40B4-BE49-F238E27FC236}">
                          <a16:creationId xmlns:a16="http://schemas.microsoft.com/office/drawing/2014/main" id="{5C7112B8-FFF2-26F5-DFC3-7B9AE356EA9D}"/>
                        </a:ext>
                      </a:extLst>
                    </p:cNvPr>
                    <p:cNvSpPr/>
                    <p:nvPr/>
                  </p:nvSpPr>
                  <p:spPr>
                    <a:xfrm>
                      <a:off x="2328862" y="2793207"/>
                      <a:ext cx="95250" cy="183356"/>
                    </a:xfrm>
                    <a:custGeom>
                      <a:avLst/>
                      <a:gdLst>
                        <a:gd name="connsiteX0" fmla="*/ 95250 w 95250"/>
                        <a:gd name="connsiteY0" fmla="*/ 0 h 183356"/>
                        <a:gd name="connsiteX1" fmla="*/ 78582 w 95250"/>
                        <a:gd name="connsiteY1" fmla="*/ 50006 h 183356"/>
                        <a:gd name="connsiteX2" fmla="*/ 42863 w 95250"/>
                        <a:gd name="connsiteY2" fmla="*/ 150019 h 183356"/>
                        <a:gd name="connsiteX3" fmla="*/ 59532 w 95250"/>
                        <a:gd name="connsiteY3" fmla="*/ 176213 h 183356"/>
                        <a:gd name="connsiteX4" fmla="*/ 54769 w 95250"/>
                        <a:gd name="connsiteY4" fmla="*/ 183356 h 183356"/>
                        <a:gd name="connsiteX5" fmla="*/ 11907 w 95250"/>
                        <a:gd name="connsiteY5" fmla="*/ 176213 h 183356"/>
                        <a:gd name="connsiteX6" fmla="*/ 0 w 95250"/>
                        <a:gd name="connsiteY6" fmla="*/ 154781 h 183356"/>
                        <a:gd name="connsiteX7" fmla="*/ 35719 w 95250"/>
                        <a:gd name="connsiteY7" fmla="*/ 9525 h 183356"/>
                        <a:gd name="connsiteX8" fmla="*/ 95250 w 95250"/>
                        <a:gd name="connsiteY8" fmla="*/ 0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83356">
                          <a:moveTo>
                            <a:pt x="95250" y="0"/>
                          </a:moveTo>
                          <a:lnTo>
                            <a:pt x="78582" y="50006"/>
                          </a:lnTo>
                          <a:lnTo>
                            <a:pt x="42863" y="150019"/>
                          </a:lnTo>
                          <a:lnTo>
                            <a:pt x="59532" y="176213"/>
                          </a:lnTo>
                          <a:lnTo>
                            <a:pt x="54769" y="183356"/>
                          </a:lnTo>
                          <a:lnTo>
                            <a:pt x="11907" y="176213"/>
                          </a:lnTo>
                          <a:lnTo>
                            <a:pt x="0" y="154781"/>
                          </a:lnTo>
                          <a:lnTo>
                            <a:pt x="35719" y="9525"/>
                          </a:lnTo>
                          <a:lnTo>
                            <a:pt x="9525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7" name="Freeform 504">
                      <a:extLst>
                        <a:ext uri="{FF2B5EF4-FFF2-40B4-BE49-F238E27FC236}">
                          <a16:creationId xmlns:a16="http://schemas.microsoft.com/office/drawing/2014/main" id="{ADCE35D2-11F1-2716-01D3-2CAAB0E550A3}"/>
                        </a:ext>
                      </a:extLst>
                    </p:cNvPr>
                    <p:cNvSpPr/>
                    <p:nvPr/>
                  </p:nvSpPr>
                  <p:spPr>
                    <a:xfrm>
                      <a:off x="2359820" y="2776537"/>
                      <a:ext cx="197643" cy="119063"/>
                    </a:xfrm>
                    <a:custGeom>
                      <a:avLst/>
                      <a:gdLst>
                        <a:gd name="connsiteX0" fmla="*/ 0 w 197643"/>
                        <a:gd name="connsiteY0" fmla="*/ 23813 h 119063"/>
                        <a:gd name="connsiteX1" fmla="*/ 54768 w 197643"/>
                        <a:gd name="connsiteY1" fmla="*/ 0 h 119063"/>
                        <a:gd name="connsiteX2" fmla="*/ 135731 w 197643"/>
                        <a:gd name="connsiteY2" fmla="*/ 7144 h 119063"/>
                        <a:gd name="connsiteX3" fmla="*/ 197643 w 197643"/>
                        <a:gd name="connsiteY3" fmla="*/ 21432 h 119063"/>
                        <a:gd name="connsiteX4" fmla="*/ 176212 w 197643"/>
                        <a:gd name="connsiteY4" fmla="*/ 119063 h 119063"/>
                        <a:gd name="connsiteX5" fmla="*/ 114300 w 197643"/>
                        <a:gd name="connsiteY5" fmla="*/ 100013 h 119063"/>
                        <a:gd name="connsiteX6" fmla="*/ 38100 w 197643"/>
                        <a:gd name="connsiteY6" fmla="*/ 100013 h 119063"/>
                        <a:gd name="connsiteX7" fmla="*/ 59531 w 197643"/>
                        <a:gd name="connsiteY7" fmla="*/ 28575 h 119063"/>
                        <a:gd name="connsiteX8" fmla="*/ 0 w 197643"/>
                        <a:gd name="connsiteY8" fmla="*/ 23813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3" h="119063">
                          <a:moveTo>
                            <a:pt x="0" y="23813"/>
                          </a:moveTo>
                          <a:lnTo>
                            <a:pt x="54768" y="0"/>
                          </a:lnTo>
                          <a:lnTo>
                            <a:pt x="135731" y="7144"/>
                          </a:lnTo>
                          <a:lnTo>
                            <a:pt x="197643" y="21432"/>
                          </a:lnTo>
                          <a:lnTo>
                            <a:pt x="176212" y="119063"/>
                          </a:lnTo>
                          <a:lnTo>
                            <a:pt x="114300" y="100013"/>
                          </a:lnTo>
                          <a:lnTo>
                            <a:pt x="38100" y="100013"/>
                          </a:lnTo>
                          <a:lnTo>
                            <a:pt x="59531" y="28575"/>
                          </a:lnTo>
                          <a:lnTo>
                            <a:pt x="0" y="23813"/>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sp>
                <p:nvSpPr>
                  <p:cNvPr id="21" name="Freeform 488">
                    <a:extLst>
                      <a:ext uri="{FF2B5EF4-FFF2-40B4-BE49-F238E27FC236}">
                        <a16:creationId xmlns:a16="http://schemas.microsoft.com/office/drawing/2014/main" id="{299A1DBA-9CE0-5B26-454F-D465287C7F8E}"/>
                      </a:ext>
                    </a:extLst>
                  </p:cNvPr>
                  <p:cNvSpPr/>
                  <p:nvPr/>
                </p:nvSpPr>
                <p:spPr bwMode="auto">
                  <a:xfrm>
                    <a:off x="2921000" y="4398963"/>
                    <a:ext cx="200025" cy="88900"/>
                  </a:xfrm>
                  <a:custGeom>
                    <a:avLst/>
                    <a:gdLst>
                      <a:gd name="connsiteX0" fmla="*/ 245269 w 246856"/>
                      <a:gd name="connsiteY0" fmla="*/ 85725 h 109538"/>
                      <a:gd name="connsiteX1" fmla="*/ 204788 w 246856"/>
                      <a:gd name="connsiteY1" fmla="*/ 107156 h 109538"/>
                      <a:gd name="connsiteX2" fmla="*/ 42863 w 246856"/>
                      <a:gd name="connsiteY2" fmla="*/ 109538 h 109538"/>
                      <a:gd name="connsiteX3" fmla="*/ 2382 w 246856"/>
                      <a:gd name="connsiteY3" fmla="*/ 100013 h 109538"/>
                      <a:gd name="connsiteX4" fmla="*/ 0 w 246856"/>
                      <a:gd name="connsiteY4" fmla="*/ 19050 h 109538"/>
                      <a:gd name="connsiteX5" fmla="*/ 26194 w 246856"/>
                      <a:gd name="connsiteY5" fmla="*/ 4763 h 109538"/>
                      <a:gd name="connsiteX6" fmla="*/ 228600 w 246856"/>
                      <a:gd name="connsiteY6" fmla="*/ 0 h 109538"/>
                      <a:gd name="connsiteX7" fmla="*/ 245269 w 246856"/>
                      <a:gd name="connsiteY7" fmla="*/ 23813 h 109538"/>
                      <a:gd name="connsiteX8" fmla="*/ 245269 w 246856"/>
                      <a:gd name="connsiteY8" fmla="*/ 857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56" h="109538">
                        <a:moveTo>
                          <a:pt x="245269" y="85725"/>
                        </a:moveTo>
                        <a:lnTo>
                          <a:pt x="204788" y="107156"/>
                        </a:lnTo>
                        <a:lnTo>
                          <a:pt x="42863" y="109538"/>
                        </a:lnTo>
                        <a:lnTo>
                          <a:pt x="2382" y="100013"/>
                        </a:lnTo>
                        <a:lnTo>
                          <a:pt x="0" y="19050"/>
                        </a:lnTo>
                        <a:lnTo>
                          <a:pt x="26194" y="4763"/>
                        </a:lnTo>
                        <a:lnTo>
                          <a:pt x="228600" y="0"/>
                        </a:lnTo>
                        <a:lnTo>
                          <a:pt x="245269" y="23813"/>
                        </a:lnTo>
                        <a:cubicBezTo>
                          <a:pt x="246063" y="46038"/>
                          <a:pt x="246856" y="68263"/>
                          <a:pt x="245269" y="85725"/>
                        </a:cubicBezTo>
                        <a:close/>
                      </a:path>
                    </a:pathLst>
                  </a:cu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22" name="Parallelogram 21">
                    <a:extLst>
                      <a:ext uri="{FF2B5EF4-FFF2-40B4-BE49-F238E27FC236}">
                        <a16:creationId xmlns:a16="http://schemas.microsoft.com/office/drawing/2014/main" id="{1AC47721-C2BA-9CE0-2E32-02B1632E4383}"/>
                      </a:ext>
                    </a:extLst>
                  </p:cNvPr>
                  <p:cNvSpPr/>
                  <p:nvPr/>
                </p:nvSpPr>
                <p:spPr bwMode="auto">
                  <a:xfrm rot="20545172">
                    <a:off x="3268290" y="3222017"/>
                    <a:ext cx="65935" cy="1676148"/>
                  </a:xfrm>
                  <a:prstGeom prst="parallelogram">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100000" t="100000"/>
                    </a:path>
                    <a:tileRect r="-100000" b="-10000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nvGrpSpPr>
                  <p:cNvPr id="23" name="Group 586">
                    <a:extLst>
                      <a:ext uri="{FF2B5EF4-FFF2-40B4-BE49-F238E27FC236}">
                        <a16:creationId xmlns:a16="http://schemas.microsoft.com/office/drawing/2014/main" id="{6E56910F-1361-87A5-7A8D-CC736BA8E6F2}"/>
                      </a:ext>
                    </a:extLst>
                  </p:cNvPr>
                  <p:cNvGrpSpPr>
                    <a:grpSpLocks/>
                  </p:cNvGrpSpPr>
                  <p:nvPr/>
                </p:nvGrpSpPr>
                <p:grpSpPr bwMode="auto">
                  <a:xfrm>
                    <a:off x="2764505" y="3081340"/>
                    <a:ext cx="395623" cy="233362"/>
                    <a:chOff x="2197121" y="2711675"/>
                    <a:chExt cx="485775" cy="286576"/>
                  </a:xfrm>
                </p:grpSpPr>
                <p:sp>
                  <p:nvSpPr>
                    <p:cNvPr id="27" name="Freeform 494">
                      <a:extLst>
                        <a:ext uri="{FF2B5EF4-FFF2-40B4-BE49-F238E27FC236}">
                          <a16:creationId xmlns:a16="http://schemas.microsoft.com/office/drawing/2014/main" id="{81C9B67D-3C85-07A5-9FDE-BF6B4C8DC56A}"/>
                        </a:ext>
                      </a:extLst>
                    </p:cNvPr>
                    <p:cNvSpPr/>
                    <p:nvPr/>
                  </p:nvSpPr>
                  <p:spPr>
                    <a:xfrm>
                      <a:off x="2350292" y="2814998"/>
                      <a:ext cx="230011" cy="183253"/>
                    </a:xfrm>
                    <a:custGeom>
                      <a:avLst/>
                      <a:gdLst>
                        <a:gd name="connsiteX0" fmla="*/ 0 w 195262"/>
                        <a:gd name="connsiteY0" fmla="*/ 183356 h 183356"/>
                        <a:gd name="connsiteX1" fmla="*/ 195262 w 195262"/>
                        <a:gd name="connsiteY1" fmla="*/ 180975 h 183356"/>
                        <a:gd name="connsiteX2" fmla="*/ 185737 w 195262"/>
                        <a:gd name="connsiteY2" fmla="*/ 0 h 183356"/>
                        <a:gd name="connsiteX3" fmla="*/ 4762 w 195262"/>
                        <a:gd name="connsiteY3" fmla="*/ 4762 h 183356"/>
                        <a:gd name="connsiteX4" fmla="*/ 0 w 195262"/>
                        <a:gd name="connsiteY4" fmla="*/ 183356 h 18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 h="183356">
                          <a:moveTo>
                            <a:pt x="0" y="183356"/>
                          </a:moveTo>
                          <a:lnTo>
                            <a:pt x="195262" y="180975"/>
                          </a:lnTo>
                          <a:lnTo>
                            <a:pt x="185737" y="0"/>
                          </a:lnTo>
                          <a:lnTo>
                            <a:pt x="4762" y="4762"/>
                          </a:lnTo>
                          <a:lnTo>
                            <a:pt x="0" y="183356"/>
                          </a:ln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nvGrpSpPr>
                    <p:cNvPr id="28" name="Group 584">
                      <a:extLst>
                        <a:ext uri="{FF2B5EF4-FFF2-40B4-BE49-F238E27FC236}">
                          <a16:creationId xmlns:a16="http://schemas.microsoft.com/office/drawing/2014/main" id="{F3109D11-B3D3-0E9F-3CA3-A92A54188CC3}"/>
                        </a:ext>
                      </a:extLst>
                    </p:cNvPr>
                    <p:cNvGrpSpPr>
                      <a:grpSpLocks/>
                    </p:cNvGrpSpPr>
                    <p:nvPr/>
                  </p:nvGrpSpPr>
                  <p:grpSpPr bwMode="auto">
                    <a:xfrm>
                      <a:off x="2427161" y="2830599"/>
                      <a:ext cx="68258" cy="146781"/>
                      <a:chOff x="2957874" y="2589485"/>
                      <a:chExt cx="71851" cy="163090"/>
                    </a:xfrm>
                  </p:grpSpPr>
                  <p:sp>
                    <p:nvSpPr>
                      <p:cNvPr id="34" name="Rectangle 33">
                        <a:extLst>
                          <a:ext uri="{FF2B5EF4-FFF2-40B4-BE49-F238E27FC236}">
                            <a16:creationId xmlns:a16="http://schemas.microsoft.com/office/drawing/2014/main" id="{C3A595F6-8618-E721-8BE6-960BD50E6ED7}"/>
                          </a:ext>
                        </a:extLst>
                      </p:cNvPr>
                      <p:cNvSpPr/>
                      <p:nvPr/>
                    </p:nvSpPr>
                    <p:spPr>
                      <a:xfrm>
                        <a:off x="2964581" y="2589485"/>
                        <a:ext cx="59504" cy="110472"/>
                      </a:xfrm>
                      <a:prstGeom prst="rect">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sp>
                    <p:nvSpPr>
                      <p:cNvPr id="35" name="Rectangle 34">
                        <a:extLst>
                          <a:ext uri="{FF2B5EF4-FFF2-40B4-BE49-F238E27FC236}">
                            <a16:creationId xmlns:a16="http://schemas.microsoft.com/office/drawing/2014/main" id="{29F6DE12-B385-0A76-F0AB-1F37FAACECA0}"/>
                          </a:ext>
                        </a:extLst>
                      </p:cNvPr>
                      <p:cNvSpPr/>
                      <p:nvPr/>
                    </p:nvSpPr>
                    <p:spPr>
                      <a:xfrm>
                        <a:off x="2957874" y="2653072"/>
                        <a:ext cx="71851" cy="99503"/>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solidFill>
                            <a:srgbClr val="FFFFFF"/>
                          </a:solidFill>
                          <a:latin typeface="Verdana" pitchFamily="34" charset="0"/>
                          <a:cs typeface="Arial" charset="0"/>
                        </a:endParaRPr>
                      </a:p>
                    </p:txBody>
                  </p:sp>
                </p:grpSp>
                <p:grpSp>
                  <p:nvGrpSpPr>
                    <p:cNvPr id="29" name="Group 554">
                      <a:extLst>
                        <a:ext uri="{FF2B5EF4-FFF2-40B4-BE49-F238E27FC236}">
                          <a16:creationId xmlns:a16="http://schemas.microsoft.com/office/drawing/2014/main" id="{CA5640CE-AE74-12C2-9DD4-09F076D78301}"/>
                        </a:ext>
                      </a:extLst>
                    </p:cNvPr>
                    <p:cNvGrpSpPr/>
                    <p:nvPr/>
                  </p:nvGrpSpPr>
                  <p:grpSpPr>
                    <a:xfrm>
                      <a:off x="2197121" y="2711675"/>
                      <a:ext cx="485775" cy="259556"/>
                      <a:chOff x="2016919" y="2702719"/>
                      <a:chExt cx="485775" cy="259556"/>
                    </a:xfr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5400000" scaled="1"/>
                      <a:tileRect/>
                    </a:gradFill>
                  </p:grpSpPr>
                  <p:sp>
                    <p:nvSpPr>
                      <p:cNvPr id="30" name="Rectangle 29">
                        <a:extLst>
                          <a:ext uri="{FF2B5EF4-FFF2-40B4-BE49-F238E27FC236}">
                            <a16:creationId xmlns:a16="http://schemas.microsoft.com/office/drawing/2014/main" id="{F3CD65FF-E644-4EFB-D1C5-94AE166D91CA}"/>
                          </a:ext>
                        </a:extLst>
                      </p:cNvPr>
                      <p:cNvSpPr/>
                      <p:nvPr/>
                    </p:nvSpPr>
                    <p:spPr>
                      <a:xfrm>
                        <a:off x="2124075" y="2762250"/>
                        <a:ext cx="250031" cy="59531"/>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1" name="Rectangle 30">
                        <a:extLst>
                          <a:ext uri="{FF2B5EF4-FFF2-40B4-BE49-F238E27FC236}">
                            <a16:creationId xmlns:a16="http://schemas.microsoft.com/office/drawing/2014/main" id="{ED9D7B18-4A91-586A-9B81-C5952FCDD16C}"/>
                          </a:ext>
                        </a:extLst>
                      </p:cNvPr>
                      <p:cNvSpPr/>
                      <p:nvPr/>
                    </p:nvSpPr>
                    <p:spPr>
                      <a:xfrm>
                        <a:off x="2083594" y="2702719"/>
                        <a:ext cx="352425" cy="85725"/>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2" name="Freeform 499">
                        <a:extLst>
                          <a:ext uri="{FF2B5EF4-FFF2-40B4-BE49-F238E27FC236}">
                            <a16:creationId xmlns:a16="http://schemas.microsoft.com/office/drawing/2014/main" id="{CFD0850E-584A-83D9-5449-8B0C033E57EB}"/>
                          </a:ext>
                        </a:extLst>
                      </p:cNvPr>
                      <p:cNvSpPr/>
                      <p:nvPr/>
                    </p:nvSpPr>
                    <p:spPr>
                      <a:xfrm>
                        <a:off x="2312194" y="2755106"/>
                        <a:ext cx="190500" cy="204788"/>
                      </a:xfrm>
                      <a:custGeom>
                        <a:avLst/>
                        <a:gdLst>
                          <a:gd name="connsiteX0" fmla="*/ 33337 w 190500"/>
                          <a:gd name="connsiteY0" fmla="*/ 204788 h 204788"/>
                          <a:gd name="connsiteX1" fmla="*/ 80962 w 190500"/>
                          <a:gd name="connsiteY1" fmla="*/ 180975 h 204788"/>
                          <a:gd name="connsiteX2" fmla="*/ 190500 w 190500"/>
                          <a:gd name="connsiteY2" fmla="*/ 188119 h 204788"/>
                          <a:gd name="connsiteX3" fmla="*/ 159544 w 190500"/>
                          <a:gd name="connsiteY3" fmla="*/ 66675 h 204788"/>
                          <a:gd name="connsiteX4" fmla="*/ 102394 w 190500"/>
                          <a:gd name="connsiteY4" fmla="*/ 0 h 204788"/>
                          <a:gd name="connsiteX5" fmla="*/ 16669 w 190500"/>
                          <a:gd name="connsiteY5" fmla="*/ 14288 h 204788"/>
                          <a:gd name="connsiteX6" fmla="*/ 30956 w 190500"/>
                          <a:gd name="connsiteY6" fmla="*/ 57150 h 204788"/>
                          <a:gd name="connsiteX7" fmla="*/ 0 w 190500"/>
                          <a:gd name="connsiteY7" fmla="*/ 78582 h 204788"/>
                          <a:gd name="connsiteX8" fmla="*/ 33337 w 190500"/>
                          <a:gd name="connsiteY8" fmla="*/ 204788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204788">
                            <a:moveTo>
                              <a:pt x="33337" y="204788"/>
                            </a:moveTo>
                            <a:lnTo>
                              <a:pt x="80962" y="180975"/>
                            </a:lnTo>
                            <a:lnTo>
                              <a:pt x="190500" y="188119"/>
                            </a:lnTo>
                            <a:lnTo>
                              <a:pt x="159544" y="66675"/>
                            </a:lnTo>
                            <a:lnTo>
                              <a:pt x="102394" y="0"/>
                            </a:lnTo>
                            <a:lnTo>
                              <a:pt x="16669" y="14288"/>
                            </a:lnTo>
                            <a:lnTo>
                              <a:pt x="30956" y="57150"/>
                            </a:lnTo>
                            <a:lnTo>
                              <a:pt x="0" y="78582"/>
                            </a:lnTo>
                            <a:lnTo>
                              <a:pt x="33337" y="204788"/>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33" name="Freeform 500">
                        <a:extLst>
                          <a:ext uri="{FF2B5EF4-FFF2-40B4-BE49-F238E27FC236}">
                            <a16:creationId xmlns:a16="http://schemas.microsoft.com/office/drawing/2014/main" id="{1645FC13-86D1-7C81-E0F7-FDC10C5E9E7D}"/>
                          </a:ext>
                        </a:extLst>
                      </p:cNvPr>
                      <p:cNvSpPr/>
                      <p:nvPr/>
                    </p:nvSpPr>
                    <p:spPr>
                      <a:xfrm>
                        <a:off x="2016919" y="2774156"/>
                        <a:ext cx="195262" cy="188119"/>
                      </a:xfrm>
                      <a:custGeom>
                        <a:avLst/>
                        <a:gdLst>
                          <a:gd name="connsiteX0" fmla="*/ 0 w 195262"/>
                          <a:gd name="connsiteY0" fmla="*/ 171450 h 188119"/>
                          <a:gd name="connsiteX1" fmla="*/ 35719 w 195262"/>
                          <a:gd name="connsiteY1" fmla="*/ 59532 h 188119"/>
                          <a:gd name="connsiteX2" fmla="*/ 102394 w 195262"/>
                          <a:gd name="connsiteY2" fmla="*/ 0 h 188119"/>
                          <a:gd name="connsiteX3" fmla="*/ 195262 w 195262"/>
                          <a:gd name="connsiteY3" fmla="*/ 0 h 188119"/>
                          <a:gd name="connsiteX4" fmla="*/ 192881 w 195262"/>
                          <a:gd name="connsiteY4" fmla="*/ 52388 h 188119"/>
                          <a:gd name="connsiteX5" fmla="*/ 161925 w 195262"/>
                          <a:gd name="connsiteY5" fmla="*/ 188119 h 188119"/>
                          <a:gd name="connsiteX6" fmla="*/ 107156 w 195262"/>
                          <a:gd name="connsiteY6" fmla="*/ 164307 h 188119"/>
                          <a:gd name="connsiteX7" fmla="*/ 0 w 195262"/>
                          <a:gd name="connsiteY7" fmla="*/ 171450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2" h="188119">
                            <a:moveTo>
                              <a:pt x="0" y="171450"/>
                            </a:moveTo>
                            <a:lnTo>
                              <a:pt x="35719" y="59532"/>
                            </a:lnTo>
                            <a:lnTo>
                              <a:pt x="102394" y="0"/>
                            </a:lnTo>
                            <a:lnTo>
                              <a:pt x="195262" y="0"/>
                            </a:lnTo>
                            <a:lnTo>
                              <a:pt x="192881" y="52388"/>
                            </a:lnTo>
                            <a:lnTo>
                              <a:pt x="161925" y="188119"/>
                            </a:lnTo>
                            <a:lnTo>
                              <a:pt x="107156" y="164307"/>
                            </a:lnTo>
                            <a:lnTo>
                              <a:pt x="0" y="17145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grpSp>
              <p:grpSp>
                <p:nvGrpSpPr>
                  <p:cNvPr id="24" name="Group 546">
                    <a:extLst>
                      <a:ext uri="{FF2B5EF4-FFF2-40B4-BE49-F238E27FC236}">
                        <a16:creationId xmlns:a16="http://schemas.microsoft.com/office/drawing/2014/main" id="{D0F3C861-A4D1-ED13-4AF1-217FFE068839}"/>
                      </a:ext>
                    </a:extLst>
                  </p:cNvPr>
                  <p:cNvGrpSpPr/>
                  <p:nvPr/>
                </p:nvGrpSpPr>
                <p:grpSpPr bwMode="auto">
                  <a:xfrm>
                    <a:off x="3500769" y="4794899"/>
                    <a:ext cx="201690" cy="176456"/>
                    <a:chOff x="2836069" y="2767013"/>
                    <a:chExt cx="247650" cy="216693"/>
                  </a:xfrm>
                  <a:solidFill>
                    <a:schemeClr val="tx1">
                      <a:lumMod val="65000"/>
                      <a:lumOff val="35000"/>
                    </a:schemeClr>
                  </a:solidFill>
                </p:grpSpPr>
                <p:sp>
                  <p:nvSpPr>
                    <p:cNvPr id="25" name="Freeform 492">
                      <a:extLst>
                        <a:ext uri="{FF2B5EF4-FFF2-40B4-BE49-F238E27FC236}">
                          <a16:creationId xmlns:a16="http://schemas.microsoft.com/office/drawing/2014/main" id="{7CDB9EDD-BCBB-6C25-091B-1CD3C29C1951}"/>
                        </a:ext>
                      </a:extLst>
                    </p:cNvPr>
                    <p:cNvSpPr/>
                    <p:nvPr/>
                  </p:nvSpPr>
                  <p:spPr>
                    <a:xfrm>
                      <a:off x="2836069" y="2767013"/>
                      <a:ext cx="204787" cy="128587"/>
                    </a:xfrm>
                    <a:custGeom>
                      <a:avLst/>
                      <a:gdLst>
                        <a:gd name="connsiteX0" fmla="*/ 0 w 204787"/>
                        <a:gd name="connsiteY0" fmla="*/ 35718 h 128587"/>
                        <a:gd name="connsiteX1" fmla="*/ 57150 w 204787"/>
                        <a:gd name="connsiteY1" fmla="*/ 9525 h 128587"/>
                        <a:gd name="connsiteX2" fmla="*/ 164306 w 204787"/>
                        <a:gd name="connsiteY2" fmla="*/ 0 h 128587"/>
                        <a:gd name="connsiteX3" fmla="*/ 204787 w 204787"/>
                        <a:gd name="connsiteY3" fmla="*/ 95250 h 128587"/>
                        <a:gd name="connsiteX4" fmla="*/ 88106 w 204787"/>
                        <a:gd name="connsiteY4" fmla="*/ 111918 h 128587"/>
                        <a:gd name="connsiteX5" fmla="*/ 30956 w 204787"/>
                        <a:gd name="connsiteY5" fmla="*/ 128587 h 128587"/>
                        <a:gd name="connsiteX6" fmla="*/ 0 w 204787"/>
                        <a:gd name="connsiteY6" fmla="*/ 35718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128587">
                          <a:moveTo>
                            <a:pt x="0" y="35718"/>
                          </a:moveTo>
                          <a:lnTo>
                            <a:pt x="57150" y="9525"/>
                          </a:lnTo>
                          <a:lnTo>
                            <a:pt x="164306" y="0"/>
                          </a:lnTo>
                          <a:lnTo>
                            <a:pt x="204787" y="95250"/>
                          </a:lnTo>
                          <a:lnTo>
                            <a:pt x="88106" y="111918"/>
                          </a:lnTo>
                          <a:lnTo>
                            <a:pt x="30956" y="128587"/>
                          </a:lnTo>
                          <a:lnTo>
                            <a:pt x="0" y="35718"/>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sp>
                  <p:nvSpPr>
                    <p:cNvPr id="26" name="Freeform 493">
                      <a:extLst>
                        <a:ext uri="{FF2B5EF4-FFF2-40B4-BE49-F238E27FC236}">
                          <a16:creationId xmlns:a16="http://schemas.microsoft.com/office/drawing/2014/main" id="{E5FB8B1D-DC90-3E39-D28D-3A4E544FEBF1}"/>
                        </a:ext>
                      </a:extLst>
                    </p:cNvPr>
                    <p:cNvSpPr/>
                    <p:nvPr/>
                  </p:nvSpPr>
                  <p:spPr>
                    <a:xfrm>
                      <a:off x="2990850" y="2781300"/>
                      <a:ext cx="92869" cy="202406"/>
                    </a:xfrm>
                    <a:custGeom>
                      <a:avLst/>
                      <a:gdLst>
                        <a:gd name="connsiteX0" fmla="*/ 0 w 92869"/>
                        <a:gd name="connsiteY0" fmla="*/ 0 h 202406"/>
                        <a:gd name="connsiteX1" fmla="*/ 47625 w 92869"/>
                        <a:gd name="connsiteY1" fmla="*/ 19050 h 202406"/>
                        <a:gd name="connsiteX2" fmla="*/ 92869 w 92869"/>
                        <a:gd name="connsiteY2" fmla="*/ 178594 h 202406"/>
                        <a:gd name="connsiteX3" fmla="*/ 45244 w 92869"/>
                        <a:gd name="connsiteY3" fmla="*/ 202406 h 202406"/>
                        <a:gd name="connsiteX4" fmla="*/ 35719 w 92869"/>
                        <a:gd name="connsiteY4" fmla="*/ 185738 h 202406"/>
                        <a:gd name="connsiteX5" fmla="*/ 42863 w 92869"/>
                        <a:gd name="connsiteY5" fmla="*/ 147638 h 202406"/>
                        <a:gd name="connsiteX6" fmla="*/ 7144 w 92869"/>
                        <a:gd name="connsiteY6" fmla="*/ 78581 h 202406"/>
                        <a:gd name="connsiteX7" fmla="*/ 0 w 92869"/>
                        <a:gd name="connsiteY7" fmla="*/ 0 h 2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69" h="202406">
                          <a:moveTo>
                            <a:pt x="0" y="0"/>
                          </a:moveTo>
                          <a:lnTo>
                            <a:pt x="47625" y="19050"/>
                          </a:lnTo>
                          <a:lnTo>
                            <a:pt x="92869" y="178594"/>
                          </a:lnTo>
                          <a:lnTo>
                            <a:pt x="45244" y="202406"/>
                          </a:lnTo>
                          <a:lnTo>
                            <a:pt x="35719" y="185738"/>
                          </a:lnTo>
                          <a:lnTo>
                            <a:pt x="42863" y="147638"/>
                          </a:lnTo>
                          <a:lnTo>
                            <a:pt x="7144" y="78581"/>
                          </a:lnTo>
                          <a:lnTo>
                            <a:pt x="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000">
                        <a:latin typeface="Verdana" pitchFamily="34" charset="0"/>
                        <a:ea typeface="Verdana" pitchFamily="34" charset="0"/>
                        <a:cs typeface="Verdana" pitchFamily="34" charset="0"/>
                      </a:endParaRPr>
                    </a:p>
                  </p:txBody>
                </p:sp>
              </p:grpSp>
            </p:grpSp>
          </p:grpSp>
        </p:grpSp>
        <p:sp>
          <p:nvSpPr>
            <p:cNvPr id="83" name="Speech Bubble: Rectangle with Corners Rounded 82">
              <a:extLst>
                <a:ext uri="{FF2B5EF4-FFF2-40B4-BE49-F238E27FC236}">
                  <a16:creationId xmlns:a16="http://schemas.microsoft.com/office/drawing/2014/main" id="{7F279207-5816-C1AA-1502-FF19ACFE755E}"/>
                </a:ext>
              </a:extLst>
            </p:cNvPr>
            <p:cNvSpPr/>
            <p:nvPr/>
          </p:nvSpPr>
          <p:spPr>
            <a:xfrm>
              <a:off x="9867331" y="3944201"/>
              <a:ext cx="914400" cy="339693"/>
            </a:xfrm>
            <a:prstGeom prst="wedgeRoundRectCallout">
              <a:avLst>
                <a:gd name="adj1" fmla="val -70087"/>
                <a:gd name="adj2" fmla="val 114730"/>
                <a:gd name="adj3" fmla="val 16667"/>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Ahem!</a:t>
              </a:r>
            </a:p>
          </p:txBody>
        </p:sp>
      </p:grpSp>
    </p:spTree>
    <p:extLst>
      <p:ext uri="{BB962C8B-B14F-4D97-AF65-F5344CB8AC3E}">
        <p14:creationId xmlns:p14="http://schemas.microsoft.com/office/powerpoint/2010/main" val="2462411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fr-FR" dirty="0"/>
              <a:t>C. </a:t>
            </a:r>
            <a:r>
              <a:rPr lang="fr-FR" dirty="0" err="1"/>
              <a:t>Required</a:t>
            </a:r>
            <a:r>
              <a:rPr lang="fr-FR" dirty="0"/>
              <a:t> </a:t>
            </a:r>
            <a:r>
              <a:rPr lang="fr-FR" dirty="0" err="1"/>
              <a:t>Elements</a:t>
            </a:r>
            <a:endParaRPr lang="en-US" dirty="0"/>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Section 8: Deliverables</a:t>
            </a:r>
          </a:p>
          <a:p>
            <a:pPr lvl="1"/>
            <a:r>
              <a:rPr lang="en-US" dirty="0"/>
              <a:t>Plat or Map</a:t>
            </a:r>
          </a:p>
          <a:p>
            <a:pPr lvl="2"/>
            <a:r>
              <a:rPr lang="en-US" altLang="en-US" dirty="0"/>
              <a:t>The surveyor must provide copies of the plat/map to:</a:t>
            </a:r>
          </a:p>
          <a:p>
            <a:pPr marL="1083564" lvl="2" indent="-342900">
              <a:buFont typeface="Arial" panose="020B0604020202020204" pitchFamily="34" charset="0"/>
              <a:buChar char="•"/>
            </a:pPr>
            <a:r>
              <a:rPr lang="en-US" altLang="en-US" dirty="0"/>
              <a:t>Client</a:t>
            </a:r>
          </a:p>
          <a:p>
            <a:pPr marL="1083564" lvl="2" indent="-342900">
              <a:buFont typeface="Arial" panose="020B0604020202020204" pitchFamily="34" charset="0"/>
              <a:buChar char="•"/>
            </a:pPr>
            <a:r>
              <a:rPr lang="en-US" altLang="en-US" dirty="0"/>
              <a:t>Insurer</a:t>
            </a:r>
          </a:p>
          <a:p>
            <a:pPr marL="1083564" lvl="2" indent="-342900">
              <a:buFont typeface="Arial" panose="020B0604020202020204" pitchFamily="34" charset="0"/>
              <a:buChar char="•"/>
            </a:pPr>
            <a:r>
              <a:rPr lang="en-US" altLang="en-US" dirty="0"/>
              <a:t>Others identified by client</a:t>
            </a:r>
          </a:p>
          <a:p>
            <a:pPr marL="1083564" lvl="2" indent="-342900">
              <a:buFont typeface="Arial" panose="020B0604020202020204" pitchFamily="34" charset="0"/>
              <a:buChar char="•"/>
            </a:pPr>
            <a:endParaRPr lang="en-US" altLang="en-US" dirty="0"/>
          </a:p>
          <a:p>
            <a:pPr lvl="1"/>
            <a:r>
              <a:rPr lang="en-US" altLang="en-US" dirty="0"/>
              <a:t>Hardcopy and/or digital as specified by client.</a:t>
            </a:r>
          </a:p>
          <a:p>
            <a:pPr lvl="1"/>
            <a:endParaRPr lang="en-US" altLang="en-US" dirty="0"/>
          </a:p>
          <a:p>
            <a:pPr lvl="1"/>
            <a:r>
              <a:rPr lang="en-US" altLang="en-US" dirty="0"/>
              <a:t>Plat recorded or filed in public office if required by state or local laws.</a:t>
            </a:r>
          </a:p>
        </p:txBody>
      </p:sp>
      <p:pic>
        <p:nvPicPr>
          <p:cNvPr id="13" name="Picture 12">
            <a:extLst>
              <a:ext uri="{FF2B5EF4-FFF2-40B4-BE49-F238E27FC236}">
                <a16:creationId xmlns:a16="http://schemas.microsoft.com/office/drawing/2014/main" id="{82C535A7-012D-7914-D880-A6A4F026B740}"/>
              </a:ext>
            </a:extLst>
          </p:cNvPr>
          <p:cNvPicPr>
            <a:picLocks noChangeAspect="1"/>
          </p:cNvPicPr>
          <p:nvPr/>
        </p:nvPicPr>
        <p:blipFill>
          <a:blip r:embed="rId2"/>
          <a:stretch>
            <a:fillRect/>
          </a:stretch>
        </p:blipFill>
        <p:spPr>
          <a:xfrm>
            <a:off x="8809513" y="1190370"/>
            <a:ext cx="1828800" cy="1235870"/>
          </a:xfrm>
          <a:prstGeom prst="rect">
            <a:avLst/>
          </a:prstGeom>
        </p:spPr>
      </p:pic>
    </p:spTree>
    <p:extLst>
      <p:ext uri="{BB962C8B-B14F-4D97-AF65-F5344CB8AC3E}">
        <p14:creationId xmlns:p14="http://schemas.microsoft.com/office/powerpoint/2010/main" val="3542852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CF52-3B77-5EA9-64C4-7B58FEA7E7D0}"/>
              </a:ext>
            </a:extLst>
          </p:cNvPr>
          <p:cNvSpPr>
            <a:spLocks noGrp="1"/>
          </p:cNvSpPr>
          <p:nvPr>
            <p:ph type="title"/>
          </p:nvPr>
        </p:nvSpPr>
        <p:spPr/>
        <p:txBody>
          <a:bodyPr/>
          <a:lstStyle/>
          <a:p>
            <a:r>
              <a:rPr lang="fr-FR" dirty="0"/>
              <a:t>D. Table A</a:t>
            </a:r>
            <a:endParaRPr lang="en-US" dirty="0"/>
          </a:p>
        </p:txBody>
      </p:sp>
      <p:sp>
        <p:nvSpPr>
          <p:cNvPr id="3" name="Content Placeholder 2">
            <a:extLst>
              <a:ext uri="{FF2B5EF4-FFF2-40B4-BE49-F238E27FC236}">
                <a16:creationId xmlns:a16="http://schemas.microsoft.com/office/drawing/2014/main" id="{5DEE9A3F-EDEB-15C6-3DD1-5016903C3976}"/>
              </a:ext>
            </a:extLst>
          </p:cNvPr>
          <p:cNvSpPr>
            <a:spLocks noGrp="1"/>
          </p:cNvSpPr>
          <p:nvPr>
            <p:ph idx="1"/>
          </p:nvPr>
        </p:nvSpPr>
        <p:spPr/>
        <p:txBody>
          <a:bodyPr>
            <a:normAutofit lnSpcReduction="10000"/>
          </a:bodyPr>
          <a:lstStyle/>
          <a:p>
            <a:endParaRPr lang="en-US" dirty="0"/>
          </a:p>
          <a:p>
            <a:r>
              <a:rPr lang="en-US" dirty="0"/>
              <a:t>Table A is used to customize the survey for local conditions, lending institution needs, and local ordinances.</a:t>
            </a:r>
          </a:p>
          <a:p>
            <a:endParaRPr lang="en-US" dirty="0"/>
          </a:p>
          <a:p>
            <a:r>
              <a:rPr lang="en-US" dirty="0"/>
              <a:t>May or may not have effect on title.</a:t>
            </a:r>
          </a:p>
          <a:p>
            <a:r>
              <a:rPr lang="en-US" dirty="0"/>
              <a:t>Nineteen optional specific items and one open for additional item(s).</a:t>
            </a:r>
          </a:p>
          <a:p>
            <a:endParaRPr lang="en-US" dirty="0"/>
          </a:p>
          <a:p>
            <a:r>
              <a:rPr lang="en-US" dirty="0"/>
              <a:t>What each entails and costs are negotiated between client and surveyor.</a:t>
            </a:r>
          </a:p>
          <a:p>
            <a:pPr lvl="1"/>
            <a:endParaRPr lang="en-US" dirty="0"/>
          </a:p>
        </p:txBody>
      </p:sp>
      <p:grpSp>
        <p:nvGrpSpPr>
          <p:cNvPr id="4" name="Group 3">
            <a:extLst>
              <a:ext uri="{FF2B5EF4-FFF2-40B4-BE49-F238E27FC236}">
                <a16:creationId xmlns:a16="http://schemas.microsoft.com/office/drawing/2014/main" id="{61C83EB4-8AE8-38A7-A0C2-82D72A9AC3EC}"/>
              </a:ext>
            </a:extLst>
          </p:cNvPr>
          <p:cNvGrpSpPr>
            <a:grpSpLocks noChangeAspect="1"/>
          </p:cNvGrpSpPr>
          <p:nvPr/>
        </p:nvGrpSpPr>
        <p:grpSpPr>
          <a:xfrm>
            <a:off x="6357431" y="1383810"/>
            <a:ext cx="5221160" cy="5331698"/>
            <a:chOff x="2722690" y="-449942"/>
            <a:chExt cx="6793033" cy="6936850"/>
          </a:xfrm>
        </p:grpSpPr>
        <p:pic>
          <p:nvPicPr>
            <p:cNvPr id="5" name="Picture 4">
              <a:extLst>
                <a:ext uri="{FF2B5EF4-FFF2-40B4-BE49-F238E27FC236}">
                  <a16:creationId xmlns:a16="http://schemas.microsoft.com/office/drawing/2014/main" id="{47A93CF2-F234-23BB-2FD5-712F23F72925}"/>
                </a:ext>
              </a:extLst>
            </p:cNvPr>
            <p:cNvPicPr>
              <a:picLocks noChangeAspect="1"/>
            </p:cNvPicPr>
            <p:nvPr/>
          </p:nvPicPr>
          <p:blipFill>
            <a:blip r:embed="rId2"/>
            <a:stretch>
              <a:fillRect/>
            </a:stretch>
          </p:blipFill>
          <p:spPr>
            <a:xfrm>
              <a:off x="2722690" y="-371092"/>
              <a:ext cx="5842964" cy="6858000"/>
            </a:xfrm>
            <a:prstGeom prst="rect">
              <a:avLst/>
            </a:prstGeom>
            <a:ln>
              <a:solidFill>
                <a:schemeClr val="tx1"/>
              </a:solidFill>
            </a:ln>
          </p:spPr>
        </p:pic>
        <p:pic>
          <p:nvPicPr>
            <p:cNvPr id="6" name="Picture 5">
              <a:extLst>
                <a:ext uri="{FF2B5EF4-FFF2-40B4-BE49-F238E27FC236}">
                  <a16:creationId xmlns:a16="http://schemas.microsoft.com/office/drawing/2014/main" id="{3A0E46E4-B191-4A2F-A268-C8C652B45C4D}"/>
                </a:ext>
              </a:extLst>
            </p:cNvPr>
            <p:cNvPicPr>
              <a:picLocks noChangeAspect="1"/>
            </p:cNvPicPr>
            <p:nvPr/>
          </p:nvPicPr>
          <p:blipFill>
            <a:blip r:embed="rId3"/>
            <a:stretch>
              <a:fillRect/>
            </a:stretch>
          </p:blipFill>
          <p:spPr>
            <a:xfrm>
              <a:off x="3953530" y="-449942"/>
              <a:ext cx="5562193" cy="6858000"/>
            </a:xfrm>
            <a:prstGeom prst="rect">
              <a:avLst/>
            </a:prstGeom>
            <a:ln>
              <a:solidFill>
                <a:schemeClr val="tx1"/>
              </a:solidFill>
            </a:ln>
          </p:spPr>
        </p:pic>
      </p:grpSp>
    </p:spTree>
    <p:extLst>
      <p:ext uri="{BB962C8B-B14F-4D97-AF65-F5344CB8AC3E}">
        <p14:creationId xmlns:p14="http://schemas.microsoft.com/office/powerpoint/2010/main" val="3881310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3CD6FF31-BA0E-7C8C-E888-A0085B574057}"/>
              </a:ext>
            </a:extLst>
          </p:cNvPr>
          <p:cNvSpPr/>
          <p:nvPr/>
        </p:nvSpPr>
        <p:spPr>
          <a:xfrm>
            <a:off x="1611984" y="2922309"/>
            <a:ext cx="8993171" cy="518475"/>
          </a:xfrm>
          <a:custGeom>
            <a:avLst/>
            <a:gdLst>
              <a:gd name="connsiteX0" fmla="*/ 7136090 w 8993171"/>
              <a:gd name="connsiteY0" fmla="*/ 273378 h 518475"/>
              <a:gd name="connsiteX1" fmla="*/ 7136090 w 8993171"/>
              <a:gd name="connsiteY1" fmla="*/ 0 h 518475"/>
              <a:gd name="connsiteX2" fmla="*/ 8993171 w 8993171"/>
              <a:gd name="connsiteY2" fmla="*/ 18854 h 518475"/>
              <a:gd name="connsiteX3" fmla="*/ 8974317 w 8993171"/>
              <a:gd name="connsiteY3" fmla="*/ 282804 h 518475"/>
              <a:gd name="connsiteX4" fmla="*/ 18853 w 8993171"/>
              <a:gd name="connsiteY4" fmla="*/ 329938 h 518475"/>
              <a:gd name="connsiteX5" fmla="*/ 0 w 8993171"/>
              <a:gd name="connsiteY5" fmla="*/ 518475 h 518475"/>
              <a:gd name="connsiteX6" fmla="*/ 7136090 w 8993171"/>
              <a:gd name="connsiteY6" fmla="*/ 490194 h 518475"/>
              <a:gd name="connsiteX7" fmla="*/ 7136090 w 8993171"/>
              <a:gd name="connsiteY7" fmla="*/ 207390 h 51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93171" h="518475">
                <a:moveTo>
                  <a:pt x="7136090" y="273378"/>
                </a:moveTo>
                <a:lnTo>
                  <a:pt x="7136090" y="0"/>
                </a:lnTo>
                <a:lnTo>
                  <a:pt x="8993171" y="18854"/>
                </a:lnTo>
                <a:lnTo>
                  <a:pt x="8974317" y="282804"/>
                </a:lnTo>
                <a:lnTo>
                  <a:pt x="18853" y="329938"/>
                </a:lnTo>
                <a:lnTo>
                  <a:pt x="0" y="518475"/>
                </a:lnTo>
                <a:lnTo>
                  <a:pt x="7136090" y="490194"/>
                </a:lnTo>
                <a:lnTo>
                  <a:pt x="7136090" y="207390"/>
                </a:lnTo>
              </a:path>
            </a:pathLst>
          </a:cu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336114-ACAC-6501-AD95-463E4E571448}"/>
              </a:ext>
            </a:extLst>
          </p:cNvPr>
          <p:cNvSpPr>
            <a:spLocks noGrp="1"/>
          </p:cNvSpPr>
          <p:nvPr>
            <p:ph type="title"/>
          </p:nvPr>
        </p:nvSpPr>
        <p:spPr/>
        <p:txBody>
          <a:bodyPr/>
          <a:lstStyle/>
          <a:p>
            <a:r>
              <a:rPr lang="en-US" dirty="0"/>
              <a:t>D. Table A</a:t>
            </a:r>
          </a:p>
        </p:txBody>
      </p:sp>
      <p:sp>
        <p:nvSpPr>
          <p:cNvPr id="15" name="Content Placeholder 14">
            <a:extLst>
              <a:ext uri="{FF2B5EF4-FFF2-40B4-BE49-F238E27FC236}">
                <a16:creationId xmlns:a16="http://schemas.microsoft.com/office/drawing/2014/main" id="{B574D838-59C8-6C7F-6467-69F0552A9236}"/>
              </a:ext>
            </a:extLst>
          </p:cNvPr>
          <p:cNvSpPr>
            <a:spLocks noGrp="1"/>
          </p:cNvSpPr>
          <p:nvPr>
            <p:ph idx="1"/>
          </p:nvPr>
        </p:nvSpPr>
        <p:spPr/>
        <p:txBody>
          <a:bodyPr/>
          <a:lstStyle/>
          <a:p>
            <a:r>
              <a:rPr lang="en-US" dirty="0"/>
              <a:t>General Instructions</a:t>
            </a:r>
          </a:p>
        </p:txBody>
      </p:sp>
      <p:sp>
        <p:nvSpPr>
          <p:cNvPr id="17" name="Freeform: Shape 16">
            <a:extLst>
              <a:ext uri="{FF2B5EF4-FFF2-40B4-BE49-F238E27FC236}">
                <a16:creationId xmlns:a16="http://schemas.microsoft.com/office/drawing/2014/main" id="{8504913E-D1E5-ED97-369A-4443D553D1EC}"/>
              </a:ext>
            </a:extLst>
          </p:cNvPr>
          <p:cNvSpPr/>
          <p:nvPr/>
        </p:nvSpPr>
        <p:spPr>
          <a:xfrm>
            <a:off x="1602557" y="3431357"/>
            <a:ext cx="9030878" cy="678730"/>
          </a:xfrm>
          <a:custGeom>
            <a:avLst/>
            <a:gdLst>
              <a:gd name="connsiteX0" fmla="*/ 7164371 w 9030878"/>
              <a:gd name="connsiteY0" fmla="*/ 207389 h 678730"/>
              <a:gd name="connsiteX1" fmla="*/ 7192651 w 9030878"/>
              <a:gd name="connsiteY1" fmla="*/ 28280 h 678730"/>
              <a:gd name="connsiteX2" fmla="*/ 9030878 w 9030878"/>
              <a:gd name="connsiteY2" fmla="*/ 0 h 678730"/>
              <a:gd name="connsiteX3" fmla="*/ 8983744 w 9030878"/>
              <a:gd name="connsiteY3" fmla="*/ 452486 h 678730"/>
              <a:gd name="connsiteX4" fmla="*/ 4741682 w 9030878"/>
              <a:gd name="connsiteY4" fmla="*/ 452486 h 678730"/>
              <a:gd name="connsiteX5" fmla="*/ 4741682 w 9030878"/>
              <a:gd name="connsiteY5" fmla="*/ 641022 h 678730"/>
              <a:gd name="connsiteX6" fmla="*/ 0 w 9030878"/>
              <a:gd name="connsiteY6" fmla="*/ 678730 h 678730"/>
              <a:gd name="connsiteX7" fmla="*/ 0 w 9030878"/>
              <a:gd name="connsiteY7" fmla="*/ 405352 h 678730"/>
              <a:gd name="connsiteX8" fmla="*/ 28280 w 9030878"/>
              <a:gd name="connsiteY8" fmla="*/ 216816 h 678730"/>
              <a:gd name="connsiteX9" fmla="*/ 7164371 w 9030878"/>
              <a:gd name="connsiteY9" fmla="*/ 207389 h 67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0878" h="678730">
                <a:moveTo>
                  <a:pt x="7164371" y="207389"/>
                </a:moveTo>
                <a:lnTo>
                  <a:pt x="7192651" y="28280"/>
                </a:lnTo>
                <a:lnTo>
                  <a:pt x="9030878" y="0"/>
                </a:lnTo>
                <a:lnTo>
                  <a:pt x="8983744" y="452486"/>
                </a:lnTo>
                <a:lnTo>
                  <a:pt x="4741682" y="452486"/>
                </a:lnTo>
                <a:lnTo>
                  <a:pt x="4741682" y="641022"/>
                </a:lnTo>
                <a:lnTo>
                  <a:pt x="0" y="678730"/>
                </a:lnTo>
                <a:lnTo>
                  <a:pt x="0" y="405352"/>
                </a:lnTo>
                <a:lnTo>
                  <a:pt x="28280" y="216816"/>
                </a:lnTo>
                <a:lnTo>
                  <a:pt x="7164371" y="207389"/>
                </a:lnTo>
                <a:close/>
              </a:path>
            </a:pathLst>
          </a:custGeom>
          <a:solidFill>
            <a:srgbClr val="C4E59F"/>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BD521CE-F177-07AF-813F-349E60DFBC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4143" y="1979494"/>
            <a:ext cx="9144000" cy="3225276"/>
          </a:xfrm>
          <a:prstGeom prst="rect">
            <a:avLst/>
          </a:prstGeom>
        </p:spPr>
      </p:pic>
      <p:grpSp>
        <p:nvGrpSpPr>
          <p:cNvPr id="23" name="Group 22">
            <a:extLst>
              <a:ext uri="{FF2B5EF4-FFF2-40B4-BE49-F238E27FC236}">
                <a16:creationId xmlns:a16="http://schemas.microsoft.com/office/drawing/2014/main" id="{81A98758-31B8-9628-25B6-6C27C0153DBD}"/>
              </a:ext>
            </a:extLst>
          </p:cNvPr>
          <p:cNvGrpSpPr/>
          <p:nvPr/>
        </p:nvGrpSpPr>
        <p:grpSpPr>
          <a:xfrm>
            <a:off x="9184603" y="3638746"/>
            <a:ext cx="1712017" cy="1841484"/>
            <a:chOff x="9184603" y="3638746"/>
            <a:chExt cx="1712017" cy="1841484"/>
          </a:xfrm>
        </p:grpSpPr>
        <p:sp>
          <p:nvSpPr>
            <p:cNvPr id="20" name="TextBox 19">
              <a:extLst>
                <a:ext uri="{FF2B5EF4-FFF2-40B4-BE49-F238E27FC236}">
                  <a16:creationId xmlns:a16="http://schemas.microsoft.com/office/drawing/2014/main" id="{00ECE461-2D34-D9A8-5060-3A3C7631BF55}"/>
                </a:ext>
              </a:extLst>
            </p:cNvPr>
            <p:cNvSpPr txBox="1"/>
            <p:nvPr/>
          </p:nvSpPr>
          <p:spPr>
            <a:xfrm>
              <a:off x="9184603" y="5110898"/>
              <a:ext cx="1423788" cy="369332"/>
            </a:xfrm>
            <a:prstGeom prst="rect">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Presentation</a:t>
              </a:r>
            </a:p>
          </p:txBody>
        </p:sp>
        <p:sp>
          <p:nvSpPr>
            <p:cNvPr id="21" name="Arc 20">
              <a:extLst>
                <a:ext uri="{FF2B5EF4-FFF2-40B4-BE49-F238E27FC236}">
                  <a16:creationId xmlns:a16="http://schemas.microsoft.com/office/drawing/2014/main" id="{39D3F697-81A4-1AAE-5366-25B46D2BC047}"/>
                </a:ext>
              </a:extLst>
            </p:cNvPr>
            <p:cNvSpPr/>
            <p:nvPr/>
          </p:nvSpPr>
          <p:spPr>
            <a:xfrm>
              <a:off x="9982220" y="3638746"/>
              <a:ext cx="914400" cy="1725106"/>
            </a:xfrm>
            <a:prstGeom prst="arc">
              <a:avLst>
                <a:gd name="adj1" fmla="val 16929221"/>
                <a:gd name="adj2" fmla="val 4731669"/>
              </a:avLst>
            </a:prstGeom>
            <a:ln w="22225">
              <a:solidFill>
                <a:schemeClr val="accent3">
                  <a:lumMod val="50000"/>
                </a:schemeClr>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E0EA7870-FECB-746C-1F39-884E952183C5}"/>
              </a:ext>
            </a:extLst>
          </p:cNvPr>
          <p:cNvGrpSpPr/>
          <p:nvPr/>
        </p:nvGrpSpPr>
        <p:grpSpPr>
          <a:xfrm>
            <a:off x="1148861" y="2224725"/>
            <a:ext cx="2133963" cy="1116352"/>
            <a:chOff x="1148861" y="2224725"/>
            <a:chExt cx="2133963" cy="1116352"/>
          </a:xfrm>
        </p:grpSpPr>
        <p:sp>
          <p:nvSpPr>
            <p:cNvPr id="18" name="TextBox 17">
              <a:extLst>
                <a:ext uri="{FF2B5EF4-FFF2-40B4-BE49-F238E27FC236}">
                  <a16:creationId xmlns:a16="http://schemas.microsoft.com/office/drawing/2014/main" id="{3C2B2F8F-768B-9861-F829-203F91ADF126}"/>
                </a:ext>
              </a:extLst>
            </p:cNvPr>
            <p:cNvSpPr txBox="1"/>
            <p:nvPr/>
          </p:nvSpPr>
          <p:spPr>
            <a:xfrm>
              <a:off x="1602556" y="2224725"/>
              <a:ext cx="1680268" cy="369332"/>
            </a:xfrm>
            <a:prstGeom prst="rect">
              <a:avLst/>
            </a:prstGeom>
            <a:solidFill>
              <a:srgbClr val="FFFF00"/>
            </a:solidFill>
            <a:scene3d>
              <a:camera prst="orthographicFront"/>
              <a:lightRig rig="threePt" dir="t"/>
            </a:scene3d>
            <a:sp3d>
              <a:bevelT/>
            </a:sp3d>
          </p:spPr>
          <p:txBody>
            <a:bodyPr wrap="none" rtlCol="0">
              <a:spAutoFit/>
            </a:bodyPr>
            <a:lstStyle/>
            <a:p>
              <a:r>
                <a:rPr lang="en-US" dirty="0"/>
                <a:t>Scope and cost</a:t>
              </a:r>
            </a:p>
          </p:txBody>
        </p:sp>
        <p:sp>
          <p:nvSpPr>
            <p:cNvPr id="22" name="Arc 21">
              <a:extLst>
                <a:ext uri="{FF2B5EF4-FFF2-40B4-BE49-F238E27FC236}">
                  <a16:creationId xmlns:a16="http://schemas.microsoft.com/office/drawing/2014/main" id="{03B0D990-907E-C94C-837C-F2006F072B19}"/>
                </a:ext>
              </a:extLst>
            </p:cNvPr>
            <p:cNvSpPr/>
            <p:nvPr/>
          </p:nvSpPr>
          <p:spPr>
            <a:xfrm>
              <a:off x="1148861" y="2426677"/>
              <a:ext cx="914400" cy="914400"/>
            </a:xfrm>
            <a:prstGeom prst="arc">
              <a:avLst>
                <a:gd name="adj1" fmla="val 5958482"/>
                <a:gd name="adj2" fmla="val 16007599"/>
              </a:avLst>
            </a:prstGeom>
            <a:ln w="22225">
              <a:solidFill>
                <a:srgbClr val="C00000"/>
              </a:solidFill>
              <a:headEnd type="stealt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67198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D9D76-85C8-894D-0883-69CDA2E91A4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2C4B952-866A-0933-F308-68F5895930E7}"/>
              </a:ext>
            </a:extLst>
          </p:cNvPr>
          <p:cNvSpPr/>
          <p:nvPr/>
        </p:nvSpPr>
        <p:spPr>
          <a:xfrm>
            <a:off x="1595120" y="1601322"/>
            <a:ext cx="9144000" cy="4572000"/>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8C58646-410A-C7BA-67DF-0FE66B3D76AE}"/>
              </a:ext>
            </a:extLst>
          </p:cNvPr>
          <p:cNvSpPr>
            <a:spLocks noGrp="1"/>
          </p:cNvSpPr>
          <p:nvPr>
            <p:ph type="title"/>
          </p:nvPr>
        </p:nvSpPr>
        <p:spPr/>
        <p:txBody>
          <a:bodyPr/>
          <a:lstStyle/>
          <a:p>
            <a:r>
              <a:rPr lang="en-US" dirty="0"/>
              <a:t>D. Table A</a:t>
            </a:r>
          </a:p>
        </p:txBody>
      </p:sp>
      <p:sp>
        <p:nvSpPr>
          <p:cNvPr id="19" name="Content Placeholder 18">
            <a:extLst>
              <a:ext uri="{FF2B5EF4-FFF2-40B4-BE49-F238E27FC236}">
                <a16:creationId xmlns:a16="http://schemas.microsoft.com/office/drawing/2014/main" id="{426893DE-98D6-6FCD-316F-5EBE6C82CF78}"/>
              </a:ext>
            </a:extLst>
          </p:cNvPr>
          <p:cNvSpPr>
            <a:spLocks noGrp="1"/>
          </p:cNvSpPr>
          <p:nvPr>
            <p:ph idx="1"/>
          </p:nvPr>
        </p:nvSpPr>
        <p:spPr/>
        <p:txBody>
          <a:bodyPr/>
          <a:lstStyle/>
          <a:p>
            <a:r>
              <a:rPr lang="en-US" dirty="0"/>
              <a:t>Fieldwork Modification</a:t>
            </a:r>
          </a:p>
        </p:txBody>
      </p:sp>
      <p:pic>
        <p:nvPicPr>
          <p:cNvPr id="13" name="Picture 12">
            <a:extLst>
              <a:ext uri="{FF2B5EF4-FFF2-40B4-BE49-F238E27FC236}">
                <a16:creationId xmlns:a16="http://schemas.microsoft.com/office/drawing/2014/main" id="{B528DBF1-7A28-3BD6-C410-D6EE3B874F1A}"/>
              </a:ext>
            </a:extLst>
          </p:cNvPr>
          <p:cNvPicPr>
            <a:picLocks noChangeAspect="1"/>
          </p:cNvPicPr>
          <p:nvPr/>
        </p:nvPicPr>
        <p:blipFill>
          <a:blip r:embed="rId2"/>
          <a:stretch>
            <a:fillRect/>
          </a:stretch>
        </p:blipFill>
        <p:spPr>
          <a:xfrm>
            <a:off x="1636468" y="3478453"/>
            <a:ext cx="9144000" cy="1855669"/>
          </a:xfrm>
          <a:prstGeom prst="rect">
            <a:avLst/>
          </a:prstGeom>
        </p:spPr>
      </p:pic>
      <p:sp>
        <p:nvSpPr>
          <p:cNvPr id="18" name="TextBox 17">
            <a:extLst>
              <a:ext uri="{FF2B5EF4-FFF2-40B4-BE49-F238E27FC236}">
                <a16:creationId xmlns:a16="http://schemas.microsoft.com/office/drawing/2014/main" id="{31956796-5947-73A6-39A2-FAE7778F4A55}"/>
              </a:ext>
            </a:extLst>
          </p:cNvPr>
          <p:cNvSpPr txBox="1"/>
          <p:nvPr/>
        </p:nvSpPr>
        <p:spPr>
          <a:xfrm>
            <a:off x="1629510" y="1758461"/>
            <a:ext cx="8956430" cy="2092881"/>
          </a:xfrm>
          <a:prstGeom prst="rect">
            <a:avLst/>
          </a:prstGeom>
          <a:noFill/>
        </p:spPr>
        <p:txBody>
          <a:bodyPr wrap="square" rtlCol="0">
            <a:spAutoFit/>
          </a:bodyPr>
          <a:lstStyle/>
          <a:p>
            <a:r>
              <a:rPr lang="en-US" sz="2000" dirty="0"/>
              <a:t>Standards</a:t>
            </a:r>
          </a:p>
          <a:p>
            <a:r>
              <a:rPr lang="en-US" b="1" dirty="0"/>
              <a:t>Section 5. </a:t>
            </a:r>
            <a:r>
              <a:rPr lang="en-US" b="1" u="sng" dirty="0"/>
              <a:t>Fieldwork</a:t>
            </a:r>
            <a:r>
              <a:rPr lang="en-US" b="1" dirty="0"/>
              <a:t> </a:t>
            </a:r>
            <a:r>
              <a:rPr lang="en-US" dirty="0"/>
              <a:t>- The survey must be performed on the ground (except as may be otherwise negotiated pursuant to Table A, Item 15 below)...</a:t>
            </a:r>
          </a:p>
          <a:p>
            <a:endParaRPr lang="en-US" dirty="0"/>
          </a:p>
          <a:p>
            <a:endParaRPr lang="en-US" dirty="0"/>
          </a:p>
          <a:p>
            <a:r>
              <a:rPr lang="en-US" sz="2000" dirty="0"/>
              <a:t>Table A</a:t>
            </a:r>
          </a:p>
          <a:p>
            <a:endParaRPr lang="en-US" dirty="0"/>
          </a:p>
        </p:txBody>
      </p:sp>
    </p:spTree>
    <p:extLst>
      <p:ext uri="{BB962C8B-B14F-4D97-AF65-F5344CB8AC3E}">
        <p14:creationId xmlns:p14="http://schemas.microsoft.com/office/powerpoint/2010/main" val="302619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4BEB-89A5-151D-20DF-B01905A7F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F95B5-CE83-775C-BC10-2606B8D37F1B}"/>
              </a:ext>
            </a:extLst>
          </p:cNvPr>
          <p:cNvSpPr>
            <a:spLocks noGrp="1"/>
          </p:cNvSpPr>
          <p:nvPr>
            <p:ph type="title"/>
          </p:nvPr>
        </p:nvSpPr>
        <p:spPr/>
        <p:txBody>
          <a:bodyPr/>
          <a:lstStyle/>
          <a:p>
            <a:r>
              <a:rPr lang="fr-FR" dirty="0"/>
              <a:t>D. Table A</a:t>
            </a:r>
            <a:endParaRPr lang="en-US" dirty="0"/>
          </a:p>
        </p:txBody>
      </p:sp>
      <p:sp>
        <p:nvSpPr>
          <p:cNvPr id="9" name="Content Placeholder 8">
            <a:extLst>
              <a:ext uri="{FF2B5EF4-FFF2-40B4-BE49-F238E27FC236}">
                <a16:creationId xmlns:a16="http://schemas.microsoft.com/office/drawing/2014/main" id="{2EFC2209-2224-1B24-5A7B-FFFF51CA3B35}"/>
              </a:ext>
            </a:extLst>
          </p:cNvPr>
          <p:cNvSpPr>
            <a:spLocks noGrp="1"/>
          </p:cNvSpPr>
          <p:nvPr>
            <p:ph idx="1"/>
          </p:nvPr>
        </p:nvSpPr>
        <p:spPr/>
        <p:txBody>
          <a:bodyPr/>
          <a:lstStyle/>
          <a:p>
            <a:r>
              <a:rPr lang="en-US" dirty="0"/>
              <a:t>Extra Items</a:t>
            </a:r>
          </a:p>
        </p:txBody>
      </p:sp>
      <p:grpSp>
        <p:nvGrpSpPr>
          <p:cNvPr id="24" name="Group 23">
            <a:extLst>
              <a:ext uri="{FF2B5EF4-FFF2-40B4-BE49-F238E27FC236}">
                <a16:creationId xmlns:a16="http://schemas.microsoft.com/office/drawing/2014/main" id="{53612C22-C307-4C8D-9044-40198EB15C45}"/>
              </a:ext>
            </a:extLst>
          </p:cNvPr>
          <p:cNvGrpSpPr/>
          <p:nvPr/>
        </p:nvGrpSpPr>
        <p:grpSpPr>
          <a:xfrm>
            <a:off x="1562465" y="1464652"/>
            <a:ext cx="9148197" cy="2670899"/>
            <a:chOff x="1562465" y="1464652"/>
            <a:chExt cx="9148197" cy="2670899"/>
          </a:xfrm>
        </p:grpSpPr>
        <p:sp>
          <p:nvSpPr>
            <p:cNvPr id="10" name="Freeform: Shape 9">
              <a:extLst>
                <a:ext uri="{FF2B5EF4-FFF2-40B4-BE49-F238E27FC236}">
                  <a16:creationId xmlns:a16="http://schemas.microsoft.com/office/drawing/2014/main" id="{F14B5246-25C6-20CC-F17B-6BB90CE86E7B}"/>
                </a:ext>
              </a:extLst>
            </p:cNvPr>
            <p:cNvSpPr/>
            <p:nvPr/>
          </p:nvSpPr>
          <p:spPr>
            <a:xfrm>
              <a:off x="1717491" y="2746461"/>
              <a:ext cx="8993171" cy="418771"/>
            </a:xfrm>
            <a:custGeom>
              <a:avLst/>
              <a:gdLst>
                <a:gd name="connsiteX0" fmla="*/ 7136090 w 8993171"/>
                <a:gd name="connsiteY0" fmla="*/ 273378 h 518475"/>
                <a:gd name="connsiteX1" fmla="*/ 7136090 w 8993171"/>
                <a:gd name="connsiteY1" fmla="*/ 0 h 518475"/>
                <a:gd name="connsiteX2" fmla="*/ 8993171 w 8993171"/>
                <a:gd name="connsiteY2" fmla="*/ 18854 h 518475"/>
                <a:gd name="connsiteX3" fmla="*/ 8974317 w 8993171"/>
                <a:gd name="connsiteY3" fmla="*/ 282804 h 518475"/>
                <a:gd name="connsiteX4" fmla="*/ 18853 w 8993171"/>
                <a:gd name="connsiteY4" fmla="*/ 329938 h 518475"/>
                <a:gd name="connsiteX5" fmla="*/ 0 w 8993171"/>
                <a:gd name="connsiteY5" fmla="*/ 518475 h 518475"/>
                <a:gd name="connsiteX6" fmla="*/ 7136090 w 8993171"/>
                <a:gd name="connsiteY6" fmla="*/ 490194 h 518475"/>
                <a:gd name="connsiteX7" fmla="*/ 7136090 w 8993171"/>
                <a:gd name="connsiteY7" fmla="*/ 207390 h 51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93171" h="518475">
                  <a:moveTo>
                    <a:pt x="7136090" y="273378"/>
                  </a:moveTo>
                  <a:lnTo>
                    <a:pt x="7136090" y="0"/>
                  </a:lnTo>
                  <a:lnTo>
                    <a:pt x="8993171" y="18854"/>
                  </a:lnTo>
                  <a:lnTo>
                    <a:pt x="8974317" y="282804"/>
                  </a:lnTo>
                  <a:lnTo>
                    <a:pt x="18853" y="329938"/>
                  </a:lnTo>
                  <a:lnTo>
                    <a:pt x="0" y="518475"/>
                  </a:lnTo>
                  <a:lnTo>
                    <a:pt x="7136090" y="490194"/>
                  </a:lnTo>
                  <a:lnTo>
                    <a:pt x="7136090" y="207390"/>
                  </a:lnTo>
                </a:path>
              </a:pathLst>
            </a:cu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C1D14CC-81F5-FC01-5287-4E9165B0E07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62465" y="1464652"/>
              <a:ext cx="9144000" cy="2670899"/>
            </a:xfrm>
            <a:prstGeom prst="rect">
              <a:avLst/>
            </a:prstGeom>
          </p:spPr>
        </p:pic>
      </p:grpSp>
      <p:grpSp>
        <p:nvGrpSpPr>
          <p:cNvPr id="32" name="Group 31">
            <a:extLst>
              <a:ext uri="{FF2B5EF4-FFF2-40B4-BE49-F238E27FC236}">
                <a16:creationId xmlns:a16="http://schemas.microsoft.com/office/drawing/2014/main" id="{51D593FB-A6F4-D012-424A-16EF3200120D}"/>
              </a:ext>
            </a:extLst>
          </p:cNvPr>
          <p:cNvGrpSpPr/>
          <p:nvPr/>
        </p:nvGrpSpPr>
        <p:grpSpPr>
          <a:xfrm>
            <a:off x="1558801" y="4700953"/>
            <a:ext cx="9144000" cy="1423652"/>
            <a:chOff x="1558801" y="4700953"/>
            <a:chExt cx="9144000" cy="1423652"/>
          </a:xfrm>
        </p:grpSpPr>
        <p:pic>
          <p:nvPicPr>
            <p:cNvPr id="21" name="Picture 20">
              <a:extLst>
                <a:ext uri="{FF2B5EF4-FFF2-40B4-BE49-F238E27FC236}">
                  <a16:creationId xmlns:a16="http://schemas.microsoft.com/office/drawing/2014/main" id="{354EC94C-86EA-2527-B2A2-B9CC6CBC02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58801" y="4757004"/>
              <a:ext cx="9144000" cy="453201"/>
            </a:xfrm>
            <a:prstGeom prst="rect">
              <a:avLst/>
            </a:prstGeom>
          </p:spPr>
        </p:pic>
        <p:pic>
          <p:nvPicPr>
            <p:cNvPr id="26" name="Picture 25">
              <a:extLst>
                <a:ext uri="{FF2B5EF4-FFF2-40B4-BE49-F238E27FC236}">
                  <a16:creationId xmlns:a16="http://schemas.microsoft.com/office/drawing/2014/main" id="{64D8B443-8CD3-51BE-0CCE-DBC0865E1B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58801" y="5214204"/>
              <a:ext cx="9144000" cy="453201"/>
            </a:xfrm>
            <a:prstGeom prst="rect">
              <a:avLst/>
            </a:prstGeom>
          </p:spPr>
        </p:pic>
        <p:pic>
          <p:nvPicPr>
            <p:cNvPr id="27" name="Picture 26">
              <a:extLst>
                <a:ext uri="{FF2B5EF4-FFF2-40B4-BE49-F238E27FC236}">
                  <a16:creationId xmlns:a16="http://schemas.microsoft.com/office/drawing/2014/main" id="{18B287DF-2D08-C261-EF36-AF6E5F51DC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58801" y="5671404"/>
              <a:ext cx="9144000" cy="453201"/>
            </a:xfrm>
            <a:prstGeom prst="rect">
              <a:avLst/>
            </a:prstGeom>
          </p:spPr>
        </p:pic>
        <p:sp>
          <p:nvSpPr>
            <p:cNvPr id="28" name="TextBox 27">
              <a:extLst>
                <a:ext uri="{FF2B5EF4-FFF2-40B4-BE49-F238E27FC236}">
                  <a16:creationId xmlns:a16="http://schemas.microsoft.com/office/drawing/2014/main" id="{7BD0DFF1-5723-9F82-77C2-94478FF50614}"/>
                </a:ext>
              </a:extLst>
            </p:cNvPr>
            <p:cNvSpPr txBox="1"/>
            <p:nvPr/>
          </p:nvSpPr>
          <p:spPr>
            <a:xfrm>
              <a:off x="2327833" y="4700953"/>
              <a:ext cx="415498" cy="338554"/>
            </a:xfrm>
            <a:prstGeom prst="rect">
              <a:avLst/>
            </a:prstGeom>
            <a:noFill/>
          </p:spPr>
          <p:txBody>
            <a:bodyPr wrap="none" rtlCol="0">
              <a:spAutoFit/>
            </a:bodyPr>
            <a:lstStyle/>
            <a:p>
              <a:r>
                <a:rPr lang="en-US" sz="1600" dirty="0"/>
                <a:t>(a)</a:t>
              </a:r>
            </a:p>
          </p:txBody>
        </p:sp>
        <p:sp>
          <p:nvSpPr>
            <p:cNvPr id="29" name="TextBox 28">
              <a:extLst>
                <a:ext uri="{FF2B5EF4-FFF2-40B4-BE49-F238E27FC236}">
                  <a16:creationId xmlns:a16="http://schemas.microsoft.com/office/drawing/2014/main" id="{4E9CCEF7-C944-003B-2A4B-56C4073B87E5}"/>
                </a:ext>
              </a:extLst>
            </p:cNvPr>
            <p:cNvSpPr txBox="1"/>
            <p:nvPr/>
          </p:nvSpPr>
          <p:spPr>
            <a:xfrm>
              <a:off x="2327031" y="5169876"/>
              <a:ext cx="417102" cy="338554"/>
            </a:xfrm>
            <a:prstGeom prst="rect">
              <a:avLst/>
            </a:prstGeom>
            <a:noFill/>
          </p:spPr>
          <p:txBody>
            <a:bodyPr wrap="none" rtlCol="0">
              <a:spAutoFit/>
            </a:bodyPr>
            <a:lstStyle/>
            <a:p>
              <a:r>
                <a:rPr lang="en-US" sz="1600" dirty="0"/>
                <a:t>(b)</a:t>
              </a:r>
            </a:p>
          </p:txBody>
        </p:sp>
        <p:sp>
          <p:nvSpPr>
            <p:cNvPr id="30" name="TextBox 29">
              <a:extLst>
                <a:ext uri="{FF2B5EF4-FFF2-40B4-BE49-F238E27FC236}">
                  <a16:creationId xmlns:a16="http://schemas.microsoft.com/office/drawing/2014/main" id="{62350A15-BC20-BAD7-F1D2-C61A74CEB472}"/>
                </a:ext>
              </a:extLst>
            </p:cNvPr>
            <p:cNvSpPr txBox="1"/>
            <p:nvPr/>
          </p:nvSpPr>
          <p:spPr>
            <a:xfrm>
              <a:off x="2334245" y="5603630"/>
              <a:ext cx="402674" cy="338554"/>
            </a:xfrm>
            <a:prstGeom prst="rect">
              <a:avLst/>
            </a:prstGeom>
            <a:noFill/>
          </p:spPr>
          <p:txBody>
            <a:bodyPr wrap="none" rtlCol="0">
              <a:spAutoFit/>
            </a:bodyPr>
            <a:lstStyle/>
            <a:p>
              <a:r>
                <a:rPr lang="en-US" sz="1600" dirty="0"/>
                <a:t>(c)</a:t>
              </a:r>
            </a:p>
          </p:txBody>
        </p:sp>
      </p:grpSp>
    </p:spTree>
    <p:extLst>
      <p:ext uri="{BB962C8B-B14F-4D97-AF65-F5344CB8AC3E}">
        <p14:creationId xmlns:p14="http://schemas.microsoft.com/office/powerpoint/2010/main" val="432052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A7A1A-CA49-69AB-737C-69AC45540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968DD-D990-6E7C-A401-B873D357ECED}"/>
              </a:ext>
            </a:extLst>
          </p:cNvPr>
          <p:cNvSpPr>
            <a:spLocks noGrp="1"/>
          </p:cNvSpPr>
          <p:nvPr>
            <p:ph type="title"/>
          </p:nvPr>
        </p:nvSpPr>
        <p:spPr/>
        <p:txBody>
          <a:bodyPr>
            <a:normAutofit/>
          </a:bodyPr>
          <a:lstStyle/>
          <a:p>
            <a:r>
              <a:rPr lang="fr-FR" dirty="0"/>
              <a:t>E. </a:t>
            </a:r>
            <a:r>
              <a:rPr lang="fr-FR" dirty="0" err="1"/>
              <a:t>Summary</a:t>
            </a:r>
            <a:endParaRPr lang="en-US" dirty="0"/>
          </a:p>
        </p:txBody>
      </p:sp>
      <p:sp>
        <p:nvSpPr>
          <p:cNvPr id="3" name="Content Placeholder 2">
            <a:extLst>
              <a:ext uri="{FF2B5EF4-FFF2-40B4-BE49-F238E27FC236}">
                <a16:creationId xmlns:a16="http://schemas.microsoft.com/office/drawing/2014/main" id="{F5435245-8865-3ACD-A999-5DF38C063015}"/>
              </a:ext>
            </a:extLst>
          </p:cNvPr>
          <p:cNvSpPr>
            <a:spLocks noGrp="1"/>
          </p:cNvSpPr>
          <p:nvPr>
            <p:ph idx="1"/>
          </p:nvPr>
        </p:nvSpPr>
        <p:spPr/>
        <p:txBody>
          <a:bodyPr>
            <a:normAutofit/>
          </a:bodyPr>
          <a:lstStyle/>
          <a:p>
            <a:pPr lvl="1"/>
            <a:r>
              <a:rPr lang="en-US" dirty="0"/>
              <a:t>An ALTA/NSPS Land Title Survey is a few significant steps above a traditional property survey:</a:t>
            </a:r>
          </a:p>
          <a:p>
            <a:pPr lvl="2"/>
            <a:r>
              <a:rPr lang="en-US" dirty="0"/>
              <a:t>Property survey emphasis is boundary creation or retracement.</a:t>
            </a:r>
          </a:p>
          <a:p>
            <a:pPr lvl="2"/>
            <a:r>
              <a:rPr lang="en-US" dirty="0"/>
              <a:t>LTS can also create or retrace boundaries, but includes determination of objects, improvements, occupation, deeper dive on easements and other encumbrances, etc. </a:t>
            </a:r>
          </a:p>
          <a:p>
            <a:pPr lvl="1"/>
            <a:endParaRPr lang="en-US" dirty="0"/>
          </a:p>
          <a:p>
            <a:pPr lvl="1"/>
            <a:r>
              <a:rPr lang="en-US" dirty="0"/>
              <a:t>The </a:t>
            </a:r>
            <a:r>
              <a:rPr lang="en-US" i="1" dirty="0"/>
              <a:t>Minimum Standard Detail Requirements</a:t>
            </a:r>
            <a:r>
              <a:rPr lang="en-US" dirty="0"/>
              <a:t> contains a lot of detail to help guide surveyor.</a:t>
            </a:r>
          </a:p>
          <a:p>
            <a:pPr lvl="2"/>
            <a:r>
              <a:rPr lang="en-US" dirty="0"/>
              <a:t>The only “rigid” requirements are the minimum survey and plat contents &amp; RPP.</a:t>
            </a:r>
          </a:p>
          <a:p>
            <a:pPr lvl="2"/>
            <a:r>
              <a:rPr lang="en-US" dirty="0"/>
              <a:t>How to achieve these is left to the surveyor to determine</a:t>
            </a:r>
          </a:p>
        </p:txBody>
      </p:sp>
      <p:pic>
        <p:nvPicPr>
          <p:cNvPr id="10" name="Picture 9">
            <a:extLst>
              <a:ext uri="{FF2B5EF4-FFF2-40B4-BE49-F238E27FC236}">
                <a16:creationId xmlns:a16="http://schemas.microsoft.com/office/drawing/2014/main" id="{E4FEE669-CE9F-462F-1E43-E28FB3BC0B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4330" y="2565070"/>
            <a:ext cx="1182175" cy="1104702"/>
          </a:xfrm>
          <a:prstGeom prst="rect">
            <a:avLst/>
          </a:prstGeom>
        </p:spPr>
      </p:pic>
    </p:spTree>
    <p:extLst>
      <p:ext uri="{BB962C8B-B14F-4D97-AF65-F5344CB8AC3E}">
        <p14:creationId xmlns:p14="http://schemas.microsoft.com/office/powerpoint/2010/main" val="1327801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fr-FR" dirty="0"/>
              <a:t>E. </a:t>
            </a:r>
            <a:r>
              <a:rPr lang="fr-FR" dirty="0" err="1"/>
              <a:t>Summary</a:t>
            </a:r>
            <a:endParaRPr lang="en-US" dirty="0"/>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pPr lvl="1"/>
            <a:endParaRPr lang="en-US" dirty="0"/>
          </a:p>
          <a:p>
            <a:pPr lvl="1"/>
            <a:r>
              <a:rPr lang="en-US" dirty="0"/>
              <a:t>Information and help is available</a:t>
            </a:r>
          </a:p>
          <a:p>
            <a:pPr lvl="1"/>
            <a:endParaRPr lang="en-US" dirty="0"/>
          </a:p>
          <a:p>
            <a:pPr lvl="2"/>
            <a:r>
              <a:rPr lang="en-US" dirty="0"/>
              <a:t>Gary Kent, PS, is </a:t>
            </a:r>
            <a:r>
              <a:rPr lang="en-US" b="1" dirty="0"/>
              <a:t>the</a:t>
            </a:r>
            <a:r>
              <a:rPr lang="en-US" dirty="0"/>
              <a:t> expert on ALTA/NSPS Standards</a:t>
            </a:r>
          </a:p>
          <a:p>
            <a:pPr lvl="3"/>
            <a:r>
              <a:rPr lang="en-US" dirty="0"/>
              <a:t>He is NSPS liaison on ALTA/NSPS and has been involved with the standards evolution</a:t>
            </a:r>
          </a:p>
          <a:p>
            <a:pPr lvl="3"/>
            <a:r>
              <a:rPr lang="en-US" dirty="0"/>
              <a:t>Writes and presents a lot on ALTA/NSPS</a:t>
            </a:r>
          </a:p>
          <a:p>
            <a:pPr lvl="4"/>
            <a:r>
              <a:rPr lang="en-US" i="1" dirty="0"/>
              <a:t>The American Surveyor</a:t>
            </a:r>
            <a:r>
              <a:rPr lang="en-US" dirty="0"/>
              <a:t> Magazine</a:t>
            </a:r>
          </a:p>
          <a:p>
            <a:pPr lvl="4"/>
            <a:r>
              <a:rPr lang="en-US" dirty="0"/>
              <a:t>National and State conferences</a:t>
            </a:r>
          </a:p>
          <a:p>
            <a:pPr lvl="5"/>
            <a:r>
              <a:rPr lang="en-US" dirty="0"/>
              <a:t>Has been in Wis a few times</a:t>
            </a:r>
          </a:p>
          <a:p>
            <a:pPr lvl="4"/>
            <a:r>
              <a:rPr lang="en-US" i="1" dirty="0"/>
              <a:t>Mentoring Mondays</a:t>
            </a:r>
            <a:r>
              <a:rPr lang="en-US" dirty="0"/>
              <a:t> presentations (https://mentoringmondays.xyz)</a:t>
            </a:r>
          </a:p>
          <a:p>
            <a:pPr lvl="4"/>
            <a:r>
              <a:rPr lang="en-US" dirty="0"/>
              <a:t>Has a series of short courses on </a:t>
            </a:r>
            <a:r>
              <a:rPr lang="en-US" i="1" dirty="0" err="1"/>
              <a:t>GeoLearn</a:t>
            </a:r>
            <a:r>
              <a:rPr lang="en-US" dirty="0"/>
              <a:t> (https://geo-learn.com)</a:t>
            </a:r>
          </a:p>
        </p:txBody>
      </p:sp>
      <p:pic>
        <p:nvPicPr>
          <p:cNvPr id="5" name="Picture 4">
            <a:extLst>
              <a:ext uri="{FF2B5EF4-FFF2-40B4-BE49-F238E27FC236}">
                <a16:creationId xmlns:a16="http://schemas.microsoft.com/office/drawing/2014/main" id="{C548EFC2-55D5-8260-BB79-EAA2AAD37ED4}"/>
              </a:ext>
            </a:extLst>
          </p:cNvPr>
          <p:cNvPicPr>
            <a:picLocks noChangeAspect="1"/>
          </p:cNvPicPr>
          <p:nvPr/>
        </p:nvPicPr>
        <p:blipFill>
          <a:blip r:embed="rId2"/>
          <a:stretch>
            <a:fillRect/>
          </a:stretch>
        </p:blipFill>
        <p:spPr>
          <a:xfrm>
            <a:off x="399220" y="2850978"/>
            <a:ext cx="1784578" cy="1597977"/>
          </a:xfrm>
          <a:prstGeom prst="rect">
            <a:avLst/>
          </a:prstGeom>
        </p:spPr>
      </p:pic>
    </p:spTree>
    <p:extLst>
      <p:ext uri="{BB962C8B-B14F-4D97-AF65-F5344CB8AC3E}">
        <p14:creationId xmlns:p14="http://schemas.microsoft.com/office/powerpoint/2010/main" val="2980166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9D3F53-0977-26A7-8BCE-ED290C9F1D65}"/>
              </a:ext>
            </a:extLst>
          </p:cNvPr>
          <p:cNvSpPr>
            <a:spLocks noGrp="1"/>
          </p:cNvSpPr>
          <p:nvPr>
            <p:ph type="ctrTitle"/>
          </p:nvPr>
        </p:nvSpPr>
        <p:spPr/>
        <p:txBody>
          <a:bodyPr/>
          <a:lstStyle/>
          <a:p>
            <a:r>
              <a:rPr lang="en-US" dirty="0"/>
              <a:t>ALTA/NSPS Land Title Surveys</a:t>
            </a:r>
            <a:br>
              <a:rPr lang="en-US" dirty="0"/>
            </a:br>
            <a:endParaRPr lang="en-US" dirty="0"/>
          </a:p>
        </p:txBody>
      </p:sp>
      <p:sp>
        <p:nvSpPr>
          <p:cNvPr id="5" name="Subtitle 4">
            <a:extLst>
              <a:ext uri="{FF2B5EF4-FFF2-40B4-BE49-F238E27FC236}">
                <a16:creationId xmlns:a16="http://schemas.microsoft.com/office/drawing/2014/main" id="{0D71649A-188A-2CC2-57CE-0D60087FBFB4}"/>
              </a:ext>
            </a:extLst>
          </p:cNvPr>
          <p:cNvSpPr>
            <a:spLocks noGrp="1"/>
          </p:cNvSpPr>
          <p:nvPr>
            <p:ph type="subTitle" idx="1"/>
          </p:nvPr>
        </p:nvSpPr>
        <p:spPr/>
        <p:txBody>
          <a:bodyPr>
            <a:normAutofit/>
          </a:bodyPr>
          <a:lstStyle/>
          <a:p>
            <a:r>
              <a:rPr lang="en-US" dirty="0">
                <a:sym typeface="Wingdings" panose="05000000000000000000" pitchFamily="2" charset="2"/>
              </a:rPr>
              <a:t> A</a:t>
            </a:r>
            <a:r>
              <a:rPr lang="en-US" dirty="0"/>
              <a:t>. Background</a:t>
            </a:r>
          </a:p>
          <a:p>
            <a:r>
              <a:rPr lang="en-US" dirty="0">
                <a:sym typeface="Wingdings" panose="05000000000000000000" pitchFamily="2" charset="2"/>
              </a:rPr>
              <a:t> B</a:t>
            </a:r>
            <a:r>
              <a:rPr lang="en-US" dirty="0"/>
              <a:t>. ALTA/NSPS Standards Organization</a:t>
            </a:r>
          </a:p>
          <a:p>
            <a:r>
              <a:rPr lang="en-US" dirty="0">
                <a:sym typeface="Wingdings" panose="05000000000000000000" pitchFamily="2" charset="2"/>
              </a:rPr>
              <a:t> C. Required Elements</a:t>
            </a:r>
            <a:endParaRPr lang="en-US" dirty="0"/>
          </a:p>
          <a:p>
            <a:r>
              <a:rPr lang="en-US" dirty="0">
                <a:sym typeface="Wingdings" panose="05000000000000000000" pitchFamily="2" charset="2"/>
              </a:rPr>
              <a:t> D</a:t>
            </a:r>
            <a:r>
              <a:rPr lang="en-US" dirty="0"/>
              <a:t>. Table A</a:t>
            </a:r>
          </a:p>
          <a:p>
            <a:r>
              <a:rPr lang="en-US" dirty="0">
                <a:sym typeface="Wingdings" panose="05000000000000000000" pitchFamily="2" charset="2"/>
              </a:rPr>
              <a:t> E</a:t>
            </a:r>
            <a:r>
              <a:rPr lang="en-US" dirty="0"/>
              <a:t>. Summary</a:t>
            </a:r>
          </a:p>
        </p:txBody>
      </p:sp>
    </p:spTree>
    <p:extLst>
      <p:ext uri="{BB962C8B-B14F-4D97-AF65-F5344CB8AC3E}">
        <p14:creationId xmlns:p14="http://schemas.microsoft.com/office/powerpoint/2010/main" val="752978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62F65-B8DA-FF7B-B761-BA09AD04C9D3}"/>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93B19DFF-4B3C-A00A-DFF1-067B45AB2900}"/>
              </a:ext>
            </a:extLst>
          </p:cNvPr>
          <p:cNvSpPr>
            <a:spLocks noGrp="1"/>
          </p:cNvSpPr>
          <p:nvPr>
            <p:ph idx="1"/>
          </p:nvPr>
        </p:nvSpPr>
        <p:spPr>
          <a:xfrm>
            <a:off x="1371600" y="1143000"/>
            <a:ext cx="10368844" cy="5257800"/>
          </a:xfrm>
        </p:spPr>
        <p:txBody>
          <a:bodyPr>
            <a:normAutofit/>
          </a:bodyPr>
          <a:lstStyle/>
          <a:p>
            <a:pPr indent="137160" rtl="0">
              <a:lnSpc>
                <a:spcPct val="100000"/>
              </a:lnSpc>
              <a:spcBef>
                <a:spcPts val="50"/>
              </a:spcBef>
              <a:spcAft>
                <a:spcPts val="200"/>
              </a:spcAft>
            </a:pPr>
            <a:r>
              <a:rPr lang="en-US" b="1" dirty="0">
                <a:solidFill>
                  <a:srgbClr val="000000"/>
                </a:solidFill>
                <a:effectLst/>
                <a:latin typeface="Calibri Light" panose="020F0302020204030204" pitchFamily="34" charset="0"/>
              </a:rPr>
              <a:t>Question 1</a:t>
            </a:r>
            <a:r>
              <a:rPr lang="en-US" dirty="0">
                <a:solidFill>
                  <a:srgbClr val="000000"/>
                </a:solidFill>
                <a:effectLst/>
                <a:latin typeface="Calibri Light" panose="020F0302020204030204" pitchFamily="34" charset="0"/>
              </a:rPr>
              <a:t>. While performing a survey you encounter what appears to be an access easement across the property which does not appear in the title report provided you by the title insurer. You do some additional research and in a few adjoiner records find language which could line up the suspected access easement. What should you do? </a:t>
            </a:r>
          </a:p>
          <a:p>
            <a:pPr marL="457200" indent="137160" rtl="0">
              <a:lnSpc>
                <a:spcPct val="114000"/>
              </a:lnSpc>
              <a:spcBef>
                <a:spcPts val="50"/>
              </a:spcBef>
              <a:spcAft>
                <a:spcPts val="200"/>
              </a:spcAft>
            </a:pPr>
            <a:r>
              <a:rPr lang="en-US" dirty="0">
                <a:solidFill>
                  <a:srgbClr val="000000"/>
                </a:solidFill>
                <a:effectLst/>
                <a:latin typeface="Calibri Light" panose="020F0302020204030204" pitchFamily="34" charset="0"/>
              </a:rPr>
              <a:t>a. Advise the insurer of the discovered easement records before map delivery.</a:t>
            </a:r>
          </a:p>
          <a:p>
            <a:pPr marL="457200" indent="137160" rtl="0">
              <a:lnSpc>
                <a:spcPct val="114000"/>
              </a:lnSpc>
              <a:spcBef>
                <a:spcPts val="50"/>
              </a:spcBef>
              <a:spcAft>
                <a:spcPts val="200"/>
              </a:spcAft>
            </a:pPr>
            <a:r>
              <a:rPr lang="en-US" dirty="0">
                <a:solidFill>
                  <a:srgbClr val="000000"/>
                </a:solidFill>
                <a:effectLst/>
                <a:latin typeface="Calibri Light" panose="020F0302020204030204" pitchFamily="34" charset="0"/>
              </a:rPr>
              <a:t>b. Because the easement wasn’t in the title report, don’t show it on the map but add “...and subject to all easements of record” to the Certification statement.</a:t>
            </a:r>
          </a:p>
          <a:p>
            <a:pPr marL="457200" indent="137160" rtl="0">
              <a:lnSpc>
                <a:spcPct val="114000"/>
              </a:lnSpc>
              <a:spcBef>
                <a:spcPts val="50"/>
              </a:spcBef>
              <a:spcAft>
                <a:spcPts val="200"/>
              </a:spcAft>
            </a:pPr>
            <a:r>
              <a:rPr lang="en-US" dirty="0">
                <a:solidFill>
                  <a:srgbClr val="000000"/>
                </a:solidFill>
                <a:effectLst/>
                <a:latin typeface="Calibri Light" panose="020F0302020204030204" pitchFamily="34" charset="0"/>
              </a:rPr>
              <a:t>c. Show the easement on the map.</a:t>
            </a:r>
          </a:p>
          <a:p>
            <a:pPr marL="457200" indent="137160" rtl="0">
              <a:lnSpc>
                <a:spcPct val="114000"/>
              </a:lnSpc>
              <a:spcBef>
                <a:spcPts val="50"/>
              </a:spcBef>
              <a:spcAft>
                <a:spcPts val="200"/>
              </a:spcAft>
            </a:pPr>
            <a:r>
              <a:rPr lang="en-US" dirty="0">
                <a:solidFill>
                  <a:srgbClr val="000000"/>
                </a:solidFill>
                <a:latin typeface="Calibri Light" panose="020F0302020204030204" pitchFamily="34" charset="0"/>
              </a:rPr>
              <a:t>d</a:t>
            </a:r>
            <a:r>
              <a:rPr lang="en-US" dirty="0">
                <a:solidFill>
                  <a:srgbClr val="000000"/>
                </a:solidFill>
                <a:effectLst/>
                <a:latin typeface="Calibri Light" panose="020F0302020204030204" pitchFamily="34" charset="0"/>
              </a:rPr>
              <a:t>. Add a note to the map stating there is a potential blanket easement.</a:t>
            </a:r>
          </a:p>
          <a:p>
            <a:pPr>
              <a:lnSpc>
                <a:spcPct val="100000"/>
              </a:lnSpc>
              <a:spcBef>
                <a:spcPts val="50"/>
              </a:spcBef>
              <a:spcAft>
                <a:spcPts val="200"/>
              </a:spcAft>
            </a:pPr>
            <a:endParaRPr lang="en-US" sz="3200" dirty="0"/>
          </a:p>
        </p:txBody>
      </p:sp>
    </p:spTree>
    <p:extLst>
      <p:ext uri="{BB962C8B-B14F-4D97-AF65-F5344CB8AC3E}">
        <p14:creationId xmlns:p14="http://schemas.microsoft.com/office/powerpoint/2010/main" val="1244789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086E3-232D-F023-537A-B4B302AA2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9604A-68CF-7F3B-0E4D-E00D3DF00D5A}"/>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4CBA1B60-5234-C4BF-0665-61E18791730A}"/>
              </a:ext>
            </a:extLst>
          </p:cNvPr>
          <p:cNvSpPr>
            <a:spLocks noGrp="1"/>
          </p:cNvSpPr>
          <p:nvPr>
            <p:ph idx="1"/>
          </p:nvPr>
        </p:nvSpPr>
        <p:spPr>
          <a:xfrm>
            <a:off x="1371600" y="1143000"/>
            <a:ext cx="10368844" cy="5257800"/>
          </a:xfrm>
        </p:spPr>
        <p:txBody>
          <a:bodyPr>
            <a:normAutofit lnSpcReduction="10000"/>
          </a:bodyPr>
          <a:lstStyle/>
          <a:p>
            <a:pPr indent="137160" rtl="0">
              <a:lnSpc>
                <a:spcPct val="100000"/>
              </a:lnSpc>
              <a:spcBef>
                <a:spcPts val="50"/>
              </a:spcBef>
              <a:spcAft>
                <a:spcPts val="200"/>
              </a:spcAft>
            </a:pPr>
            <a:r>
              <a:rPr lang="en-US" b="1" dirty="0">
                <a:solidFill>
                  <a:srgbClr val="000000"/>
                </a:solidFill>
                <a:effectLst/>
                <a:latin typeface="Calibri Light" panose="020F0302020204030204" pitchFamily="34" charset="0"/>
              </a:rPr>
              <a:t>Question 1</a:t>
            </a:r>
            <a:r>
              <a:rPr lang="en-US" dirty="0">
                <a:solidFill>
                  <a:srgbClr val="000000"/>
                </a:solidFill>
                <a:effectLst/>
                <a:latin typeface="Calibri Light" panose="020F0302020204030204" pitchFamily="34" charset="0"/>
              </a:rPr>
              <a:t>. While performing a survey you encounter what appears to be an access easement across the property which does not appear in the title report provided you by the title insurer. You do some additional research and in a few adjoiner records find language which could line up the suspected access easement. What should you do? </a:t>
            </a:r>
          </a:p>
          <a:p>
            <a:pPr marL="457200" indent="137160" rtl="0">
              <a:lnSpc>
                <a:spcPct val="114000"/>
              </a:lnSpc>
              <a:spcBef>
                <a:spcPts val="50"/>
              </a:spcBef>
              <a:spcAft>
                <a:spcPts val="200"/>
              </a:spcAft>
            </a:pPr>
            <a:r>
              <a:rPr lang="en-US" dirty="0">
                <a:solidFill>
                  <a:srgbClr val="FF0000"/>
                </a:solidFill>
                <a:effectLst/>
                <a:latin typeface="Calibri Light" panose="020F0302020204030204" pitchFamily="34" charset="0"/>
              </a:rPr>
              <a:t>a. Advise the insurer of the discovered easement records before map delivery.</a:t>
            </a:r>
          </a:p>
          <a:p>
            <a:pPr marL="457200" indent="137160" rtl="0">
              <a:lnSpc>
                <a:spcPct val="114000"/>
              </a:lnSpc>
              <a:spcBef>
                <a:spcPts val="50"/>
              </a:spcBef>
              <a:spcAft>
                <a:spcPts val="200"/>
              </a:spcAft>
            </a:pPr>
            <a:r>
              <a:rPr lang="en-US" dirty="0">
                <a:solidFill>
                  <a:srgbClr val="000000"/>
                </a:solidFill>
                <a:effectLst/>
                <a:latin typeface="Calibri Light" panose="020F0302020204030204" pitchFamily="34" charset="0"/>
              </a:rPr>
              <a:t>b. Because the easement wasn’t in the title report, don’t show it on the map but add “...and subject to all easements of record” to the Certification statement.</a:t>
            </a:r>
          </a:p>
          <a:p>
            <a:pPr marL="457200" indent="137160" rtl="0">
              <a:lnSpc>
                <a:spcPct val="114000"/>
              </a:lnSpc>
              <a:spcBef>
                <a:spcPts val="50"/>
              </a:spcBef>
              <a:spcAft>
                <a:spcPts val="200"/>
              </a:spcAft>
            </a:pPr>
            <a:r>
              <a:rPr lang="en-US" dirty="0">
                <a:solidFill>
                  <a:srgbClr val="000000"/>
                </a:solidFill>
                <a:effectLst/>
                <a:latin typeface="Calibri Light" panose="020F0302020204030204" pitchFamily="34" charset="0"/>
              </a:rPr>
              <a:t>c. Show the easement on the map.</a:t>
            </a:r>
          </a:p>
          <a:p>
            <a:pPr marL="457200" indent="137160" rtl="0">
              <a:lnSpc>
                <a:spcPct val="114000"/>
              </a:lnSpc>
              <a:spcBef>
                <a:spcPts val="50"/>
              </a:spcBef>
              <a:spcAft>
                <a:spcPts val="200"/>
              </a:spcAft>
            </a:pPr>
            <a:r>
              <a:rPr lang="en-US" dirty="0">
                <a:solidFill>
                  <a:srgbClr val="000000"/>
                </a:solidFill>
                <a:latin typeface="Calibri Light" panose="020F0302020204030204" pitchFamily="34" charset="0"/>
              </a:rPr>
              <a:t>d</a:t>
            </a:r>
            <a:r>
              <a:rPr lang="en-US" dirty="0">
                <a:solidFill>
                  <a:srgbClr val="000000"/>
                </a:solidFill>
                <a:effectLst/>
                <a:latin typeface="Calibri Light" panose="020F0302020204030204" pitchFamily="34" charset="0"/>
              </a:rPr>
              <a:t>. Add a note to the map stating there is a potential blanket easement.</a:t>
            </a:r>
          </a:p>
          <a:p>
            <a:pPr>
              <a:lnSpc>
                <a:spcPct val="100000"/>
              </a:lnSpc>
              <a:spcBef>
                <a:spcPts val="50"/>
              </a:spcBef>
              <a:spcAft>
                <a:spcPts val="200"/>
              </a:spcAft>
            </a:pPr>
            <a:endParaRPr lang="en-US" sz="1800" b="1" dirty="0">
              <a:solidFill>
                <a:srgbClr val="000000"/>
              </a:solidFill>
              <a:effectLst/>
              <a:latin typeface="Calibri Light" panose="020F0302020204030204" pitchFamily="34" charset="0"/>
            </a:endParaRPr>
          </a:p>
          <a:p>
            <a:pPr lvl="1">
              <a:lnSpc>
                <a:spcPct val="100000"/>
              </a:lnSpc>
              <a:spcBef>
                <a:spcPts val="50"/>
              </a:spcBef>
              <a:spcAft>
                <a:spcPts val="200"/>
              </a:spcAft>
            </a:pPr>
            <a:r>
              <a:rPr lang="en-US" b="1" dirty="0">
                <a:solidFill>
                  <a:srgbClr val="FF0000"/>
                </a:solidFill>
                <a:effectLst/>
                <a:latin typeface="Calibri Light" panose="020F0302020204030204" pitchFamily="34" charset="0"/>
              </a:rPr>
              <a:t>Reference:</a:t>
            </a:r>
            <a:r>
              <a:rPr lang="en-US" dirty="0">
                <a:solidFill>
                  <a:srgbClr val="FF0000"/>
                </a:solidFill>
                <a:effectLst/>
                <a:latin typeface="Calibri Light" panose="020F0302020204030204" pitchFamily="34" charset="0"/>
              </a:rPr>
              <a:t> Sec 6.C.viii </a:t>
            </a:r>
          </a:p>
        </p:txBody>
      </p:sp>
    </p:spTree>
    <p:extLst>
      <p:ext uri="{BB962C8B-B14F-4D97-AF65-F5344CB8AC3E}">
        <p14:creationId xmlns:p14="http://schemas.microsoft.com/office/powerpoint/2010/main" val="1791699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1D9AC-3FE0-8C99-5320-F28CE3FC0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6B720-282E-BBCC-15CE-B410E7CFA91A}"/>
              </a:ext>
            </a:extLst>
          </p:cNvPr>
          <p:cNvSpPr>
            <a:spLocks noGrp="1"/>
          </p:cNvSpPr>
          <p:nvPr>
            <p:ph type="title"/>
          </p:nvPr>
        </p:nvSpPr>
        <p:spPr/>
        <p:txBody>
          <a:bodyPr>
            <a:normAutofit/>
          </a:bodyPr>
          <a:lstStyle/>
          <a:p>
            <a:r>
              <a:rPr lang="en-US" dirty="0"/>
              <a:t>A. Background</a:t>
            </a:r>
          </a:p>
        </p:txBody>
      </p:sp>
      <p:sp>
        <p:nvSpPr>
          <p:cNvPr id="3" name="Content Placeholder 2">
            <a:extLst>
              <a:ext uri="{FF2B5EF4-FFF2-40B4-BE49-F238E27FC236}">
                <a16:creationId xmlns:a16="http://schemas.microsoft.com/office/drawing/2014/main" id="{A97A51FA-42B5-CF56-AC80-F93D94B7C22E}"/>
              </a:ext>
            </a:extLst>
          </p:cNvPr>
          <p:cNvSpPr>
            <a:spLocks noGrp="1"/>
          </p:cNvSpPr>
          <p:nvPr>
            <p:ph idx="1"/>
          </p:nvPr>
        </p:nvSpPr>
        <p:spPr/>
        <p:txBody>
          <a:bodyPr>
            <a:normAutofit/>
          </a:bodyPr>
          <a:lstStyle/>
          <a:p>
            <a:r>
              <a:rPr lang="en-US" dirty="0"/>
              <a:t>2. Property Survey</a:t>
            </a:r>
          </a:p>
          <a:p>
            <a:pPr lvl="1"/>
            <a:r>
              <a:rPr lang="en-US" dirty="0"/>
              <a:t>Requirements and procedures</a:t>
            </a:r>
          </a:p>
          <a:p>
            <a:pPr lvl="2"/>
            <a:endParaRPr lang="en-US" dirty="0"/>
          </a:p>
          <a:p>
            <a:pPr lvl="2"/>
            <a:r>
              <a:rPr lang="en-US" dirty="0"/>
              <a:t>Parcel creation: statute law</a:t>
            </a:r>
          </a:p>
          <a:p>
            <a:pPr lvl="3"/>
            <a:r>
              <a:rPr lang="en-US" dirty="0"/>
              <a:t>Wis Stat 236, 703 </a:t>
            </a:r>
            <a:r>
              <a:rPr lang="en-US" dirty="0" err="1"/>
              <a:t>etc</a:t>
            </a:r>
            <a:endParaRPr lang="en-US" dirty="0"/>
          </a:p>
          <a:p>
            <a:pPr lvl="3"/>
            <a:r>
              <a:rPr lang="en-US" dirty="0"/>
              <a:t>Admin Code A-E 7</a:t>
            </a:r>
          </a:p>
          <a:p>
            <a:pPr lvl="3"/>
            <a:endParaRPr lang="en-US" dirty="0"/>
          </a:p>
          <a:p>
            <a:pPr lvl="2"/>
            <a:endParaRPr lang="en-US" dirty="0"/>
          </a:p>
          <a:p>
            <a:pPr lvl="2"/>
            <a:r>
              <a:rPr lang="en-US" dirty="0"/>
              <a:t>Parcel retracement: statute and common law</a:t>
            </a:r>
          </a:p>
          <a:p>
            <a:pPr lvl="3"/>
            <a:r>
              <a:rPr lang="en-US" dirty="0"/>
              <a:t>Admin Code A-E 7</a:t>
            </a:r>
          </a:p>
          <a:p>
            <a:pPr lvl="3"/>
            <a:r>
              <a:rPr lang="en-US" dirty="0"/>
              <a:t>Wis Court system</a:t>
            </a:r>
          </a:p>
          <a:p>
            <a:pPr lvl="2"/>
            <a:endParaRPr lang="en-US" dirty="0"/>
          </a:p>
        </p:txBody>
      </p:sp>
      <p:grpSp>
        <p:nvGrpSpPr>
          <p:cNvPr id="12" name="Group 11">
            <a:extLst>
              <a:ext uri="{FF2B5EF4-FFF2-40B4-BE49-F238E27FC236}">
                <a16:creationId xmlns:a16="http://schemas.microsoft.com/office/drawing/2014/main" id="{E50C3881-5091-0E00-00D9-AB0FC1FC41D0}"/>
              </a:ext>
            </a:extLst>
          </p:cNvPr>
          <p:cNvGrpSpPr/>
          <p:nvPr/>
        </p:nvGrpSpPr>
        <p:grpSpPr>
          <a:xfrm>
            <a:off x="9315426" y="2299222"/>
            <a:ext cx="2211081" cy="2877757"/>
            <a:chOff x="8129587" y="2039914"/>
            <a:chExt cx="2211081" cy="2877757"/>
          </a:xfrm>
        </p:grpSpPr>
        <p:pic>
          <p:nvPicPr>
            <p:cNvPr id="11" name="Picture 10">
              <a:extLst>
                <a:ext uri="{FF2B5EF4-FFF2-40B4-BE49-F238E27FC236}">
                  <a16:creationId xmlns:a16="http://schemas.microsoft.com/office/drawing/2014/main" id="{AB9DD05B-9409-2233-00A4-082084169DBE}"/>
                </a:ext>
              </a:extLst>
            </p:cNvPr>
            <p:cNvPicPr>
              <a:picLocks noChangeAspect="1"/>
            </p:cNvPicPr>
            <p:nvPr/>
          </p:nvPicPr>
          <p:blipFill>
            <a:blip r:embed="rId3"/>
            <a:stretch>
              <a:fillRect/>
            </a:stretch>
          </p:blipFill>
          <p:spPr>
            <a:xfrm>
              <a:off x="8238131" y="2039914"/>
              <a:ext cx="2102537" cy="2706624"/>
            </a:xfrm>
            <a:prstGeom prst="rect">
              <a:avLst/>
            </a:prstGeom>
            <a:ln>
              <a:solidFill>
                <a:schemeClr val="tx1"/>
              </a:solidFill>
            </a:ln>
          </p:spPr>
        </p:pic>
        <p:pic>
          <p:nvPicPr>
            <p:cNvPr id="7" name="Picture 6">
              <a:extLst>
                <a:ext uri="{FF2B5EF4-FFF2-40B4-BE49-F238E27FC236}">
                  <a16:creationId xmlns:a16="http://schemas.microsoft.com/office/drawing/2014/main" id="{E9E6B30D-0373-E7CD-884C-6B634F819651}"/>
                </a:ext>
              </a:extLst>
            </p:cNvPr>
            <p:cNvPicPr>
              <a:picLocks noChangeAspect="1"/>
            </p:cNvPicPr>
            <p:nvPr/>
          </p:nvPicPr>
          <p:blipFill>
            <a:blip r:embed="rId4"/>
            <a:stretch>
              <a:fillRect/>
            </a:stretch>
          </p:blipFill>
          <p:spPr>
            <a:xfrm>
              <a:off x="8183859" y="2125635"/>
              <a:ext cx="2060783" cy="2702603"/>
            </a:xfrm>
            <a:prstGeom prst="rect">
              <a:avLst/>
            </a:prstGeom>
            <a:ln>
              <a:solidFill>
                <a:schemeClr val="tx1"/>
              </a:solidFill>
            </a:ln>
          </p:spPr>
        </p:pic>
        <p:pic>
          <p:nvPicPr>
            <p:cNvPr id="5" name="Picture 4">
              <a:extLst>
                <a:ext uri="{FF2B5EF4-FFF2-40B4-BE49-F238E27FC236}">
                  <a16:creationId xmlns:a16="http://schemas.microsoft.com/office/drawing/2014/main" id="{D62A6EEE-E657-2483-4A9B-B4B81866F256}"/>
                </a:ext>
              </a:extLst>
            </p:cNvPr>
            <p:cNvPicPr>
              <a:picLocks noChangeAspect="1"/>
            </p:cNvPicPr>
            <p:nvPr/>
          </p:nvPicPr>
          <p:blipFill>
            <a:blip r:embed="rId5"/>
            <a:stretch>
              <a:fillRect/>
            </a:stretch>
          </p:blipFill>
          <p:spPr>
            <a:xfrm>
              <a:off x="8129587" y="2207335"/>
              <a:ext cx="2060783" cy="2710336"/>
            </a:xfrm>
            <a:prstGeom prst="rect">
              <a:avLst/>
            </a:prstGeom>
            <a:ln>
              <a:solidFill>
                <a:schemeClr val="tx1"/>
              </a:solidFill>
            </a:ln>
          </p:spPr>
        </p:pic>
      </p:grpSp>
    </p:spTree>
    <p:extLst>
      <p:ext uri="{BB962C8B-B14F-4D97-AF65-F5344CB8AC3E}">
        <p14:creationId xmlns:p14="http://schemas.microsoft.com/office/powerpoint/2010/main" val="742808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64C4-BD80-FAA9-6BF0-C987DBA89B35}"/>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AD90AD25-35AA-C15F-9C34-494BBC50D18F}"/>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2.</a:t>
            </a:r>
            <a:r>
              <a:rPr lang="en-US" dirty="0">
                <a:solidFill>
                  <a:srgbClr val="000000"/>
                </a:solidFill>
                <a:effectLst/>
                <a:latin typeface="Calibri Light" panose="020F0302020204030204" pitchFamily="34" charset="0"/>
              </a:rPr>
              <a:t> A creek is the boundary on one side of a property. In the metes and bounds description the course is described as “...to Adams Creek; thence along said Creek to a point that is S56°25’10”W and 35.56 ft from an 8inch white oak; thence......”. Your map must show: (select all that apply)</a:t>
            </a:r>
          </a:p>
          <a:p>
            <a:pPr marL="457200" indent="137160" rtl="0">
              <a:lnSpc>
                <a:spcPct val="115000"/>
              </a:lnSpc>
              <a:spcAft>
                <a:spcPts val="216"/>
              </a:spcAft>
            </a:pPr>
            <a:r>
              <a:rPr lang="en-US" dirty="0">
                <a:solidFill>
                  <a:srgbClr val="000000"/>
                </a:solidFill>
                <a:effectLst/>
                <a:latin typeface="Calibri Light" panose="020F0302020204030204" pitchFamily="34" charset="0"/>
              </a:rPr>
              <a:t>a. the date the water boundary was measured</a:t>
            </a:r>
          </a:p>
          <a:p>
            <a:pPr marL="457200" indent="137160" rtl="0">
              <a:lnSpc>
                <a:spcPct val="115000"/>
              </a:lnSpc>
              <a:spcAft>
                <a:spcPts val="216"/>
              </a:spcAft>
            </a:pPr>
            <a:r>
              <a:rPr lang="en-US" dirty="0">
                <a:solidFill>
                  <a:srgbClr val="000000"/>
                </a:solidFill>
                <a:effectLst/>
                <a:latin typeface="Calibri Light" panose="020F0302020204030204" pitchFamily="34" charset="0"/>
              </a:rPr>
              <a:t>b. the stream width</a:t>
            </a:r>
          </a:p>
          <a:p>
            <a:pPr marL="457200" indent="137160" rtl="0">
              <a:lnSpc>
                <a:spcPct val="115000"/>
              </a:lnSpc>
              <a:spcAft>
                <a:spcPts val="216"/>
              </a:spcAft>
            </a:pPr>
            <a:r>
              <a:rPr lang="en-US" dirty="0">
                <a:solidFill>
                  <a:srgbClr val="000000"/>
                </a:solidFill>
                <a:effectLst/>
                <a:latin typeface="Calibri Light" panose="020F0302020204030204" pitchFamily="34" charset="0"/>
              </a:rPr>
              <a:t>c. whether the stream is navigable or not.</a:t>
            </a:r>
          </a:p>
          <a:p>
            <a:pPr marL="457200" indent="137160" rtl="0">
              <a:lnSpc>
                <a:spcPct val="115000"/>
              </a:lnSpc>
              <a:spcAft>
                <a:spcPts val="216"/>
              </a:spcAft>
            </a:pPr>
            <a:r>
              <a:rPr lang="en-US" dirty="0">
                <a:solidFill>
                  <a:srgbClr val="000000"/>
                </a:solidFill>
                <a:effectLst/>
                <a:latin typeface="Calibri Light" panose="020F0302020204030204" pitchFamily="34" charset="0"/>
              </a:rPr>
              <a:t>d. a note that the water boundary is subject to change.</a:t>
            </a:r>
          </a:p>
          <a:p>
            <a:endParaRPr lang="en-US" sz="3200" dirty="0"/>
          </a:p>
        </p:txBody>
      </p:sp>
    </p:spTree>
    <p:extLst>
      <p:ext uri="{BB962C8B-B14F-4D97-AF65-F5344CB8AC3E}">
        <p14:creationId xmlns:p14="http://schemas.microsoft.com/office/powerpoint/2010/main" val="2511005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55E1-DE72-5F8D-361F-48C792C6E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87CF6-2CA7-316E-434F-1902C7EF2712}"/>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FF569B52-6B56-E869-A8B3-A1F1D4A56AC8}"/>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2.</a:t>
            </a:r>
            <a:r>
              <a:rPr lang="en-US" dirty="0">
                <a:solidFill>
                  <a:srgbClr val="000000"/>
                </a:solidFill>
                <a:effectLst/>
                <a:latin typeface="Calibri Light" panose="020F0302020204030204" pitchFamily="34" charset="0"/>
              </a:rPr>
              <a:t> A creek is the boundary on one side of a property. In the metes and bounds description the course is described as “...to Adams Creek; thence along said Creek to a point that is S56°25’10”W and 35.56 ft from an 8inch white oak; thence......”. Your map must show: (select all that apply)</a:t>
            </a:r>
          </a:p>
          <a:p>
            <a:pPr marL="457200" indent="137160" rtl="0">
              <a:lnSpc>
                <a:spcPct val="115000"/>
              </a:lnSpc>
              <a:spcAft>
                <a:spcPts val="216"/>
              </a:spcAft>
            </a:pPr>
            <a:r>
              <a:rPr lang="en-US" dirty="0">
                <a:solidFill>
                  <a:srgbClr val="FF0000"/>
                </a:solidFill>
                <a:effectLst/>
                <a:latin typeface="Calibri Light" panose="020F0302020204030204" pitchFamily="34" charset="0"/>
              </a:rPr>
              <a:t>a. the date the water boundary was measured</a:t>
            </a:r>
          </a:p>
          <a:p>
            <a:pPr marL="457200" indent="137160" rtl="0">
              <a:lnSpc>
                <a:spcPct val="115000"/>
              </a:lnSpc>
              <a:spcAft>
                <a:spcPts val="216"/>
              </a:spcAft>
            </a:pPr>
            <a:r>
              <a:rPr lang="en-US" dirty="0">
                <a:solidFill>
                  <a:srgbClr val="000000"/>
                </a:solidFill>
                <a:effectLst/>
                <a:latin typeface="Calibri Light" panose="020F0302020204030204" pitchFamily="34" charset="0"/>
              </a:rPr>
              <a:t>b. the stream width</a:t>
            </a:r>
          </a:p>
          <a:p>
            <a:pPr marL="457200" indent="137160" rtl="0">
              <a:lnSpc>
                <a:spcPct val="115000"/>
              </a:lnSpc>
              <a:spcAft>
                <a:spcPts val="216"/>
              </a:spcAft>
            </a:pPr>
            <a:r>
              <a:rPr lang="en-US" dirty="0">
                <a:solidFill>
                  <a:srgbClr val="000000"/>
                </a:solidFill>
                <a:effectLst/>
                <a:latin typeface="Calibri Light" panose="020F0302020204030204" pitchFamily="34" charset="0"/>
              </a:rPr>
              <a:t>c. whether the stream is navigable or not.</a:t>
            </a:r>
          </a:p>
          <a:p>
            <a:pPr marL="457200" indent="137160" rtl="0">
              <a:lnSpc>
                <a:spcPct val="115000"/>
              </a:lnSpc>
              <a:spcAft>
                <a:spcPts val="216"/>
              </a:spcAft>
            </a:pPr>
            <a:r>
              <a:rPr lang="en-US" dirty="0">
                <a:solidFill>
                  <a:srgbClr val="FF0000"/>
                </a:solidFill>
                <a:effectLst/>
                <a:latin typeface="Calibri Light" panose="020F0302020204030204" pitchFamily="34" charset="0"/>
              </a:rPr>
              <a:t>d. a note that the water boundary is subject to change.</a:t>
            </a:r>
          </a:p>
          <a:p>
            <a:endParaRPr lang="en-US" sz="3200" dirty="0"/>
          </a:p>
          <a:p>
            <a:pPr lvl="1"/>
            <a:r>
              <a:rPr lang="en-US" b="1" dirty="0">
                <a:solidFill>
                  <a:srgbClr val="FF0000"/>
                </a:solidFill>
                <a:effectLst/>
                <a:latin typeface="Calibri Light" panose="020F0302020204030204" pitchFamily="34" charset="0"/>
              </a:rPr>
              <a:t>Reference:</a:t>
            </a:r>
            <a:r>
              <a:rPr lang="en-US" dirty="0">
                <a:solidFill>
                  <a:srgbClr val="FF0000"/>
                </a:solidFill>
                <a:effectLst/>
                <a:latin typeface="Calibri Light" panose="020F0302020204030204" pitchFamily="34" charset="0"/>
              </a:rPr>
              <a:t> Sec 6.B.vi. </a:t>
            </a:r>
          </a:p>
        </p:txBody>
      </p:sp>
    </p:spTree>
    <p:extLst>
      <p:ext uri="{BB962C8B-B14F-4D97-AF65-F5344CB8AC3E}">
        <p14:creationId xmlns:p14="http://schemas.microsoft.com/office/powerpoint/2010/main" val="3276172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B720E-A6A2-23A8-D3D1-B73FC4BE53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524CC-69D8-3B9C-EE32-0C869A9842D2}"/>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9CAEE95F-5242-6A73-ED96-FE748979DDED}"/>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3.</a:t>
            </a:r>
            <a:r>
              <a:rPr lang="en-US" dirty="0">
                <a:solidFill>
                  <a:srgbClr val="000000"/>
                </a:solidFill>
                <a:effectLst/>
                <a:latin typeface="Calibri Light" panose="020F0302020204030204" pitchFamily="34" charset="0"/>
              </a:rPr>
              <a:t> The Relative Positional Precision is a function of</a:t>
            </a:r>
          </a:p>
          <a:p>
            <a:pPr marL="457200" indent="137160" rtl="0">
              <a:lnSpc>
                <a:spcPct val="115000"/>
              </a:lnSpc>
              <a:spcAft>
                <a:spcPts val="216"/>
              </a:spcAft>
            </a:pPr>
            <a:r>
              <a:rPr lang="en-US" dirty="0">
                <a:solidFill>
                  <a:srgbClr val="000000"/>
                </a:solidFill>
                <a:effectLst/>
                <a:latin typeface="Calibri Light" panose="020F0302020204030204" pitchFamily="34" charset="0"/>
              </a:rPr>
              <a:t>a. systematic errors</a:t>
            </a:r>
          </a:p>
          <a:p>
            <a:pPr marL="457200" indent="137160" rtl="0">
              <a:lnSpc>
                <a:spcPct val="115000"/>
              </a:lnSpc>
              <a:spcAft>
                <a:spcPts val="216"/>
              </a:spcAft>
            </a:pPr>
            <a:r>
              <a:rPr lang="en-US" dirty="0">
                <a:solidFill>
                  <a:srgbClr val="000000"/>
                </a:solidFill>
                <a:effectLst/>
                <a:latin typeface="Calibri Light" panose="020F0302020204030204" pitchFamily="34" charset="0"/>
              </a:rPr>
              <a:t>b. random errors</a:t>
            </a:r>
          </a:p>
          <a:p>
            <a:pPr marL="457200" indent="137160" rtl="0">
              <a:lnSpc>
                <a:spcPct val="115000"/>
              </a:lnSpc>
              <a:spcAft>
                <a:spcPts val="216"/>
              </a:spcAft>
            </a:pPr>
            <a:r>
              <a:rPr lang="en-US" dirty="0">
                <a:solidFill>
                  <a:srgbClr val="000000"/>
                </a:solidFill>
                <a:effectLst/>
                <a:latin typeface="Calibri Light" panose="020F0302020204030204" pitchFamily="34" charset="0"/>
              </a:rPr>
              <a:t>c. mistakes</a:t>
            </a:r>
          </a:p>
          <a:p>
            <a:pPr marL="457200" indent="137160" rtl="0">
              <a:lnSpc>
                <a:spcPct val="115000"/>
              </a:lnSpc>
              <a:spcAft>
                <a:spcPts val="216"/>
              </a:spcAft>
            </a:pPr>
            <a:r>
              <a:rPr lang="en-US" dirty="0">
                <a:solidFill>
                  <a:srgbClr val="000000"/>
                </a:solidFill>
                <a:effectLst/>
                <a:latin typeface="Calibri Light" panose="020F0302020204030204" pitchFamily="34" charset="0"/>
              </a:rPr>
              <a:t>d. personnel training</a:t>
            </a:r>
          </a:p>
          <a:p>
            <a:endParaRPr lang="en-US" sz="3200" dirty="0"/>
          </a:p>
        </p:txBody>
      </p:sp>
    </p:spTree>
    <p:extLst>
      <p:ext uri="{BB962C8B-B14F-4D97-AF65-F5344CB8AC3E}">
        <p14:creationId xmlns:p14="http://schemas.microsoft.com/office/powerpoint/2010/main" val="40749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289D6-357B-5BA9-4920-BE6B1D9B01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AAD3F-11F8-3D75-E753-4B3B183779CB}"/>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33FD7E13-D006-FC31-FD48-D0B57D271D38}"/>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3.</a:t>
            </a:r>
            <a:r>
              <a:rPr lang="en-US" dirty="0">
                <a:solidFill>
                  <a:srgbClr val="000000"/>
                </a:solidFill>
                <a:effectLst/>
                <a:latin typeface="Calibri Light" panose="020F0302020204030204" pitchFamily="34" charset="0"/>
              </a:rPr>
              <a:t> The Relative Positional Precision is a function of</a:t>
            </a:r>
          </a:p>
          <a:p>
            <a:pPr marL="457200" indent="137160" rtl="0">
              <a:lnSpc>
                <a:spcPct val="115000"/>
              </a:lnSpc>
              <a:spcAft>
                <a:spcPts val="216"/>
              </a:spcAft>
            </a:pPr>
            <a:r>
              <a:rPr lang="en-US" dirty="0">
                <a:solidFill>
                  <a:srgbClr val="000000"/>
                </a:solidFill>
                <a:effectLst/>
                <a:latin typeface="Calibri Light" panose="020F0302020204030204" pitchFamily="34" charset="0"/>
              </a:rPr>
              <a:t>a. systematic errors</a:t>
            </a:r>
          </a:p>
          <a:p>
            <a:pPr marL="457200" indent="137160" rtl="0">
              <a:lnSpc>
                <a:spcPct val="115000"/>
              </a:lnSpc>
              <a:spcAft>
                <a:spcPts val="216"/>
              </a:spcAft>
            </a:pPr>
            <a:r>
              <a:rPr lang="en-US" dirty="0">
                <a:solidFill>
                  <a:srgbClr val="FF0000"/>
                </a:solidFill>
                <a:effectLst/>
                <a:latin typeface="Calibri Light" panose="020F0302020204030204" pitchFamily="34" charset="0"/>
              </a:rPr>
              <a:t>b. random errors</a:t>
            </a:r>
          </a:p>
          <a:p>
            <a:pPr marL="457200" indent="137160" rtl="0">
              <a:lnSpc>
                <a:spcPct val="115000"/>
              </a:lnSpc>
              <a:spcAft>
                <a:spcPts val="216"/>
              </a:spcAft>
            </a:pPr>
            <a:r>
              <a:rPr lang="en-US" dirty="0">
                <a:solidFill>
                  <a:srgbClr val="000000"/>
                </a:solidFill>
                <a:effectLst/>
                <a:latin typeface="Calibri Light" panose="020F0302020204030204" pitchFamily="34" charset="0"/>
              </a:rPr>
              <a:t>c. mistakes</a:t>
            </a:r>
          </a:p>
          <a:p>
            <a:pPr marL="457200" indent="137160" rtl="0">
              <a:lnSpc>
                <a:spcPct val="115000"/>
              </a:lnSpc>
              <a:spcAft>
                <a:spcPts val="216"/>
              </a:spcAft>
            </a:pPr>
            <a:r>
              <a:rPr lang="en-US" dirty="0">
                <a:solidFill>
                  <a:srgbClr val="000000"/>
                </a:solidFill>
                <a:effectLst/>
                <a:latin typeface="Calibri Light" panose="020F0302020204030204" pitchFamily="34" charset="0"/>
              </a:rPr>
              <a:t>d. personnel training</a:t>
            </a:r>
          </a:p>
          <a:p>
            <a:endParaRPr lang="en-US" sz="3200" dirty="0"/>
          </a:p>
          <a:p>
            <a:pPr lvl="1"/>
            <a:r>
              <a:rPr lang="en-US" b="1" dirty="0">
                <a:solidFill>
                  <a:srgbClr val="FF0000"/>
                </a:solidFill>
                <a:effectLst/>
                <a:latin typeface="Calibri Light" panose="020F0302020204030204" pitchFamily="34" charset="0"/>
              </a:rPr>
              <a:t>Reference:</a:t>
            </a:r>
            <a:r>
              <a:rPr lang="en-US" dirty="0">
                <a:solidFill>
                  <a:srgbClr val="FF0000"/>
                </a:solidFill>
                <a:effectLst/>
                <a:latin typeface="Calibri Light" panose="020F0302020204030204" pitchFamily="34" charset="0"/>
              </a:rPr>
              <a:t> Sec 3.E.iv.</a:t>
            </a:r>
          </a:p>
        </p:txBody>
      </p:sp>
    </p:spTree>
    <p:extLst>
      <p:ext uri="{BB962C8B-B14F-4D97-AF65-F5344CB8AC3E}">
        <p14:creationId xmlns:p14="http://schemas.microsoft.com/office/powerpoint/2010/main" val="2549854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910AC-2006-94ED-8B89-FABDE36123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50A09-C6F4-44DB-D64E-BEA2D3DF69B8}"/>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ABF251BF-D107-9C4B-511B-A4A83B33BFC9}"/>
              </a:ext>
            </a:extLst>
          </p:cNvPr>
          <p:cNvSpPr>
            <a:spLocks noGrp="1"/>
          </p:cNvSpPr>
          <p:nvPr>
            <p:ph idx="1"/>
          </p:nvPr>
        </p:nvSpPr>
        <p:spPr>
          <a:xfrm>
            <a:off x="1416756" y="1143000"/>
            <a:ext cx="10058400" cy="5257800"/>
          </a:xfrm>
        </p:spPr>
        <p:txBody>
          <a:bodyPr>
            <a:normAutofit/>
          </a:bodyPr>
          <a:lstStyle/>
          <a:p>
            <a:pPr indent="137160" rtl="0">
              <a:lnSpc>
                <a:spcPct val="115000"/>
              </a:lnSpc>
              <a:spcBef>
                <a:spcPts val="144"/>
              </a:spcBef>
              <a:spcAft>
                <a:spcPts val="144"/>
              </a:spcAft>
            </a:pPr>
            <a:r>
              <a:rPr lang="en-US" b="1" dirty="0">
                <a:solidFill>
                  <a:srgbClr val="000000"/>
                </a:solidFill>
                <a:effectLst/>
                <a:latin typeface="Calibri Light" panose="020F0302020204030204" pitchFamily="34" charset="0"/>
              </a:rPr>
              <a:t>Question 4.</a:t>
            </a:r>
            <a:r>
              <a:rPr lang="en-US" dirty="0">
                <a:solidFill>
                  <a:srgbClr val="000000"/>
                </a:solidFill>
                <a:effectLst/>
                <a:latin typeface="Calibri Light" panose="020F0302020204030204" pitchFamily="34" charset="0"/>
              </a:rPr>
              <a:t> The found corners of a four-sided parcel are measured using RTK tied to a CORS base station. Between which points must the Relative Positional Precision be met?</a:t>
            </a:r>
          </a:p>
          <a:p>
            <a:pPr marL="457200" indent="137160" rtl="0">
              <a:lnSpc>
                <a:spcPct val="115000"/>
              </a:lnSpc>
              <a:spcAft>
                <a:spcPts val="216"/>
              </a:spcAft>
            </a:pPr>
            <a:r>
              <a:rPr lang="en-US" dirty="0">
                <a:solidFill>
                  <a:srgbClr val="000000"/>
                </a:solidFill>
                <a:effectLst/>
                <a:latin typeface="Calibri Light" panose="020F0302020204030204" pitchFamily="34" charset="0"/>
              </a:rPr>
              <a:t>a. A &amp; C, B &amp; D</a:t>
            </a:r>
          </a:p>
          <a:p>
            <a:pPr marL="457200" indent="137160" rtl="0">
              <a:lnSpc>
                <a:spcPct val="115000"/>
              </a:lnSpc>
              <a:spcAft>
                <a:spcPts val="216"/>
              </a:spcAft>
            </a:pPr>
            <a:r>
              <a:rPr lang="en-US" dirty="0">
                <a:solidFill>
                  <a:srgbClr val="000000"/>
                </a:solidFill>
                <a:effectLst/>
                <a:latin typeface="Calibri Light" panose="020F0302020204030204" pitchFamily="34" charset="0"/>
              </a:rPr>
              <a:t>b. A &amp; B, B &amp; C, C &amp; D, D &amp; A</a:t>
            </a:r>
          </a:p>
          <a:p>
            <a:pPr marL="457200" indent="137160" rtl="0">
              <a:lnSpc>
                <a:spcPct val="115000"/>
              </a:lnSpc>
              <a:spcAft>
                <a:spcPts val="216"/>
              </a:spcAft>
            </a:pPr>
            <a:r>
              <a:rPr lang="en-US" dirty="0">
                <a:solidFill>
                  <a:srgbClr val="000000"/>
                </a:solidFill>
                <a:effectLst/>
                <a:latin typeface="Calibri Light" panose="020F0302020204030204" pitchFamily="34" charset="0"/>
              </a:rPr>
              <a:t>c. A &amp; B, B &amp; C, C &amp; D, D &amp; A, A &amp; C, B &amp; D</a:t>
            </a:r>
          </a:p>
          <a:p>
            <a:pPr marL="457200" indent="137160" rtl="0">
              <a:lnSpc>
                <a:spcPct val="115000"/>
              </a:lnSpc>
              <a:spcAft>
                <a:spcPts val="216"/>
              </a:spcAft>
            </a:pPr>
            <a:r>
              <a:rPr lang="en-US" dirty="0">
                <a:solidFill>
                  <a:srgbClr val="000000"/>
                </a:solidFill>
                <a:effectLst/>
                <a:latin typeface="Calibri Light" panose="020F0302020204030204" pitchFamily="34" charset="0"/>
              </a:rPr>
              <a:t>d. Each of the four corners and the CORS station</a:t>
            </a:r>
          </a:p>
          <a:p>
            <a:endParaRPr lang="en-US" sz="3200" dirty="0"/>
          </a:p>
        </p:txBody>
      </p:sp>
      <p:grpSp>
        <p:nvGrpSpPr>
          <p:cNvPr id="7" name="Group 6">
            <a:extLst>
              <a:ext uri="{FF2B5EF4-FFF2-40B4-BE49-F238E27FC236}">
                <a16:creationId xmlns:a16="http://schemas.microsoft.com/office/drawing/2014/main" id="{AD42E912-92E7-2AD5-BE4B-56DB57996A79}"/>
              </a:ext>
            </a:extLst>
          </p:cNvPr>
          <p:cNvGrpSpPr>
            <a:grpSpLocks noChangeAspect="1"/>
          </p:cNvGrpSpPr>
          <p:nvPr/>
        </p:nvGrpSpPr>
        <p:grpSpPr>
          <a:xfrm>
            <a:off x="8395713" y="2221346"/>
            <a:ext cx="3234627" cy="2814311"/>
            <a:chOff x="1996060" y="663474"/>
            <a:chExt cx="4339758" cy="3775839"/>
          </a:xfrm>
        </p:grpSpPr>
        <p:grpSp>
          <p:nvGrpSpPr>
            <p:cNvPr id="8" name="Group 7">
              <a:extLst>
                <a:ext uri="{FF2B5EF4-FFF2-40B4-BE49-F238E27FC236}">
                  <a16:creationId xmlns:a16="http://schemas.microsoft.com/office/drawing/2014/main" id="{DC67420B-03E2-2D87-4BAA-FA011990764F}"/>
                </a:ext>
              </a:extLst>
            </p:cNvPr>
            <p:cNvGrpSpPr>
              <a:grpSpLocks noChangeAspect="1"/>
            </p:cNvGrpSpPr>
            <p:nvPr/>
          </p:nvGrpSpPr>
          <p:grpSpPr>
            <a:xfrm>
              <a:off x="5885338" y="2112456"/>
              <a:ext cx="109753" cy="877454"/>
              <a:chOff x="9157173" y="1187938"/>
              <a:chExt cx="188298" cy="1505406"/>
            </a:xfrm>
          </p:grpSpPr>
          <p:sp>
            <p:nvSpPr>
              <p:cNvPr id="56" name="Rectangle 76">
                <a:extLst>
                  <a:ext uri="{FF2B5EF4-FFF2-40B4-BE49-F238E27FC236}">
                    <a16:creationId xmlns:a16="http://schemas.microsoft.com/office/drawing/2014/main" id="{7CEE0C0E-14A1-4244-B8A3-2414ABBA4F4E}"/>
                  </a:ext>
                </a:extLst>
              </p:cNvPr>
              <p:cNvSpPr/>
              <p:nvPr/>
            </p:nvSpPr>
            <p:spPr>
              <a:xfrm>
                <a:off x="9227838" y="1380141"/>
                <a:ext cx="25603" cy="1200148"/>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78">
                <a:extLst>
                  <a:ext uri="{FF2B5EF4-FFF2-40B4-BE49-F238E27FC236}">
                    <a16:creationId xmlns:a16="http://schemas.microsoft.com/office/drawing/2014/main" id="{0AD0DDC7-1636-FA22-4614-BD773BAB39C1}"/>
                  </a:ext>
                </a:extLst>
              </p:cNvPr>
              <p:cNvSpPr/>
              <p:nvPr/>
            </p:nvSpPr>
            <p:spPr>
              <a:xfrm rot="10800000">
                <a:off x="9227838" y="2581331"/>
                <a:ext cx="25603" cy="112013"/>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76">
                <a:extLst>
                  <a:ext uri="{FF2B5EF4-FFF2-40B4-BE49-F238E27FC236}">
                    <a16:creationId xmlns:a16="http://schemas.microsoft.com/office/drawing/2014/main" id="{CF1F1D63-2BB7-0C92-CE52-060C78177A99}"/>
                  </a:ext>
                </a:extLst>
              </p:cNvPr>
              <p:cNvGrpSpPr/>
              <p:nvPr/>
            </p:nvGrpSpPr>
            <p:grpSpPr>
              <a:xfrm>
                <a:off x="9200011" y="1934103"/>
                <a:ext cx="145460" cy="172149"/>
                <a:chOff x="6535882" y="1506249"/>
                <a:chExt cx="415599" cy="491855"/>
              </a:xfrm>
            </p:grpSpPr>
            <p:sp>
              <p:nvSpPr>
                <p:cNvPr id="63" name="Cube 80">
                  <a:extLst>
                    <a:ext uri="{FF2B5EF4-FFF2-40B4-BE49-F238E27FC236}">
                      <a16:creationId xmlns:a16="http://schemas.microsoft.com/office/drawing/2014/main" id="{1D813652-8167-0AF0-3705-9FB431924A27}"/>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Cube 1023">
                  <a:extLst>
                    <a:ext uri="{FF2B5EF4-FFF2-40B4-BE49-F238E27FC236}">
                      <a16:creationId xmlns:a16="http://schemas.microsoft.com/office/drawing/2014/main" id="{17DBFF53-021C-ECB8-3803-416BED5CB641}"/>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Parallelogram 1024">
                  <a:extLst>
                    <a:ext uri="{FF2B5EF4-FFF2-40B4-BE49-F238E27FC236}">
                      <a16:creationId xmlns:a16="http://schemas.microsoft.com/office/drawing/2014/main" id="{944DE0FF-7885-BA3D-3B39-C4C5D07AF570}"/>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Parallelogram 1026">
                  <a:extLst>
                    <a:ext uri="{FF2B5EF4-FFF2-40B4-BE49-F238E27FC236}">
                      <a16:creationId xmlns:a16="http://schemas.microsoft.com/office/drawing/2014/main" id="{6C02525D-4ACA-564C-741B-B0E1888871C2}"/>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Connector 58">
                <a:extLst>
                  <a:ext uri="{FF2B5EF4-FFF2-40B4-BE49-F238E27FC236}">
                    <a16:creationId xmlns:a16="http://schemas.microsoft.com/office/drawing/2014/main" id="{608BEBA7-EBC8-E3FB-947A-93E0CDC7C7E9}"/>
                  </a:ext>
                </a:extLst>
              </p:cNvPr>
              <p:cNvCxnSpPr/>
              <p:nvPr/>
            </p:nvCxnSpPr>
            <p:spPr bwMode="auto">
              <a:xfrm>
                <a:off x="9193533" y="1388342"/>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Group 59">
                <a:extLst>
                  <a:ext uri="{FF2B5EF4-FFF2-40B4-BE49-F238E27FC236}">
                    <a16:creationId xmlns:a16="http://schemas.microsoft.com/office/drawing/2014/main" id="{4F79DF93-FE2D-E10A-D75F-BF8839A433A9}"/>
                  </a:ext>
                </a:extLst>
              </p:cNvPr>
              <p:cNvGrpSpPr/>
              <p:nvPr/>
            </p:nvGrpSpPr>
            <p:grpSpPr>
              <a:xfrm>
                <a:off x="9157173" y="1187938"/>
                <a:ext cx="171938" cy="192280"/>
                <a:chOff x="10711002" y="1949938"/>
                <a:chExt cx="171939" cy="192280"/>
              </a:xfrm>
            </p:grpSpPr>
            <p:sp>
              <p:nvSpPr>
                <p:cNvPr id="61" name="Rectangle: Rounded Corners 60">
                  <a:extLst>
                    <a:ext uri="{FF2B5EF4-FFF2-40B4-BE49-F238E27FC236}">
                      <a16:creationId xmlns:a16="http://schemas.microsoft.com/office/drawing/2014/main" id="{D965302D-A488-DB20-52E7-789FB916528D}"/>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510395E8-E5DF-E62F-F76B-A24945B32191}"/>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 name="Group 8">
              <a:extLst>
                <a:ext uri="{FF2B5EF4-FFF2-40B4-BE49-F238E27FC236}">
                  <a16:creationId xmlns:a16="http://schemas.microsoft.com/office/drawing/2014/main" id="{13CC9C98-F206-0F76-F1E1-4D91577D69E3}"/>
                </a:ext>
              </a:extLst>
            </p:cNvPr>
            <p:cNvGrpSpPr>
              <a:grpSpLocks noChangeAspect="1"/>
            </p:cNvGrpSpPr>
            <p:nvPr/>
          </p:nvGrpSpPr>
          <p:grpSpPr>
            <a:xfrm>
              <a:off x="3124534" y="2942032"/>
              <a:ext cx="109753" cy="877454"/>
              <a:chOff x="9157173" y="1187938"/>
              <a:chExt cx="188298" cy="1505406"/>
            </a:xfrm>
          </p:grpSpPr>
          <p:sp>
            <p:nvSpPr>
              <p:cNvPr id="45" name="Rectangle 76">
                <a:extLst>
                  <a:ext uri="{FF2B5EF4-FFF2-40B4-BE49-F238E27FC236}">
                    <a16:creationId xmlns:a16="http://schemas.microsoft.com/office/drawing/2014/main" id="{1B0F2FBE-2034-E4C6-E2AA-CE5294E8419A}"/>
                  </a:ext>
                </a:extLst>
              </p:cNvPr>
              <p:cNvSpPr/>
              <p:nvPr/>
            </p:nvSpPr>
            <p:spPr>
              <a:xfrm>
                <a:off x="9227838" y="1380141"/>
                <a:ext cx="25603" cy="1200148"/>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78">
                <a:extLst>
                  <a:ext uri="{FF2B5EF4-FFF2-40B4-BE49-F238E27FC236}">
                    <a16:creationId xmlns:a16="http://schemas.microsoft.com/office/drawing/2014/main" id="{0DE8E3C2-E78C-45A3-2140-64D737BEE855}"/>
                  </a:ext>
                </a:extLst>
              </p:cNvPr>
              <p:cNvSpPr/>
              <p:nvPr/>
            </p:nvSpPr>
            <p:spPr>
              <a:xfrm rot="10800000">
                <a:off x="9227838" y="2581331"/>
                <a:ext cx="25603" cy="112013"/>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176">
                <a:extLst>
                  <a:ext uri="{FF2B5EF4-FFF2-40B4-BE49-F238E27FC236}">
                    <a16:creationId xmlns:a16="http://schemas.microsoft.com/office/drawing/2014/main" id="{B0F6FCD9-B7C1-A480-FCD5-FBF9C8FCBDDE}"/>
                  </a:ext>
                </a:extLst>
              </p:cNvPr>
              <p:cNvGrpSpPr/>
              <p:nvPr/>
            </p:nvGrpSpPr>
            <p:grpSpPr>
              <a:xfrm>
                <a:off x="9200011" y="1934103"/>
                <a:ext cx="145460" cy="172149"/>
                <a:chOff x="6535882" y="1506249"/>
                <a:chExt cx="415599" cy="491855"/>
              </a:xfrm>
            </p:grpSpPr>
            <p:sp>
              <p:nvSpPr>
                <p:cNvPr id="52" name="Cube 80">
                  <a:extLst>
                    <a:ext uri="{FF2B5EF4-FFF2-40B4-BE49-F238E27FC236}">
                      <a16:creationId xmlns:a16="http://schemas.microsoft.com/office/drawing/2014/main" id="{79A5588B-8B50-DE1F-FF49-F6074D8DDEFD}"/>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8CEFE272-22B2-6246-AA03-7327966EADEB}"/>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arallelogram 53">
                  <a:extLst>
                    <a:ext uri="{FF2B5EF4-FFF2-40B4-BE49-F238E27FC236}">
                      <a16:creationId xmlns:a16="http://schemas.microsoft.com/office/drawing/2014/main" id="{B5F70940-79A1-5D54-0F07-29CA41ED7EFF}"/>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arallelogram 54">
                  <a:extLst>
                    <a:ext uri="{FF2B5EF4-FFF2-40B4-BE49-F238E27FC236}">
                      <a16:creationId xmlns:a16="http://schemas.microsoft.com/office/drawing/2014/main" id="{C09B0A96-0E82-0CF1-D98B-486704948EBF}"/>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a:extLst>
                  <a:ext uri="{FF2B5EF4-FFF2-40B4-BE49-F238E27FC236}">
                    <a16:creationId xmlns:a16="http://schemas.microsoft.com/office/drawing/2014/main" id="{0F99877A-03FF-AFB9-B70F-BB3B875118C8}"/>
                  </a:ext>
                </a:extLst>
              </p:cNvPr>
              <p:cNvCxnSpPr/>
              <p:nvPr/>
            </p:nvCxnSpPr>
            <p:spPr bwMode="auto">
              <a:xfrm>
                <a:off x="9193533" y="1388342"/>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 name="Group 48">
                <a:extLst>
                  <a:ext uri="{FF2B5EF4-FFF2-40B4-BE49-F238E27FC236}">
                    <a16:creationId xmlns:a16="http://schemas.microsoft.com/office/drawing/2014/main" id="{72051B85-B78A-0204-0DA1-62841A3AAF20}"/>
                  </a:ext>
                </a:extLst>
              </p:cNvPr>
              <p:cNvGrpSpPr/>
              <p:nvPr/>
            </p:nvGrpSpPr>
            <p:grpSpPr>
              <a:xfrm>
                <a:off x="9157173" y="1187938"/>
                <a:ext cx="171938" cy="192280"/>
                <a:chOff x="10711002" y="1949938"/>
                <a:chExt cx="171939" cy="192280"/>
              </a:xfrm>
            </p:grpSpPr>
            <p:sp>
              <p:nvSpPr>
                <p:cNvPr id="50" name="Rectangle: Rounded Corners 49">
                  <a:extLst>
                    <a:ext uri="{FF2B5EF4-FFF2-40B4-BE49-F238E27FC236}">
                      <a16:creationId xmlns:a16="http://schemas.microsoft.com/office/drawing/2014/main" id="{2EA0B3C1-1BA1-E292-244C-C00159A144E3}"/>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20137925-50A1-AC1D-FC83-A64E990B529B}"/>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 name="Group 9">
              <a:extLst>
                <a:ext uri="{FF2B5EF4-FFF2-40B4-BE49-F238E27FC236}">
                  <a16:creationId xmlns:a16="http://schemas.microsoft.com/office/drawing/2014/main" id="{29443776-0582-4F0A-D22D-306C8596334A}"/>
                </a:ext>
              </a:extLst>
            </p:cNvPr>
            <p:cNvGrpSpPr>
              <a:grpSpLocks noChangeAspect="1"/>
            </p:cNvGrpSpPr>
            <p:nvPr/>
          </p:nvGrpSpPr>
          <p:grpSpPr>
            <a:xfrm>
              <a:off x="2383164" y="1685040"/>
              <a:ext cx="109753" cy="877454"/>
              <a:chOff x="9157173" y="1187938"/>
              <a:chExt cx="188298" cy="1505406"/>
            </a:xfrm>
          </p:grpSpPr>
          <p:sp>
            <p:nvSpPr>
              <p:cNvPr id="34" name="Rectangle 76">
                <a:extLst>
                  <a:ext uri="{FF2B5EF4-FFF2-40B4-BE49-F238E27FC236}">
                    <a16:creationId xmlns:a16="http://schemas.microsoft.com/office/drawing/2014/main" id="{8B2F8EEC-F732-0BC7-CC7A-0BC0AD7401FA}"/>
                  </a:ext>
                </a:extLst>
              </p:cNvPr>
              <p:cNvSpPr/>
              <p:nvPr/>
            </p:nvSpPr>
            <p:spPr>
              <a:xfrm>
                <a:off x="9227838" y="1380141"/>
                <a:ext cx="25603" cy="1200148"/>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78">
                <a:extLst>
                  <a:ext uri="{FF2B5EF4-FFF2-40B4-BE49-F238E27FC236}">
                    <a16:creationId xmlns:a16="http://schemas.microsoft.com/office/drawing/2014/main" id="{2F84D711-0EF8-BF05-0297-EA8F9DEBB84A}"/>
                  </a:ext>
                </a:extLst>
              </p:cNvPr>
              <p:cNvSpPr/>
              <p:nvPr/>
            </p:nvSpPr>
            <p:spPr>
              <a:xfrm rot="10800000">
                <a:off x="9227838" y="2581331"/>
                <a:ext cx="25603" cy="112013"/>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76">
                <a:extLst>
                  <a:ext uri="{FF2B5EF4-FFF2-40B4-BE49-F238E27FC236}">
                    <a16:creationId xmlns:a16="http://schemas.microsoft.com/office/drawing/2014/main" id="{42DC2ECB-7DB4-3E6A-19D8-E09195187D18}"/>
                  </a:ext>
                </a:extLst>
              </p:cNvPr>
              <p:cNvGrpSpPr/>
              <p:nvPr/>
            </p:nvGrpSpPr>
            <p:grpSpPr>
              <a:xfrm>
                <a:off x="9200011" y="1934103"/>
                <a:ext cx="145460" cy="172149"/>
                <a:chOff x="6535882" y="1506249"/>
                <a:chExt cx="415599" cy="491855"/>
              </a:xfrm>
            </p:grpSpPr>
            <p:sp>
              <p:nvSpPr>
                <p:cNvPr id="41" name="Cube 80">
                  <a:extLst>
                    <a:ext uri="{FF2B5EF4-FFF2-40B4-BE49-F238E27FC236}">
                      <a16:creationId xmlns:a16="http://schemas.microsoft.com/office/drawing/2014/main" id="{62E71D72-8F1D-3B95-24D7-E8C0D7E2F91F}"/>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88919FF4-5FA3-52C2-05B0-D7D441CB8703}"/>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A071373F-4B1F-0E9D-88A1-071E8A12B9E8}"/>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09D91783-E950-A14D-7F0B-8EE355082240}"/>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a:extLst>
                  <a:ext uri="{FF2B5EF4-FFF2-40B4-BE49-F238E27FC236}">
                    <a16:creationId xmlns:a16="http://schemas.microsoft.com/office/drawing/2014/main" id="{24C7B4E4-8A17-4D75-D023-CEE3BD86AA20}"/>
                  </a:ext>
                </a:extLst>
              </p:cNvPr>
              <p:cNvCxnSpPr/>
              <p:nvPr/>
            </p:nvCxnSpPr>
            <p:spPr bwMode="auto">
              <a:xfrm>
                <a:off x="9193533" y="1388342"/>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oup 37">
                <a:extLst>
                  <a:ext uri="{FF2B5EF4-FFF2-40B4-BE49-F238E27FC236}">
                    <a16:creationId xmlns:a16="http://schemas.microsoft.com/office/drawing/2014/main" id="{B78930EB-6F0E-FD85-0B99-17589F86FE5B}"/>
                  </a:ext>
                </a:extLst>
              </p:cNvPr>
              <p:cNvGrpSpPr/>
              <p:nvPr/>
            </p:nvGrpSpPr>
            <p:grpSpPr>
              <a:xfrm>
                <a:off x="9157173" y="1187938"/>
                <a:ext cx="171938" cy="192280"/>
                <a:chOff x="10711002" y="1949938"/>
                <a:chExt cx="171939" cy="192280"/>
              </a:xfrm>
            </p:grpSpPr>
            <p:sp>
              <p:nvSpPr>
                <p:cNvPr id="39" name="Rectangle: Rounded Corners 38">
                  <a:extLst>
                    <a:ext uri="{FF2B5EF4-FFF2-40B4-BE49-F238E27FC236}">
                      <a16:creationId xmlns:a16="http://schemas.microsoft.com/office/drawing/2014/main" id="{3A33FA55-BEC5-669E-88C9-7A88C7A46222}"/>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395F9861-395A-2B50-8BC7-663F667BFDB7}"/>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 name="Group 10">
              <a:extLst>
                <a:ext uri="{FF2B5EF4-FFF2-40B4-BE49-F238E27FC236}">
                  <a16:creationId xmlns:a16="http://schemas.microsoft.com/office/drawing/2014/main" id="{85DD7BF4-43B2-EBDA-9952-23C5E688BAA1}"/>
                </a:ext>
              </a:extLst>
            </p:cNvPr>
            <p:cNvGrpSpPr>
              <a:grpSpLocks noChangeAspect="1"/>
            </p:cNvGrpSpPr>
            <p:nvPr/>
          </p:nvGrpSpPr>
          <p:grpSpPr>
            <a:xfrm>
              <a:off x="4175622" y="663474"/>
              <a:ext cx="109753" cy="877454"/>
              <a:chOff x="9157173" y="1187938"/>
              <a:chExt cx="188298" cy="1505406"/>
            </a:xfrm>
          </p:grpSpPr>
          <p:sp>
            <p:nvSpPr>
              <p:cNvPr id="23" name="Rectangle 76">
                <a:extLst>
                  <a:ext uri="{FF2B5EF4-FFF2-40B4-BE49-F238E27FC236}">
                    <a16:creationId xmlns:a16="http://schemas.microsoft.com/office/drawing/2014/main" id="{346D9A13-8CB2-5F80-1DAB-747AE3423B04}"/>
                  </a:ext>
                </a:extLst>
              </p:cNvPr>
              <p:cNvSpPr/>
              <p:nvPr/>
            </p:nvSpPr>
            <p:spPr>
              <a:xfrm>
                <a:off x="9227838" y="1380141"/>
                <a:ext cx="25603" cy="1200148"/>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78">
                <a:extLst>
                  <a:ext uri="{FF2B5EF4-FFF2-40B4-BE49-F238E27FC236}">
                    <a16:creationId xmlns:a16="http://schemas.microsoft.com/office/drawing/2014/main" id="{A8FC13E2-01B7-06DA-A872-737EBDD2B57E}"/>
                  </a:ext>
                </a:extLst>
              </p:cNvPr>
              <p:cNvSpPr/>
              <p:nvPr/>
            </p:nvSpPr>
            <p:spPr>
              <a:xfrm rot="10800000">
                <a:off x="9227838" y="2581331"/>
                <a:ext cx="25603" cy="112013"/>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76">
                <a:extLst>
                  <a:ext uri="{FF2B5EF4-FFF2-40B4-BE49-F238E27FC236}">
                    <a16:creationId xmlns:a16="http://schemas.microsoft.com/office/drawing/2014/main" id="{66A67FCC-0C1B-1823-7948-CE275E0CA581}"/>
                  </a:ext>
                </a:extLst>
              </p:cNvPr>
              <p:cNvGrpSpPr/>
              <p:nvPr/>
            </p:nvGrpSpPr>
            <p:grpSpPr>
              <a:xfrm>
                <a:off x="9200011" y="1934103"/>
                <a:ext cx="145460" cy="172149"/>
                <a:chOff x="6535882" y="1506249"/>
                <a:chExt cx="415599" cy="491855"/>
              </a:xfrm>
            </p:grpSpPr>
            <p:sp>
              <p:nvSpPr>
                <p:cNvPr id="30" name="Cube 80">
                  <a:extLst>
                    <a:ext uri="{FF2B5EF4-FFF2-40B4-BE49-F238E27FC236}">
                      <a16:creationId xmlns:a16="http://schemas.microsoft.com/office/drawing/2014/main" id="{48E942F3-FD67-ADED-83FA-DE8956C3D874}"/>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E55A1462-FF43-660B-33EB-E0542516DB55}"/>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a:extLst>
                    <a:ext uri="{FF2B5EF4-FFF2-40B4-BE49-F238E27FC236}">
                      <a16:creationId xmlns:a16="http://schemas.microsoft.com/office/drawing/2014/main" id="{EEF4DDDB-2EBC-5648-3E9A-27AF3012DEDD}"/>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DF00ED52-779D-7D39-549D-13C8AD70F48C}"/>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62AC9C4E-3DCE-BA1B-E9EF-EA405C02E524}"/>
                  </a:ext>
                </a:extLst>
              </p:cNvPr>
              <p:cNvCxnSpPr/>
              <p:nvPr/>
            </p:nvCxnSpPr>
            <p:spPr bwMode="auto">
              <a:xfrm>
                <a:off x="9193533" y="1388342"/>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 name="Group 26">
                <a:extLst>
                  <a:ext uri="{FF2B5EF4-FFF2-40B4-BE49-F238E27FC236}">
                    <a16:creationId xmlns:a16="http://schemas.microsoft.com/office/drawing/2014/main" id="{5622FA12-9742-E7A9-37A0-F2DB256E7848}"/>
                  </a:ext>
                </a:extLst>
              </p:cNvPr>
              <p:cNvGrpSpPr/>
              <p:nvPr/>
            </p:nvGrpSpPr>
            <p:grpSpPr>
              <a:xfrm>
                <a:off x="9157173" y="1187938"/>
                <a:ext cx="171938" cy="192280"/>
                <a:chOff x="10711002" y="1949938"/>
                <a:chExt cx="171939" cy="192280"/>
              </a:xfrm>
            </p:grpSpPr>
            <p:sp>
              <p:nvSpPr>
                <p:cNvPr id="28" name="Rectangle: Rounded Corners 27">
                  <a:extLst>
                    <a:ext uri="{FF2B5EF4-FFF2-40B4-BE49-F238E27FC236}">
                      <a16:creationId xmlns:a16="http://schemas.microsoft.com/office/drawing/2014/main" id="{0194E736-43AA-BCB2-31D3-8CCFDCE2CB87}"/>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C860D8D-3C23-A74A-35CF-9790ECF7E85C}"/>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7E0B02A6-AAB0-1ED2-CD49-E63F81F7586A}"/>
                </a:ext>
              </a:extLst>
            </p:cNvPr>
            <p:cNvGrpSpPr/>
            <p:nvPr/>
          </p:nvGrpSpPr>
          <p:grpSpPr>
            <a:xfrm rot="74007">
              <a:off x="2383429" y="1552442"/>
              <a:ext cx="3602636" cy="2377120"/>
              <a:chOff x="2382377" y="1581586"/>
              <a:chExt cx="3245505" cy="2141475"/>
            </a:xfrm>
          </p:grpSpPr>
          <p:sp>
            <p:nvSpPr>
              <p:cNvPr id="18" name="Freeform: Shape 17">
                <a:extLst>
                  <a:ext uri="{FF2B5EF4-FFF2-40B4-BE49-F238E27FC236}">
                    <a16:creationId xmlns:a16="http://schemas.microsoft.com/office/drawing/2014/main" id="{98D8FF38-98D1-E2EF-58AA-2DAD45256EAC}"/>
                  </a:ext>
                </a:extLst>
              </p:cNvPr>
              <p:cNvSpPr/>
              <p:nvPr/>
            </p:nvSpPr>
            <p:spPr>
              <a:xfrm>
                <a:off x="2421647" y="1619974"/>
                <a:ext cx="3181332" cy="2059150"/>
              </a:xfrm>
              <a:custGeom>
                <a:avLst/>
                <a:gdLst>
                  <a:gd name="connsiteX0" fmla="*/ 720090 w 3337560"/>
                  <a:gd name="connsiteY0" fmla="*/ 2160270 h 2160270"/>
                  <a:gd name="connsiteX1" fmla="*/ 0 w 3337560"/>
                  <a:gd name="connsiteY1" fmla="*/ 1005840 h 2160270"/>
                  <a:gd name="connsiteX2" fmla="*/ 1691640 w 3337560"/>
                  <a:gd name="connsiteY2" fmla="*/ 0 h 2160270"/>
                  <a:gd name="connsiteX3" fmla="*/ 3337560 w 3337560"/>
                  <a:gd name="connsiteY3" fmla="*/ 1348740 h 2160270"/>
                  <a:gd name="connsiteX4" fmla="*/ 720090 w 3337560"/>
                  <a:gd name="connsiteY4" fmla="*/ 2160270 h 216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160270">
                    <a:moveTo>
                      <a:pt x="720090" y="2160270"/>
                    </a:moveTo>
                    <a:lnTo>
                      <a:pt x="0" y="1005840"/>
                    </a:lnTo>
                    <a:lnTo>
                      <a:pt x="1691640" y="0"/>
                    </a:lnTo>
                    <a:lnTo>
                      <a:pt x="3337560" y="1348740"/>
                    </a:lnTo>
                    <a:lnTo>
                      <a:pt x="720090" y="2160270"/>
                    </a:ln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1C3EB2-99C2-8CF3-99CE-DC66FA1DA069}"/>
                  </a:ext>
                </a:extLst>
              </p:cNvPr>
              <p:cNvSpPr/>
              <p:nvPr/>
            </p:nvSpPr>
            <p:spPr>
              <a:xfrm>
                <a:off x="3972816" y="1581586"/>
                <a:ext cx="87156" cy="8715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5320FA-1BC9-837F-773E-C64F31EC4A6D}"/>
                  </a:ext>
                </a:extLst>
              </p:cNvPr>
              <p:cNvSpPr/>
              <p:nvPr/>
            </p:nvSpPr>
            <p:spPr>
              <a:xfrm>
                <a:off x="3072893" y="3635905"/>
                <a:ext cx="87156" cy="8715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3FDE82-D8A3-3811-8B40-57233035AFD8}"/>
                  </a:ext>
                </a:extLst>
              </p:cNvPr>
              <p:cNvSpPr/>
              <p:nvPr/>
            </p:nvSpPr>
            <p:spPr>
              <a:xfrm>
                <a:off x="5540726" y="2851289"/>
                <a:ext cx="87156" cy="8715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62AB0E8-F96F-AFC8-E215-BA36E2C72AC3}"/>
                  </a:ext>
                </a:extLst>
              </p:cNvPr>
              <p:cNvSpPr/>
              <p:nvPr/>
            </p:nvSpPr>
            <p:spPr>
              <a:xfrm>
                <a:off x="2382377" y="2539828"/>
                <a:ext cx="87156" cy="8715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27B9761-38D1-8A58-CE35-D2F62FEC36C8}"/>
                </a:ext>
              </a:extLst>
            </p:cNvPr>
            <p:cNvGrpSpPr/>
            <p:nvPr/>
          </p:nvGrpSpPr>
          <p:grpSpPr>
            <a:xfrm>
              <a:off x="1996060" y="1250416"/>
              <a:ext cx="4339758" cy="3188897"/>
              <a:chOff x="1996060" y="1250416"/>
              <a:chExt cx="4339758" cy="3188897"/>
            </a:xfrm>
          </p:grpSpPr>
          <p:sp>
            <p:nvSpPr>
              <p:cNvPr id="14" name="TextBox 13">
                <a:extLst>
                  <a:ext uri="{FF2B5EF4-FFF2-40B4-BE49-F238E27FC236}">
                    <a16:creationId xmlns:a16="http://schemas.microsoft.com/office/drawing/2014/main" id="{26DF523A-976F-B8F2-3ABA-96C7D96BA2B6}"/>
                  </a:ext>
                </a:extLst>
              </p:cNvPr>
              <p:cNvSpPr txBox="1"/>
              <p:nvPr/>
            </p:nvSpPr>
            <p:spPr>
              <a:xfrm>
                <a:off x="1996060" y="2545550"/>
                <a:ext cx="413362" cy="495517"/>
              </a:xfrm>
              <a:prstGeom prst="rect">
                <a:avLst/>
              </a:prstGeom>
              <a:noFill/>
            </p:spPr>
            <p:txBody>
              <a:bodyPr wrap="none" rtlCol="0">
                <a:spAutoFit/>
              </a:bodyPr>
              <a:lstStyle/>
              <a:p>
                <a:pPr algn="ctr"/>
                <a:r>
                  <a:rPr lang="en-US" dirty="0"/>
                  <a:t>A</a:t>
                </a:r>
              </a:p>
            </p:txBody>
          </p:sp>
          <p:sp>
            <p:nvSpPr>
              <p:cNvPr id="15" name="TextBox 14">
                <a:extLst>
                  <a:ext uri="{FF2B5EF4-FFF2-40B4-BE49-F238E27FC236}">
                    <a16:creationId xmlns:a16="http://schemas.microsoft.com/office/drawing/2014/main" id="{B9648572-E1EC-1F15-12C1-3EB8A0D61CC6}"/>
                  </a:ext>
                </a:extLst>
              </p:cNvPr>
              <p:cNvSpPr txBox="1"/>
              <p:nvPr/>
            </p:nvSpPr>
            <p:spPr>
              <a:xfrm>
                <a:off x="2966096" y="3943796"/>
                <a:ext cx="447772" cy="495517"/>
              </a:xfrm>
              <a:prstGeom prst="rect">
                <a:avLst/>
              </a:prstGeom>
              <a:noFill/>
            </p:spPr>
            <p:txBody>
              <a:bodyPr wrap="none" rtlCol="0">
                <a:spAutoFit/>
              </a:bodyPr>
              <a:lstStyle/>
              <a:p>
                <a:pPr algn="ctr"/>
                <a:r>
                  <a:rPr lang="en-US" dirty="0"/>
                  <a:t>D</a:t>
                </a:r>
              </a:p>
            </p:txBody>
          </p:sp>
          <p:sp>
            <p:nvSpPr>
              <p:cNvPr id="16" name="TextBox 15">
                <a:extLst>
                  <a:ext uri="{FF2B5EF4-FFF2-40B4-BE49-F238E27FC236}">
                    <a16:creationId xmlns:a16="http://schemas.microsoft.com/office/drawing/2014/main" id="{3AD6521D-0FAD-E509-785C-397FDA37B558}"/>
                  </a:ext>
                </a:extLst>
              </p:cNvPr>
              <p:cNvSpPr txBox="1"/>
              <p:nvPr/>
            </p:nvSpPr>
            <p:spPr>
              <a:xfrm>
                <a:off x="5909552" y="2989132"/>
                <a:ext cx="426266" cy="495517"/>
              </a:xfrm>
              <a:prstGeom prst="rect">
                <a:avLst/>
              </a:prstGeom>
              <a:noFill/>
            </p:spPr>
            <p:txBody>
              <a:bodyPr wrap="none" rtlCol="0">
                <a:spAutoFit/>
              </a:bodyPr>
              <a:lstStyle/>
              <a:p>
                <a:pPr algn="ctr"/>
                <a:r>
                  <a:rPr lang="en-US" dirty="0"/>
                  <a:t>C</a:t>
                </a:r>
              </a:p>
            </p:txBody>
          </p:sp>
          <p:sp>
            <p:nvSpPr>
              <p:cNvPr id="17" name="TextBox 16">
                <a:extLst>
                  <a:ext uri="{FF2B5EF4-FFF2-40B4-BE49-F238E27FC236}">
                    <a16:creationId xmlns:a16="http://schemas.microsoft.com/office/drawing/2014/main" id="{457A27E6-C1B3-1DA7-B459-8F0085702F89}"/>
                  </a:ext>
                </a:extLst>
              </p:cNvPr>
              <p:cNvSpPr txBox="1"/>
              <p:nvPr/>
            </p:nvSpPr>
            <p:spPr>
              <a:xfrm>
                <a:off x="4281181" y="1250416"/>
                <a:ext cx="434868" cy="495517"/>
              </a:xfrm>
              <a:prstGeom prst="rect">
                <a:avLst/>
              </a:prstGeom>
              <a:noFill/>
            </p:spPr>
            <p:txBody>
              <a:bodyPr wrap="none" rtlCol="0">
                <a:spAutoFit/>
              </a:bodyPr>
              <a:lstStyle/>
              <a:p>
                <a:pPr algn="ctr"/>
                <a:r>
                  <a:rPr lang="en-US" dirty="0"/>
                  <a:t>B</a:t>
                </a:r>
              </a:p>
            </p:txBody>
          </p:sp>
        </p:grpSp>
      </p:grpSp>
    </p:spTree>
    <p:extLst>
      <p:ext uri="{BB962C8B-B14F-4D97-AF65-F5344CB8AC3E}">
        <p14:creationId xmlns:p14="http://schemas.microsoft.com/office/powerpoint/2010/main" val="599937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E35B0-2B51-EB61-694E-4ABB63A39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A1F1C-F36E-2538-A90C-38E94860E441}"/>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B82F30F8-2FCF-A0F8-02FB-BEB3843A4FE3}"/>
              </a:ext>
            </a:extLst>
          </p:cNvPr>
          <p:cNvSpPr>
            <a:spLocks noGrp="1"/>
          </p:cNvSpPr>
          <p:nvPr>
            <p:ph idx="1"/>
          </p:nvPr>
        </p:nvSpPr>
        <p:spPr>
          <a:xfrm>
            <a:off x="1416756" y="1143000"/>
            <a:ext cx="10058400" cy="5257800"/>
          </a:xfrm>
        </p:spPr>
        <p:txBody>
          <a:bodyPr>
            <a:normAutofit/>
          </a:bodyPr>
          <a:lstStyle/>
          <a:p>
            <a:pPr indent="137160" rtl="0">
              <a:lnSpc>
                <a:spcPct val="115000"/>
              </a:lnSpc>
              <a:spcBef>
                <a:spcPts val="144"/>
              </a:spcBef>
              <a:spcAft>
                <a:spcPts val="144"/>
              </a:spcAft>
            </a:pPr>
            <a:r>
              <a:rPr lang="en-US" b="1" dirty="0">
                <a:solidFill>
                  <a:srgbClr val="000000"/>
                </a:solidFill>
                <a:effectLst/>
                <a:latin typeface="Calibri Light" panose="020F0302020204030204" pitchFamily="34" charset="0"/>
              </a:rPr>
              <a:t>Question 4.</a:t>
            </a:r>
            <a:r>
              <a:rPr lang="en-US" dirty="0">
                <a:solidFill>
                  <a:srgbClr val="000000"/>
                </a:solidFill>
                <a:effectLst/>
                <a:latin typeface="Calibri Light" panose="020F0302020204030204" pitchFamily="34" charset="0"/>
              </a:rPr>
              <a:t> The found corners of a four-sided parcel are measured using RTK tied to a CORS base station. Between which points must the Relative Positional Precision be met?</a:t>
            </a:r>
          </a:p>
          <a:p>
            <a:pPr marL="457200" indent="137160" rtl="0">
              <a:lnSpc>
                <a:spcPct val="115000"/>
              </a:lnSpc>
              <a:spcAft>
                <a:spcPts val="216"/>
              </a:spcAft>
            </a:pPr>
            <a:r>
              <a:rPr lang="en-US" dirty="0">
                <a:solidFill>
                  <a:srgbClr val="000000"/>
                </a:solidFill>
                <a:effectLst/>
                <a:latin typeface="Calibri Light" panose="020F0302020204030204" pitchFamily="34" charset="0"/>
              </a:rPr>
              <a:t>a. A &amp; C, B &amp; D</a:t>
            </a:r>
          </a:p>
          <a:p>
            <a:pPr marL="457200" indent="137160" rtl="0">
              <a:lnSpc>
                <a:spcPct val="115000"/>
              </a:lnSpc>
              <a:spcAft>
                <a:spcPts val="216"/>
              </a:spcAft>
            </a:pPr>
            <a:r>
              <a:rPr lang="en-US" dirty="0">
                <a:solidFill>
                  <a:srgbClr val="FF0000"/>
                </a:solidFill>
                <a:effectLst/>
                <a:latin typeface="Calibri Light" panose="020F0302020204030204" pitchFamily="34" charset="0"/>
              </a:rPr>
              <a:t>b. A &amp; B, B &amp; C, C &amp; D, D &amp; A</a:t>
            </a:r>
          </a:p>
          <a:p>
            <a:pPr marL="457200" indent="137160" rtl="0">
              <a:lnSpc>
                <a:spcPct val="115000"/>
              </a:lnSpc>
              <a:spcAft>
                <a:spcPts val="216"/>
              </a:spcAft>
            </a:pPr>
            <a:r>
              <a:rPr lang="en-US" dirty="0">
                <a:solidFill>
                  <a:srgbClr val="000000"/>
                </a:solidFill>
                <a:effectLst/>
                <a:latin typeface="Calibri Light" panose="020F0302020204030204" pitchFamily="34" charset="0"/>
              </a:rPr>
              <a:t>c. A &amp; B, B &amp; C, C &amp; D, D &amp; A, A &amp; C, B &amp; D</a:t>
            </a:r>
          </a:p>
          <a:p>
            <a:pPr marL="457200" indent="137160" rtl="0">
              <a:lnSpc>
                <a:spcPct val="115000"/>
              </a:lnSpc>
              <a:spcAft>
                <a:spcPts val="216"/>
              </a:spcAft>
            </a:pPr>
            <a:r>
              <a:rPr lang="en-US" dirty="0">
                <a:solidFill>
                  <a:srgbClr val="000000"/>
                </a:solidFill>
                <a:effectLst/>
                <a:latin typeface="Calibri Light" panose="020F0302020204030204" pitchFamily="34" charset="0"/>
              </a:rPr>
              <a:t>d. Each of the four corners and the CORS station</a:t>
            </a:r>
          </a:p>
          <a:p>
            <a:pPr marL="457200" indent="137160">
              <a:lnSpc>
                <a:spcPct val="115000"/>
              </a:lnSpc>
              <a:spcAft>
                <a:spcPts val="216"/>
              </a:spcAft>
            </a:pPr>
            <a:endParaRPr lang="en-US" dirty="0">
              <a:solidFill>
                <a:srgbClr val="000000"/>
              </a:solidFill>
              <a:latin typeface="Calibri Light" panose="020F0302020204030204" pitchFamily="34" charset="0"/>
            </a:endParaRPr>
          </a:p>
          <a:p>
            <a:pPr marL="457200" indent="137160">
              <a:lnSpc>
                <a:spcPct val="115000"/>
              </a:lnSpc>
              <a:spcAft>
                <a:spcPts val="216"/>
              </a:spcAft>
            </a:pPr>
            <a:r>
              <a:rPr lang="en-US" b="1" dirty="0">
                <a:solidFill>
                  <a:srgbClr val="FF0000"/>
                </a:solidFill>
                <a:effectLst/>
                <a:latin typeface="Calibri Light" panose="020F0302020204030204" pitchFamily="34" charset="0"/>
              </a:rPr>
              <a:t>Reference:</a:t>
            </a:r>
            <a:r>
              <a:rPr lang="en-US" dirty="0">
                <a:solidFill>
                  <a:srgbClr val="FF0000"/>
                </a:solidFill>
                <a:effectLst/>
                <a:latin typeface="Calibri Light" panose="020F0302020204030204" pitchFamily="34" charset="0"/>
              </a:rPr>
              <a:t> Sec 3.E.i.</a:t>
            </a:r>
            <a:endParaRPr lang="en-US" sz="3200" dirty="0">
              <a:solidFill>
                <a:srgbClr val="FF0000"/>
              </a:solidFill>
              <a:effectLst/>
              <a:latin typeface="Calibri Light" panose="020F0302020204030204" pitchFamily="34" charset="0"/>
            </a:endParaRPr>
          </a:p>
          <a:p>
            <a:endParaRPr lang="en-US" sz="3200" dirty="0"/>
          </a:p>
        </p:txBody>
      </p:sp>
      <p:grpSp>
        <p:nvGrpSpPr>
          <p:cNvPr id="7" name="Group 6">
            <a:extLst>
              <a:ext uri="{FF2B5EF4-FFF2-40B4-BE49-F238E27FC236}">
                <a16:creationId xmlns:a16="http://schemas.microsoft.com/office/drawing/2014/main" id="{6806EBCD-F06D-7C11-67F6-CD3AD0E96E62}"/>
              </a:ext>
            </a:extLst>
          </p:cNvPr>
          <p:cNvGrpSpPr>
            <a:grpSpLocks noChangeAspect="1"/>
          </p:cNvGrpSpPr>
          <p:nvPr/>
        </p:nvGrpSpPr>
        <p:grpSpPr>
          <a:xfrm>
            <a:off x="8395713" y="2221346"/>
            <a:ext cx="3234627" cy="2814311"/>
            <a:chOff x="1996060" y="663474"/>
            <a:chExt cx="4339758" cy="3775839"/>
          </a:xfrm>
        </p:grpSpPr>
        <p:grpSp>
          <p:nvGrpSpPr>
            <p:cNvPr id="8" name="Group 7">
              <a:extLst>
                <a:ext uri="{FF2B5EF4-FFF2-40B4-BE49-F238E27FC236}">
                  <a16:creationId xmlns:a16="http://schemas.microsoft.com/office/drawing/2014/main" id="{622640C6-120D-67AD-4FF0-4B6E97D0116D}"/>
                </a:ext>
              </a:extLst>
            </p:cNvPr>
            <p:cNvGrpSpPr>
              <a:grpSpLocks noChangeAspect="1"/>
            </p:cNvGrpSpPr>
            <p:nvPr/>
          </p:nvGrpSpPr>
          <p:grpSpPr>
            <a:xfrm>
              <a:off x="5885338" y="2112456"/>
              <a:ext cx="109753" cy="877454"/>
              <a:chOff x="9157173" y="1187938"/>
              <a:chExt cx="188298" cy="1505406"/>
            </a:xfrm>
          </p:grpSpPr>
          <p:sp>
            <p:nvSpPr>
              <p:cNvPr id="56" name="Rectangle 76">
                <a:extLst>
                  <a:ext uri="{FF2B5EF4-FFF2-40B4-BE49-F238E27FC236}">
                    <a16:creationId xmlns:a16="http://schemas.microsoft.com/office/drawing/2014/main" id="{7541C6FA-4912-B9D9-3C24-1ADC3FE241F6}"/>
                  </a:ext>
                </a:extLst>
              </p:cNvPr>
              <p:cNvSpPr/>
              <p:nvPr/>
            </p:nvSpPr>
            <p:spPr>
              <a:xfrm>
                <a:off x="9227838" y="1380141"/>
                <a:ext cx="25603" cy="1200148"/>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78">
                <a:extLst>
                  <a:ext uri="{FF2B5EF4-FFF2-40B4-BE49-F238E27FC236}">
                    <a16:creationId xmlns:a16="http://schemas.microsoft.com/office/drawing/2014/main" id="{D442B9E6-460B-19F3-71CE-649341C08962}"/>
                  </a:ext>
                </a:extLst>
              </p:cNvPr>
              <p:cNvSpPr/>
              <p:nvPr/>
            </p:nvSpPr>
            <p:spPr>
              <a:xfrm rot="10800000">
                <a:off x="9227838" y="2581331"/>
                <a:ext cx="25603" cy="112013"/>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76">
                <a:extLst>
                  <a:ext uri="{FF2B5EF4-FFF2-40B4-BE49-F238E27FC236}">
                    <a16:creationId xmlns:a16="http://schemas.microsoft.com/office/drawing/2014/main" id="{77424CC7-BC79-F739-E575-F74985EEFDD5}"/>
                  </a:ext>
                </a:extLst>
              </p:cNvPr>
              <p:cNvGrpSpPr/>
              <p:nvPr/>
            </p:nvGrpSpPr>
            <p:grpSpPr>
              <a:xfrm>
                <a:off x="9200011" y="1934103"/>
                <a:ext cx="145460" cy="172149"/>
                <a:chOff x="6535882" y="1506249"/>
                <a:chExt cx="415599" cy="491855"/>
              </a:xfrm>
            </p:grpSpPr>
            <p:sp>
              <p:nvSpPr>
                <p:cNvPr id="63" name="Cube 80">
                  <a:extLst>
                    <a:ext uri="{FF2B5EF4-FFF2-40B4-BE49-F238E27FC236}">
                      <a16:creationId xmlns:a16="http://schemas.microsoft.com/office/drawing/2014/main" id="{13E58702-2059-34AE-2178-380E1C84F91F}"/>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Cube 1023">
                  <a:extLst>
                    <a:ext uri="{FF2B5EF4-FFF2-40B4-BE49-F238E27FC236}">
                      <a16:creationId xmlns:a16="http://schemas.microsoft.com/office/drawing/2014/main" id="{F4833BCF-0A10-95C5-E4D6-EAA25694077B}"/>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Parallelogram 1024">
                  <a:extLst>
                    <a:ext uri="{FF2B5EF4-FFF2-40B4-BE49-F238E27FC236}">
                      <a16:creationId xmlns:a16="http://schemas.microsoft.com/office/drawing/2014/main" id="{E48465F8-3306-CA0E-C99C-F6C9373AA10E}"/>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Parallelogram 1026">
                  <a:extLst>
                    <a:ext uri="{FF2B5EF4-FFF2-40B4-BE49-F238E27FC236}">
                      <a16:creationId xmlns:a16="http://schemas.microsoft.com/office/drawing/2014/main" id="{EF7ED2D2-E23D-4492-E236-DC83BAFE54BD}"/>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Connector 58">
                <a:extLst>
                  <a:ext uri="{FF2B5EF4-FFF2-40B4-BE49-F238E27FC236}">
                    <a16:creationId xmlns:a16="http://schemas.microsoft.com/office/drawing/2014/main" id="{C7C96FBF-40FA-7AF1-8041-37688BB58F27}"/>
                  </a:ext>
                </a:extLst>
              </p:cNvPr>
              <p:cNvCxnSpPr/>
              <p:nvPr/>
            </p:nvCxnSpPr>
            <p:spPr bwMode="auto">
              <a:xfrm>
                <a:off x="9193533" y="1388342"/>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Group 59">
                <a:extLst>
                  <a:ext uri="{FF2B5EF4-FFF2-40B4-BE49-F238E27FC236}">
                    <a16:creationId xmlns:a16="http://schemas.microsoft.com/office/drawing/2014/main" id="{AE0FE8A5-FE63-B323-739C-0AFBA2DCBEF4}"/>
                  </a:ext>
                </a:extLst>
              </p:cNvPr>
              <p:cNvGrpSpPr/>
              <p:nvPr/>
            </p:nvGrpSpPr>
            <p:grpSpPr>
              <a:xfrm>
                <a:off x="9157173" y="1187938"/>
                <a:ext cx="171938" cy="192280"/>
                <a:chOff x="10711002" y="1949938"/>
                <a:chExt cx="171939" cy="192280"/>
              </a:xfrm>
            </p:grpSpPr>
            <p:sp>
              <p:nvSpPr>
                <p:cNvPr id="61" name="Rectangle: Rounded Corners 60">
                  <a:extLst>
                    <a:ext uri="{FF2B5EF4-FFF2-40B4-BE49-F238E27FC236}">
                      <a16:creationId xmlns:a16="http://schemas.microsoft.com/office/drawing/2014/main" id="{E02A3695-AE1B-DAA2-7855-17E381B65FEB}"/>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186B1198-C622-7EE7-1526-36B57915E7D3}"/>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 name="Group 8">
              <a:extLst>
                <a:ext uri="{FF2B5EF4-FFF2-40B4-BE49-F238E27FC236}">
                  <a16:creationId xmlns:a16="http://schemas.microsoft.com/office/drawing/2014/main" id="{40F98A7C-29BC-3D2C-5FB0-0E3BEA043787}"/>
                </a:ext>
              </a:extLst>
            </p:cNvPr>
            <p:cNvGrpSpPr>
              <a:grpSpLocks noChangeAspect="1"/>
            </p:cNvGrpSpPr>
            <p:nvPr/>
          </p:nvGrpSpPr>
          <p:grpSpPr>
            <a:xfrm>
              <a:off x="3124534" y="2942032"/>
              <a:ext cx="109753" cy="877454"/>
              <a:chOff x="9157173" y="1187938"/>
              <a:chExt cx="188298" cy="1505406"/>
            </a:xfrm>
          </p:grpSpPr>
          <p:sp>
            <p:nvSpPr>
              <p:cNvPr id="45" name="Rectangle 76">
                <a:extLst>
                  <a:ext uri="{FF2B5EF4-FFF2-40B4-BE49-F238E27FC236}">
                    <a16:creationId xmlns:a16="http://schemas.microsoft.com/office/drawing/2014/main" id="{1F66D9EE-8C46-344B-30E2-DCE0ADD87021}"/>
                  </a:ext>
                </a:extLst>
              </p:cNvPr>
              <p:cNvSpPr/>
              <p:nvPr/>
            </p:nvSpPr>
            <p:spPr>
              <a:xfrm>
                <a:off x="9227838" y="1380141"/>
                <a:ext cx="25603" cy="1200148"/>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78">
                <a:extLst>
                  <a:ext uri="{FF2B5EF4-FFF2-40B4-BE49-F238E27FC236}">
                    <a16:creationId xmlns:a16="http://schemas.microsoft.com/office/drawing/2014/main" id="{F14F2A17-CAA2-B4F8-5BBB-41EA731E6BB0}"/>
                  </a:ext>
                </a:extLst>
              </p:cNvPr>
              <p:cNvSpPr/>
              <p:nvPr/>
            </p:nvSpPr>
            <p:spPr>
              <a:xfrm rot="10800000">
                <a:off x="9227838" y="2581331"/>
                <a:ext cx="25603" cy="112013"/>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176">
                <a:extLst>
                  <a:ext uri="{FF2B5EF4-FFF2-40B4-BE49-F238E27FC236}">
                    <a16:creationId xmlns:a16="http://schemas.microsoft.com/office/drawing/2014/main" id="{2BA04FF2-8576-E7C4-0ACC-FC27B641A821}"/>
                  </a:ext>
                </a:extLst>
              </p:cNvPr>
              <p:cNvGrpSpPr/>
              <p:nvPr/>
            </p:nvGrpSpPr>
            <p:grpSpPr>
              <a:xfrm>
                <a:off x="9200011" y="1934103"/>
                <a:ext cx="145460" cy="172149"/>
                <a:chOff x="6535882" y="1506249"/>
                <a:chExt cx="415599" cy="491855"/>
              </a:xfrm>
            </p:grpSpPr>
            <p:sp>
              <p:nvSpPr>
                <p:cNvPr id="52" name="Cube 80">
                  <a:extLst>
                    <a:ext uri="{FF2B5EF4-FFF2-40B4-BE49-F238E27FC236}">
                      <a16:creationId xmlns:a16="http://schemas.microsoft.com/office/drawing/2014/main" id="{B634D9BA-1C30-2CC3-1F20-8948CEFB0549}"/>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EE048F8F-B27B-F8FD-29EB-B69B624263BB}"/>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arallelogram 53">
                  <a:extLst>
                    <a:ext uri="{FF2B5EF4-FFF2-40B4-BE49-F238E27FC236}">
                      <a16:creationId xmlns:a16="http://schemas.microsoft.com/office/drawing/2014/main" id="{9750547A-2138-0702-91C0-308F46029D35}"/>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arallelogram 54">
                  <a:extLst>
                    <a:ext uri="{FF2B5EF4-FFF2-40B4-BE49-F238E27FC236}">
                      <a16:creationId xmlns:a16="http://schemas.microsoft.com/office/drawing/2014/main" id="{57ED9EBB-956B-7796-2531-2AB2E4799573}"/>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a:extLst>
                  <a:ext uri="{FF2B5EF4-FFF2-40B4-BE49-F238E27FC236}">
                    <a16:creationId xmlns:a16="http://schemas.microsoft.com/office/drawing/2014/main" id="{6589DC2C-C546-8C71-A687-F85089FA73AB}"/>
                  </a:ext>
                </a:extLst>
              </p:cNvPr>
              <p:cNvCxnSpPr/>
              <p:nvPr/>
            </p:nvCxnSpPr>
            <p:spPr bwMode="auto">
              <a:xfrm>
                <a:off x="9193533" y="1388342"/>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 name="Group 48">
                <a:extLst>
                  <a:ext uri="{FF2B5EF4-FFF2-40B4-BE49-F238E27FC236}">
                    <a16:creationId xmlns:a16="http://schemas.microsoft.com/office/drawing/2014/main" id="{62A9F253-22A8-3D69-4FF3-63C643F7E462}"/>
                  </a:ext>
                </a:extLst>
              </p:cNvPr>
              <p:cNvGrpSpPr/>
              <p:nvPr/>
            </p:nvGrpSpPr>
            <p:grpSpPr>
              <a:xfrm>
                <a:off x="9157173" y="1187938"/>
                <a:ext cx="171938" cy="192280"/>
                <a:chOff x="10711002" y="1949938"/>
                <a:chExt cx="171939" cy="192280"/>
              </a:xfrm>
            </p:grpSpPr>
            <p:sp>
              <p:nvSpPr>
                <p:cNvPr id="50" name="Rectangle: Rounded Corners 49">
                  <a:extLst>
                    <a:ext uri="{FF2B5EF4-FFF2-40B4-BE49-F238E27FC236}">
                      <a16:creationId xmlns:a16="http://schemas.microsoft.com/office/drawing/2014/main" id="{C0EA8BAE-BDDF-B7F3-FA08-2319210804DA}"/>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EABA500B-6FB9-F808-1DFA-F03E19E966BE}"/>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 name="Group 9">
              <a:extLst>
                <a:ext uri="{FF2B5EF4-FFF2-40B4-BE49-F238E27FC236}">
                  <a16:creationId xmlns:a16="http://schemas.microsoft.com/office/drawing/2014/main" id="{FCABB47E-F611-4EBC-056B-BCD09DA425A4}"/>
                </a:ext>
              </a:extLst>
            </p:cNvPr>
            <p:cNvGrpSpPr>
              <a:grpSpLocks noChangeAspect="1"/>
            </p:cNvGrpSpPr>
            <p:nvPr/>
          </p:nvGrpSpPr>
          <p:grpSpPr>
            <a:xfrm>
              <a:off x="2383164" y="1685040"/>
              <a:ext cx="109753" cy="877454"/>
              <a:chOff x="9157173" y="1187938"/>
              <a:chExt cx="188298" cy="1505406"/>
            </a:xfrm>
          </p:grpSpPr>
          <p:sp>
            <p:nvSpPr>
              <p:cNvPr id="34" name="Rectangle 76">
                <a:extLst>
                  <a:ext uri="{FF2B5EF4-FFF2-40B4-BE49-F238E27FC236}">
                    <a16:creationId xmlns:a16="http://schemas.microsoft.com/office/drawing/2014/main" id="{31727C70-6B45-C013-0FA4-CB89009A85CD}"/>
                  </a:ext>
                </a:extLst>
              </p:cNvPr>
              <p:cNvSpPr/>
              <p:nvPr/>
            </p:nvSpPr>
            <p:spPr>
              <a:xfrm>
                <a:off x="9227838" y="1380141"/>
                <a:ext cx="25603" cy="1200148"/>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78">
                <a:extLst>
                  <a:ext uri="{FF2B5EF4-FFF2-40B4-BE49-F238E27FC236}">
                    <a16:creationId xmlns:a16="http://schemas.microsoft.com/office/drawing/2014/main" id="{6DB3DA2D-601F-1C35-B28B-D02BACE17516}"/>
                  </a:ext>
                </a:extLst>
              </p:cNvPr>
              <p:cNvSpPr/>
              <p:nvPr/>
            </p:nvSpPr>
            <p:spPr>
              <a:xfrm rot="10800000">
                <a:off x="9227838" y="2581331"/>
                <a:ext cx="25603" cy="112013"/>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76">
                <a:extLst>
                  <a:ext uri="{FF2B5EF4-FFF2-40B4-BE49-F238E27FC236}">
                    <a16:creationId xmlns:a16="http://schemas.microsoft.com/office/drawing/2014/main" id="{BA752B2D-CAB2-1E98-EA63-CCAE6C18F214}"/>
                  </a:ext>
                </a:extLst>
              </p:cNvPr>
              <p:cNvGrpSpPr/>
              <p:nvPr/>
            </p:nvGrpSpPr>
            <p:grpSpPr>
              <a:xfrm>
                <a:off x="9200011" y="1934103"/>
                <a:ext cx="145460" cy="172149"/>
                <a:chOff x="6535882" y="1506249"/>
                <a:chExt cx="415599" cy="491855"/>
              </a:xfrm>
            </p:grpSpPr>
            <p:sp>
              <p:nvSpPr>
                <p:cNvPr id="41" name="Cube 80">
                  <a:extLst>
                    <a:ext uri="{FF2B5EF4-FFF2-40B4-BE49-F238E27FC236}">
                      <a16:creationId xmlns:a16="http://schemas.microsoft.com/office/drawing/2014/main" id="{54DEFF6A-8782-6F0D-CD75-A31593F903BD}"/>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99FA3F74-F898-EB68-5046-4BDAC5CDA9EF}"/>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8DFEC692-2166-0C82-1376-566F99EC2DC2}"/>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67818759-D112-037B-87C9-4DD005E0C6FE}"/>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a:extLst>
                  <a:ext uri="{FF2B5EF4-FFF2-40B4-BE49-F238E27FC236}">
                    <a16:creationId xmlns:a16="http://schemas.microsoft.com/office/drawing/2014/main" id="{3EB6193E-690F-EDA8-FE68-F85AB28BF628}"/>
                  </a:ext>
                </a:extLst>
              </p:cNvPr>
              <p:cNvCxnSpPr/>
              <p:nvPr/>
            </p:nvCxnSpPr>
            <p:spPr bwMode="auto">
              <a:xfrm>
                <a:off x="9193533" y="1388342"/>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oup 37">
                <a:extLst>
                  <a:ext uri="{FF2B5EF4-FFF2-40B4-BE49-F238E27FC236}">
                    <a16:creationId xmlns:a16="http://schemas.microsoft.com/office/drawing/2014/main" id="{2E830E56-C1AD-559A-2A87-FB2E91D031B7}"/>
                  </a:ext>
                </a:extLst>
              </p:cNvPr>
              <p:cNvGrpSpPr/>
              <p:nvPr/>
            </p:nvGrpSpPr>
            <p:grpSpPr>
              <a:xfrm>
                <a:off x="9157173" y="1187938"/>
                <a:ext cx="171938" cy="192280"/>
                <a:chOff x="10711002" y="1949938"/>
                <a:chExt cx="171939" cy="192280"/>
              </a:xfrm>
            </p:grpSpPr>
            <p:sp>
              <p:nvSpPr>
                <p:cNvPr id="39" name="Rectangle: Rounded Corners 38">
                  <a:extLst>
                    <a:ext uri="{FF2B5EF4-FFF2-40B4-BE49-F238E27FC236}">
                      <a16:creationId xmlns:a16="http://schemas.microsoft.com/office/drawing/2014/main" id="{C632A635-BC5F-DB2D-1707-6E70160B2B34}"/>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FAF8E7F1-81C0-3842-5704-037277CE7925}"/>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 name="Group 10">
              <a:extLst>
                <a:ext uri="{FF2B5EF4-FFF2-40B4-BE49-F238E27FC236}">
                  <a16:creationId xmlns:a16="http://schemas.microsoft.com/office/drawing/2014/main" id="{8D002BFF-8EBA-5C40-3694-06E4128D2408}"/>
                </a:ext>
              </a:extLst>
            </p:cNvPr>
            <p:cNvGrpSpPr>
              <a:grpSpLocks noChangeAspect="1"/>
            </p:cNvGrpSpPr>
            <p:nvPr/>
          </p:nvGrpSpPr>
          <p:grpSpPr>
            <a:xfrm>
              <a:off x="4175622" y="663474"/>
              <a:ext cx="109753" cy="877454"/>
              <a:chOff x="9157173" y="1187938"/>
              <a:chExt cx="188298" cy="1505406"/>
            </a:xfrm>
          </p:grpSpPr>
          <p:sp>
            <p:nvSpPr>
              <p:cNvPr id="23" name="Rectangle 76">
                <a:extLst>
                  <a:ext uri="{FF2B5EF4-FFF2-40B4-BE49-F238E27FC236}">
                    <a16:creationId xmlns:a16="http://schemas.microsoft.com/office/drawing/2014/main" id="{C72313C9-4E95-FA81-310F-3864F4D144B3}"/>
                  </a:ext>
                </a:extLst>
              </p:cNvPr>
              <p:cNvSpPr/>
              <p:nvPr/>
            </p:nvSpPr>
            <p:spPr>
              <a:xfrm>
                <a:off x="9227838" y="1380141"/>
                <a:ext cx="25603" cy="1200148"/>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78">
                <a:extLst>
                  <a:ext uri="{FF2B5EF4-FFF2-40B4-BE49-F238E27FC236}">
                    <a16:creationId xmlns:a16="http://schemas.microsoft.com/office/drawing/2014/main" id="{CA6739C6-27F8-E796-F86B-868D7A791B02}"/>
                  </a:ext>
                </a:extLst>
              </p:cNvPr>
              <p:cNvSpPr/>
              <p:nvPr/>
            </p:nvSpPr>
            <p:spPr>
              <a:xfrm rot="10800000">
                <a:off x="9227838" y="2581331"/>
                <a:ext cx="25603" cy="112013"/>
              </a:xfrm>
              <a:prstGeom prst="triangle">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76">
                <a:extLst>
                  <a:ext uri="{FF2B5EF4-FFF2-40B4-BE49-F238E27FC236}">
                    <a16:creationId xmlns:a16="http://schemas.microsoft.com/office/drawing/2014/main" id="{670A29B8-D1A2-D595-ACB4-FDEA6B7272D2}"/>
                  </a:ext>
                </a:extLst>
              </p:cNvPr>
              <p:cNvGrpSpPr/>
              <p:nvPr/>
            </p:nvGrpSpPr>
            <p:grpSpPr>
              <a:xfrm>
                <a:off x="9200011" y="1934103"/>
                <a:ext cx="145460" cy="172149"/>
                <a:chOff x="6535882" y="1506249"/>
                <a:chExt cx="415599" cy="491855"/>
              </a:xfrm>
            </p:grpSpPr>
            <p:sp>
              <p:nvSpPr>
                <p:cNvPr id="30" name="Cube 80">
                  <a:extLst>
                    <a:ext uri="{FF2B5EF4-FFF2-40B4-BE49-F238E27FC236}">
                      <a16:creationId xmlns:a16="http://schemas.microsoft.com/office/drawing/2014/main" id="{0B05DABA-8E7D-6515-AB08-F3C0999EACC5}"/>
                    </a:ext>
                  </a:extLst>
                </p:cNvPr>
                <p:cNvSpPr/>
                <p:nvPr/>
              </p:nvSpPr>
              <p:spPr>
                <a:xfrm rot="7730612">
                  <a:off x="6669184" y="1527034"/>
                  <a:ext cx="303081" cy="261512"/>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3CDB7B20-75A9-3CCE-89C0-DF0B4041DED7}"/>
                    </a:ext>
                  </a:extLst>
                </p:cNvPr>
                <p:cNvSpPr/>
                <p:nvPr/>
              </p:nvSpPr>
              <p:spPr>
                <a:xfrm rot="7940399">
                  <a:off x="6504147" y="1694659"/>
                  <a:ext cx="335180" cy="271709"/>
                </a:xfrm>
                <a:prstGeom prst="cube">
                  <a:avLst/>
                </a:prstGeom>
                <a:solidFill>
                  <a:srgbClr val="FFC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a:extLst>
                    <a:ext uri="{FF2B5EF4-FFF2-40B4-BE49-F238E27FC236}">
                      <a16:creationId xmlns:a16="http://schemas.microsoft.com/office/drawing/2014/main" id="{F92FB9FA-3565-5CB7-F0ED-C72F79E51858}"/>
                    </a:ext>
                  </a:extLst>
                </p:cNvPr>
                <p:cNvSpPr/>
                <p:nvPr/>
              </p:nvSpPr>
              <p:spPr>
                <a:xfrm rot="2250626">
                  <a:off x="6749479" y="1533650"/>
                  <a:ext cx="148046" cy="127522"/>
                </a:xfrm>
                <a:prstGeom prst="parallelogram">
                  <a:avLst>
                    <a:gd name="adj" fmla="val 0"/>
                  </a:avLst>
                </a:prstGeom>
                <a:solidFill>
                  <a:srgbClr val="F2F2F2"/>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7D160CE0-E724-A821-D7A3-9F8BC88E70D3}"/>
                    </a:ext>
                  </a:extLst>
                </p:cNvPr>
                <p:cNvSpPr/>
                <p:nvPr/>
              </p:nvSpPr>
              <p:spPr>
                <a:xfrm rot="2238269">
                  <a:off x="6590505" y="1689682"/>
                  <a:ext cx="163058" cy="185145"/>
                </a:xfrm>
                <a:prstGeom prst="parallelogram">
                  <a:avLst>
                    <a:gd name="adj" fmla="val 11747"/>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1624CF8E-0BE2-2DB6-D4FA-EB33ADB65744}"/>
                  </a:ext>
                </a:extLst>
              </p:cNvPr>
              <p:cNvCxnSpPr/>
              <p:nvPr/>
            </p:nvCxnSpPr>
            <p:spPr bwMode="auto">
              <a:xfrm>
                <a:off x="9193533" y="1388342"/>
                <a:ext cx="2230" cy="16726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 name="Group 26">
                <a:extLst>
                  <a:ext uri="{FF2B5EF4-FFF2-40B4-BE49-F238E27FC236}">
                    <a16:creationId xmlns:a16="http://schemas.microsoft.com/office/drawing/2014/main" id="{A67A04DA-FF91-F662-D455-3AB63AA25009}"/>
                  </a:ext>
                </a:extLst>
              </p:cNvPr>
              <p:cNvGrpSpPr/>
              <p:nvPr/>
            </p:nvGrpSpPr>
            <p:grpSpPr>
              <a:xfrm>
                <a:off x="9157173" y="1187938"/>
                <a:ext cx="171938" cy="192280"/>
                <a:chOff x="10711002" y="1949938"/>
                <a:chExt cx="171939" cy="192280"/>
              </a:xfrm>
            </p:grpSpPr>
            <p:sp>
              <p:nvSpPr>
                <p:cNvPr id="28" name="Rectangle: Rounded Corners 27">
                  <a:extLst>
                    <a:ext uri="{FF2B5EF4-FFF2-40B4-BE49-F238E27FC236}">
                      <a16:creationId xmlns:a16="http://schemas.microsoft.com/office/drawing/2014/main" id="{6E4498FF-AAE5-370F-C4A0-5C3021F1398D}"/>
                    </a:ext>
                  </a:extLst>
                </p:cNvPr>
                <p:cNvSpPr/>
                <p:nvPr/>
              </p:nvSpPr>
              <p:spPr>
                <a:xfrm>
                  <a:off x="10729970" y="1949938"/>
                  <a:ext cx="134003" cy="192280"/>
                </a:xfrm>
                <a:prstGeom prst="roundRect">
                  <a:avLst/>
                </a:prstGeom>
                <a:solidFill>
                  <a:schemeClr val="accent3">
                    <a:lumMod val="60000"/>
                    <a:lumOff val="4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4566DBCC-F44E-D1AD-66C8-DEF2B6529AEE}"/>
                    </a:ext>
                  </a:extLst>
                </p:cNvPr>
                <p:cNvSpPr/>
                <p:nvPr/>
              </p:nvSpPr>
              <p:spPr>
                <a:xfrm>
                  <a:off x="10711002" y="2000738"/>
                  <a:ext cx="171939" cy="91184"/>
                </a:xfrm>
                <a:prstGeom prst="roundRect">
                  <a:avLst/>
                </a:prstGeom>
                <a:solidFill>
                  <a:schemeClr val="accent3">
                    <a:lumMod val="20000"/>
                    <a:lumOff val="8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414797DF-AFEF-BE62-B72C-25BD2ED62AED}"/>
                </a:ext>
              </a:extLst>
            </p:cNvPr>
            <p:cNvGrpSpPr/>
            <p:nvPr/>
          </p:nvGrpSpPr>
          <p:grpSpPr>
            <a:xfrm rot="74007">
              <a:off x="2383429" y="1552442"/>
              <a:ext cx="3602636" cy="2377120"/>
              <a:chOff x="2382377" y="1581586"/>
              <a:chExt cx="3245505" cy="2141475"/>
            </a:xfrm>
          </p:grpSpPr>
          <p:sp>
            <p:nvSpPr>
              <p:cNvPr id="18" name="Freeform: Shape 17">
                <a:extLst>
                  <a:ext uri="{FF2B5EF4-FFF2-40B4-BE49-F238E27FC236}">
                    <a16:creationId xmlns:a16="http://schemas.microsoft.com/office/drawing/2014/main" id="{872FB57C-1409-AB4E-689A-C78CB808BE4E}"/>
                  </a:ext>
                </a:extLst>
              </p:cNvPr>
              <p:cNvSpPr/>
              <p:nvPr/>
            </p:nvSpPr>
            <p:spPr>
              <a:xfrm>
                <a:off x="2421647" y="1619974"/>
                <a:ext cx="3181332" cy="2059150"/>
              </a:xfrm>
              <a:custGeom>
                <a:avLst/>
                <a:gdLst>
                  <a:gd name="connsiteX0" fmla="*/ 720090 w 3337560"/>
                  <a:gd name="connsiteY0" fmla="*/ 2160270 h 2160270"/>
                  <a:gd name="connsiteX1" fmla="*/ 0 w 3337560"/>
                  <a:gd name="connsiteY1" fmla="*/ 1005840 h 2160270"/>
                  <a:gd name="connsiteX2" fmla="*/ 1691640 w 3337560"/>
                  <a:gd name="connsiteY2" fmla="*/ 0 h 2160270"/>
                  <a:gd name="connsiteX3" fmla="*/ 3337560 w 3337560"/>
                  <a:gd name="connsiteY3" fmla="*/ 1348740 h 2160270"/>
                  <a:gd name="connsiteX4" fmla="*/ 720090 w 3337560"/>
                  <a:gd name="connsiteY4" fmla="*/ 2160270 h 216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560" h="2160270">
                    <a:moveTo>
                      <a:pt x="720090" y="2160270"/>
                    </a:moveTo>
                    <a:lnTo>
                      <a:pt x="0" y="1005840"/>
                    </a:lnTo>
                    <a:lnTo>
                      <a:pt x="1691640" y="0"/>
                    </a:lnTo>
                    <a:lnTo>
                      <a:pt x="3337560" y="1348740"/>
                    </a:lnTo>
                    <a:lnTo>
                      <a:pt x="720090" y="2160270"/>
                    </a:ln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04C7E90-A5AB-4C74-E410-CA432521098A}"/>
                  </a:ext>
                </a:extLst>
              </p:cNvPr>
              <p:cNvSpPr/>
              <p:nvPr/>
            </p:nvSpPr>
            <p:spPr>
              <a:xfrm>
                <a:off x="3972816" y="1581586"/>
                <a:ext cx="87156" cy="8715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3D6E88-525D-248B-4606-1BC6393A5A57}"/>
                  </a:ext>
                </a:extLst>
              </p:cNvPr>
              <p:cNvSpPr/>
              <p:nvPr/>
            </p:nvSpPr>
            <p:spPr>
              <a:xfrm>
                <a:off x="3072893" y="3635905"/>
                <a:ext cx="87156" cy="8715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FA1DA22-92E3-26D1-DCDB-3B0FE3F69E5A}"/>
                  </a:ext>
                </a:extLst>
              </p:cNvPr>
              <p:cNvSpPr/>
              <p:nvPr/>
            </p:nvSpPr>
            <p:spPr>
              <a:xfrm>
                <a:off x="5540726" y="2851289"/>
                <a:ext cx="87156" cy="8715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F1E0E13-7BB9-3A38-B13C-D3797F138A8D}"/>
                  </a:ext>
                </a:extLst>
              </p:cNvPr>
              <p:cNvSpPr/>
              <p:nvPr/>
            </p:nvSpPr>
            <p:spPr>
              <a:xfrm>
                <a:off x="2382377" y="2539828"/>
                <a:ext cx="87156" cy="8715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3C443679-5235-AA6B-FEE0-18B94584F3AD}"/>
                </a:ext>
              </a:extLst>
            </p:cNvPr>
            <p:cNvGrpSpPr/>
            <p:nvPr/>
          </p:nvGrpSpPr>
          <p:grpSpPr>
            <a:xfrm>
              <a:off x="1996060" y="1250416"/>
              <a:ext cx="4339758" cy="3188897"/>
              <a:chOff x="1996060" y="1250416"/>
              <a:chExt cx="4339758" cy="3188897"/>
            </a:xfrm>
          </p:grpSpPr>
          <p:sp>
            <p:nvSpPr>
              <p:cNvPr id="14" name="TextBox 13">
                <a:extLst>
                  <a:ext uri="{FF2B5EF4-FFF2-40B4-BE49-F238E27FC236}">
                    <a16:creationId xmlns:a16="http://schemas.microsoft.com/office/drawing/2014/main" id="{57BE5521-B198-CF28-CAFC-3D4D5D6C88CE}"/>
                  </a:ext>
                </a:extLst>
              </p:cNvPr>
              <p:cNvSpPr txBox="1"/>
              <p:nvPr/>
            </p:nvSpPr>
            <p:spPr>
              <a:xfrm>
                <a:off x="1996060" y="2545550"/>
                <a:ext cx="413362" cy="495517"/>
              </a:xfrm>
              <a:prstGeom prst="rect">
                <a:avLst/>
              </a:prstGeom>
              <a:noFill/>
            </p:spPr>
            <p:txBody>
              <a:bodyPr wrap="none" rtlCol="0">
                <a:spAutoFit/>
              </a:bodyPr>
              <a:lstStyle/>
              <a:p>
                <a:pPr algn="ctr"/>
                <a:r>
                  <a:rPr lang="en-US" dirty="0"/>
                  <a:t>A</a:t>
                </a:r>
              </a:p>
            </p:txBody>
          </p:sp>
          <p:sp>
            <p:nvSpPr>
              <p:cNvPr id="15" name="TextBox 14">
                <a:extLst>
                  <a:ext uri="{FF2B5EF4-FFF2-40B4-BE49-F238E27FC236}">
                    <a16:creationId xmlns:a16="http://schemas.microsoft.com/office/drawing/2014/main" id="{246F54E2-062E-9D41-0F21-B1A7496E7909}"/>
                  </a:ext>
                </a:extLst>
              </p:cNvPr>
              <p:cNvSpPr txBox="1"/>
              <p:nvPr/>
            </p:nvSpPr>
            <p:spPr>
              <a:xfrm>
                <a:off x="2966096" y="3943796"/>
                <a:ext cx="447772" cy="495517"/>
              </a:xfrm>
              <a:prstGeom prst="rect">
                <a:avLst/>
              </a:prstGeom>
              <a:noFill/>
            </p:spPr>
            <p:txBody>
              <a:bodyPr wrap="none" rtlCol="0">
                <a:spAutoFit/>
              </a:bodyPr>
              <a:lstStyle/>
              <a:p>
                <a:pPr algn="ctr"/>
                <a:r>
                  <a:rPr lang="en-US" dirty="0"/>
                  <a:t>D</a:t>
                </a:r>
              </a:p>
            </p:txBody>
          </p:sp>
          <p:sp>
            <p:nvSpPr>
              <p:cNvPr id="16" name="TextBox 15">
                <a:extLst>
                  <a:ext uri="{FF2B5EF4-FFF2-40B4-BE49-F238E27FC236}">
                    <a16:creationId xmlns:a16="http://schemas.microsoft.com/office/drawing/2014/main" id="{31717887-4B92-DD6D-57D2-C171CB45B058}"/>
                  </a:ext>
                </a:extLst>
              </p:cNvPr>
              <p:cNvSpPr txBox="1"/>
              <p:nvPr/>
            </p:nvSpPr>
            <p:spPr>
              <a:xfrm>
                <a:off x="5909552" y="2989132"/>
                <a:ext cx="426266" cy="495517"/>
              </a:xfrm>
              <a:prstGeom prst="rect">
                <a:avLst/>
              </a:prstGeom>
              <a:noFill/>
            </p:spPr>
            <p:txBody>
              <a:bodyPr wrap="none" rtlCol="0">
                <a:spAutoFit/>
              </a:bodyPr>
              <a:lstStyle/>
              <a:p>
                <a:pPr algn="ctr"/>
                <a:r>
                  <a:rPr lang="en-US" dirty="0"/>
                  <a:t>C</a:t>
                </a:r>
              </a:p>
            </p:txBody>
          </p:sp>
          <p:sp>
            <p:nvSpPr>
              <p:cNvPr id="17" name="TextBox 16">
                <a:extLst>
                  <a:ext uri="{FF2B5EF4-FFF2-40B4-BE49-F238E27FC236}">
                    <a16:creationId xmlns:a16="http://schemas.microsoft.com/office/drawing/2014/main" id="{8CB783B7-989E-9B2A-70FD-1495A240F061}"/>
                  </a:ext>
                </a:extLst>
              </p:cNvPr>
              <p:cNvSpPr txBox="1"/>
              <p:nvPr/>
            </p:nvSpPr>
            <p:spPr>
              <a:xfrm>
                <a:off x="4281181" y="1250416"/>
                <a:ext cx="434868" cy="495517"/>
              </a:xfrm>
              <a:prstGeom prst="rect">
                <a:avLst/>
              </a:prstGeom>
              <a:noFill/>
            </p:spPr>
            <p:txBody>
              <a:bodyPr wrap="none" rtlCol="0">
                <a:spAutoFit/>
              </a:bodyPr>
              <a:lstStyle/>
              <a:p>
                <a:pPr algn="ctr"/>
                <a:r>
                  <a:rPr lang="en-US" dirty="0"/>
                  <a:t>B</a:t>
                </a:r>
              </a:p>
            </p:txBody>
          </p:sp>
        </p:grpSp>
      </p:grpSp>
    </p:spTree>
    <p:extLst>
      <p:ext uri="{BB962C8B-B14F-4D97-AF65-F5344CB8AC3E}">
        <p14:creationId xmlns:p14="http://schemas.microsoft.com/office/powerpoint/2010/main" val="2207911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E2C29-5CED-E3FC-18C7-39C070AB2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2441E-7B56-9BFC-27FD-C82674B12C2D}"/>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1CC49519-9107-E508-EDDB-3BA4E855D32A}"/>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5.</a:t>
            </a:r>
            <a:r>
              <a:rPr lang="en-US" dirty="0">
                <a:solidFill>
                  <a:srgbClr val="000000"/>
                </a:solidFill>
                <a:effectLst/>
                <a:latin typeface="Calibri Light" panose="020F0302020204030204" pitchFamily="34" charset="0"/>
              </a:rPr>
              <a:t> Which of the following records for an existing parcel must be provided to the surveyor? Select all that apply.</a:t>
            </a:r>
          </a:p>
          <a:p>
            <a:pPr marL="457200" indent="137160" rtl="0">
              <a:lnSpc>
                <a:spcPct val="115000"/>
              </a:lnSpc>
              <a:spcAft>
                <a:spcPts val="216"/>
              </a:spcAft>
            </a:pPr>
            <a:r>
              <a:rPr lang="en-US" dirty="0">
                <a:solidFill>
                  <a:srgbClr val="000000"/>
                </a:solidFill>
                <a:effectLst/>
                <a:latin typeface="Calibri Light" panose="020F0302020204030204" pitchFamily="34" charset="0"/>
              </a:rPr>
              <a:t>a. Current record description</a:t>
            </a:r>
          </a:p>
          <a:p>
            <a:pPr marL="457200" indent="137160" rtl="0">
              <a:lnSpc>
                <a:spcPct val="115000"/>
              </a:lnSpc>
              <a:spcAft>
                <a:spcPts val="216"/>
              </a:spcAft>
            </a:pPr>
            <a:r>
              <a:rPr lang="en-US" dirty="0">
                <a:solidFill>
                  <a:srgbClr val="000000"/>
                </a:solidFill>
                <a:effectLst/>
                <a:latin typeface="Calibri Light" panose="020F0302020204030204" pitchFamily="34" charset="0"/>
              </a:rPr>
              <a:t>b. Certificate of taxes paid</a:t>
            </a:r>
          </a:p>
          <a:p>
            <a:pPr marL="457200" indent="137160" rtl="0">
              <a:lnSpc>
                <a:spcPct val="115000"/>
              </a:lnSpc>
              <a:spcAft>
                <a:spcPts val="216"/>
              </a:spcAft>
            </a:pPr>
            <a:r>
              <a:rPr lang="en-US" dirty="0">
                <a:solidFill>
                  <a:srgbClr val="000000"/>
                </a:solidFill>
                <a:effectLst/>
                <a:latin typeface="Calibri Light" panose="020F0302020204030204" pitchFamily="34" charset="0"/>
              </a:rPr>
              <a:t>c. Descriptions of </a:t>
            </a:r>
            <a:r>
              <a:rPr lang="en-US" dirty="0" err="1">
                <a:solidFill>
                  <a:srgbClr val="000000"/>
                </a:solidFill>
                <a:effectLst/>
                <a:latin typeface="Calibri Light" panose="020F0302020204030204" pitchFamily="34" charset="0"/>
              </a:rPr>
              <a:t>adjoiners</a:t>
            </a:r>
            <a:r>
              <a:rPr lang="en-US" dirty="0">
                <a:solidFill>
                  <a:srgbClr val="000000"/>
                </a:solidFill>
                <a:effectLst/>
                <a:latin typeface="Calibri Light" panose="020F0302020204030204" pitchFamily="34" charset="0"/>
              </a:rPr>
              <a:t> unless they are lots in a recorded subdivision</a:t>
            </a:r>
          </a:p>
          <a:p>
            <a:pPr marL="457200" indent="137160" rtl="0">
              <a:lnSpc>
                <a:spcPct val="115000"/>
              </a:lnSpc>
              <a:spcAft>
                <a:spcPts val="216"/>
              </a:spcAft>
            </a:pPr>
            <a:r>
              <a:rPr lang="en-US" dirty="0">
                <a:solidFill>
                  <a:srgbClr val="000000"/>
                </a:solidFill>
                <a:effectLst/>
                <a:latin typeface="Calibri Light" panose="020F0302020204030204" pitchFamily="34" charset="0"/>
              </a:rPr>
              <a:t>d. Abstract of title</a:t>
            </a:r>
          </a:p>
          <a:p>
            <a:endParaRPr lang="en-US" sz="3200" dirty="0"/>
          </a:p>
        </p:txBody>
      </p:sp>
    </p:spTree>
    <p:extLst>
      <p:ext uri="{BB962C8B-B14F-4D97-AF65-F5344CB8AC3E}">
        <p14:creationId xmlns:p14="http://schemas.microsoft.com/office/powerpoint/2010/main" val="260884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999E-9DDB-6A71-B7CE-A3FAE4E8EE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D3463-51DC-061E-E92E-39668E9443F8}"/>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78C8B0BD-7D08-0CC3-B349-767F4B9B2ECF}"/>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5.</a:t>
            </a:r>
            <a:r>
              <a:rPr lang="en-US" dirty="0">
                <a:solidFill>
                  <a:srgbClr val="000000"/>
                </a:solidFill>
                <a:effectLst/>
                <a:latin typeface="Calibri Light" panose="020F0302020204030204" pitchFamily="34" charset="0"/>
              </a:rPr>
              <a:t> Which of the following records for an existing parcel must be provided to the surveyor? Select all that apply.</a:t>
            </a:r>
          </a:p>
          <a:p>
            <a:pPr marL="457200" indent="137160" rtl="0">
              <a:lnSpc>
                <a:spcPct val="115000"/>
              </a:lnSpc>
              <a:spcAft>
                <a:spcPts val="216"/>
              </a:spcAft>
            </a:pPr>
            <a:r>
              <a:rPr lang="en-US" dirty="0">
                <a:solidFill>
                  <a:srgbClr val="FF0000"/>
                </a:solidFill>
                <a:effectLst/>
                <a:latin typeface="Calibri Light" panose="020F0302020204030204" pitchFamily="34" charset="0"/>
              </a:rPr>
              <a:t>a. Current record description</a:t>
            </a:r>
          </a:p>
          <a:p>
            <a:pPr marL="457200" indent="137160" rtl="0">
              <a:lnSpc>
                <a:spcPct val="115000"/>
              </a:lnSpc>
              <a:spcAft>
                <a:spcPts val="216"/>
              </a:spcAft>
            </a:pPr>
            <a:r>
              <a:rPr lang="en-US" dirty="0">
                <a:solidFill>
                  <a:srgbClr val="000000"/>
                </a:solidFill>
                <a:effectLst/>
                <a:latin typeface="Calibri Light" panose="020F0302020204030204" pitchFamily="34" charset="0"/>
              </a:rPr>
              <a:t>b. Certificate of taxes paid</a:t>
            </a:r>
          </a:p>
          <a:p>
            <a:pPr marL="457200" indent="137160" rtl="0">
              <a:lnSpc>
                <a:spcPct val="115000"/>
              </a:lnSpc>
              <a:spcAft>
                <a:spcPts val="216"/>
              </a:spcAft>
            </a:pPr>
            <a:r>
              <a:rPr lang="en-US" dirty="0">
                <a:solidFill>
                  <a:srgbClr val="FF0000"/>
                </a:solidFill>
                <a:effectLst/>
                <a:latin typeface="Calibri Light" panose="020F0302020204030204" pitchFamily="34" charset="0"/>
              </a:rPr>
              <a:t>c. Descriptions of </a:t>
            </a:r>
            <a:r>
              <a:rPr lang="en-US" dirty="0" err="1">
                <a:solidFill>
                  <a:srgbClr val="FF0000"/>
                </a:solidFill>
                <a:effectLst/>
                <a:latin typeface="Calibri Light" panose="020F0302020204030204" pitchFamily="34" charset="0"/>
              </a:rPr>
              <a:t>adjoiners</a:t>
            </a:r>
            <a:r>
              <a:rPr lang="en-US" dirty="0">
                <a:solidFill>
                  <a:srgbClr val="FF0000"/>
                </a:solidFill>
                <a:effectLst/>
                <a:latin typeface="Calibri Light" panose="020F0302020204030204" pitchFamily="34" charset="0"/>
              </a:rPr>
              <a:t> unless they are lots in a recorded subdivision</a:t>
            </a:r>
          </a:p>
          <a:p>
            <a:pPr marL="457200" indent="137160" rtl="0">
              <a:lnSpc>
                <a:spcPct val="115000"/>
              </a:lnSpc>
              <a:spcAft>
                <a:spcPts val="216"/>
              </a:spcAft>
            </a:pPr>
            <a:r>
              <a:rPr lang="en-US" dirty="0">
                <a:solidFill>
                  <a:srgbClr val="000000"/>
                </a:solidFill>
                <a:effectLst/>
                <a:latin typeface="Calibri Light" panose="020F0302020204030204" pitchFamily="34" charset="0"/>
              </a:rPr>
              <a:t>d. Abstract of title</a:t>
            </a:r>
          </a:p>
          <a:p>
            <a:endParaRPr lang="en-US" sz="3200" dirty="0"/>
          </a:p>
          <a:p>
            <a:pPr lvl="1"/>
            <a:r>
              <a:rPr lang="en-US" b="1" dirty="0">
                <a:solidFill>
                  <a:srgbClr val="FF0000"/>
                </a:solidFill>
                <a:effectLst/>
                <a:latin typeface="Calibri Light" panose="020F0302020204030204" pitchFamily="34" charset="0"/>
              </a:rPr>
              <a:t>Reference:</a:t>
            </a:r>
            <a:r>
              <a:rPr lang="en-US" dirty="0">
                <a:solidFill>
                  <a:srgbClr val="FF0000"/>
                </a:solidFill>
                <a:effectLst/>
                <a:latin typeface="Calibri Light" panose="020F0302020204030204" pitchFamily="34" charset="0"/>
              </a:rPr>
              <a:t> Sec 4</a:t>
            </a:r>
          </a:p>
        </p:txBody>
      </p:sp>
    </p:spTree>
    <p:extLst>
      <p:ext uri="{BB962C8B-B14F-4D97-AF65-F5344CB8AC3E}">
        <p14:creationId xmlns:p14="http://schemas.microsoft.com/office/powerpoint/2010/main" val="26732008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29479-8A6C-5AF3-7926-7B3F59D6C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1AC92-71C8-678F-950C-E0C02AF4DA0F}"/>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41EE675A-E091-F1AC-C62F-748E745CD1A3}"/>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6. </a:t>
            </a:r>
            <a:r>
              <a:rPr lang="en-US" dirty="0">
                <a:solidFill>
                  <a:srgbClr val="000000"/>
                </a:solidFill>
                <a:effectLst/>
                <a:latin typeface="Calibri Light" panose="020F0302020204030204" pitchFamily="34" charset="0"/>
              </a:rPr>
              <a:t>If the client does not provide record information on easements then the surveyor is obligated to :</a:t>
            </a:r>
          </a:p>
          <a:p>
            <a:pPr marL="457200" indent="137160" rtl="0">
              <a:lnSpc>
                <a:spcPct val="115000"/>
              </a:lnSpc>
              <a:spcAft>
                <a:spcPts val="216"/>
              </a:spcAft>
            </a:pPr>
            <a:r>
              <a:rPr lang="en-US" dirty="0">
                <a:solidFill>
                  <a:srgbClr val="000000"/>
                </a:solidFill>
                <a:effectLst/>
                <a:latin typeface="Calibri Light" panose="020F0302020204030204" pitchFamily="34" charset="0"/>
              </a:rPr>
              <a:t>a. do nothing as the information was the client’s responsibility.</a:t>
            </a:r>
          </a:p>
          <a:p>
            <a:pPr marL="457200" indent="137160" rtl="0">
              <a:lnSpc>
                <a:spcPct val="115000"/>
              </a:lnSpc>
              <a:spcAft>
                <a:spcPts val="216"/>
              </a:spcAft>
            </a:pPr>
            <a:r>
              <a:rPr lang="en-US" dirty="0">
                <a:solidFill>
                  <a:srgbClr val="000000"/>
                </a:solidFill>
                <a:effectLst/>
                <a:latin typeface="Calibri Light" panose="020F0302020204030204" pitchFamily="34" charset="0"/>
              </a:rPr>
              <a:t>b. perform his/her own research to ensure encumbrances be identified.</a:t>
            </a:r>
          </a:p>
          <a:p>
            <a:pPr marL="457200" indent="137160" rtl="0">
              <a:lnSpc>
                <a:spcPct val="115000"/>
              </a:lnSpc>
              <a:spcAft>
                <a:spcPts val="216"/>
              </a:spcAft>
            </a:pPr>
            <a:r>
              <a:rPr lang="en-US" dirty="0">
                <a:solidFill>
                  <a:srgbClr val="000000"/>
                </a:solidFill>
                <a:effectLst/>
                <a:latin typeface="Calibri Light" panose="020F0302020204030204" pitchFamily="34" charset="0"/>
              </a:rPr>
              <a:t>c. only show on the map any observed easement evidence.</a:t>
            </a:r>
          </a:p>
          <a:p>
            <a:pPr marL="457200" indent="137160" rtl="0">
              <a:lnSpc>
                <a:spcPct val="115000"/>
              </a:lnSpc>
              <a:spcAft>
                <a:spcPts val="216"/>
              </a:spcAft>
            </a:pPr>
            <a:r>
              <a:rPr lang="en-US" dirty="0">
                <a:solidFill>
                  <a:srgbClr val="000000"/>
                </a:solidFill>
                <a:effectLst/>
                <a:latin typeface="Calibri Light" panose="020F0302020204030204" pitchFamily="34" charset="0"/>
              </a:rPr>
              <a:t>d. show any observed easement evidence on the map and add “...and subject to all easements of record” to the Certification statement.</a:t>
            </a:r>
          </a:p>
          <a:p>
            <a:endParaRPr lang="en-US" sz="3200" dirty="0"/>
          </a:p>
        </p:txBody>
      </p:sp>
    </p:spTree>
    <p:extLst>
      <p:ext uri="{BB962C8B-B14F-4D97-AF65-F5344CB8AC3E}">
        <p14:creationId xmlns:p14="http://schemas.microsoft.com/office/powerpoint/2010/main" val="2485043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936C-2309-9C98-FC48-A0D122BA8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BE614-E2BA-ACD5-DFA1-6C04A8A448EB}"/>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9A529AF0-B36E-0DDF-78C8-DEF12E280946}"/>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6. </a:t>
            </a:r>
            <a:r>
              <a:rPr lang="en-US" dirty="0">
                <a:solidFill>
                  <a:srgbClr val="000000"/>
                </a:solidFill>
                <a:effectLst/>
                <a:latin typeface="Calibri Light" panose="020F0302020204030204" pitchFamily="34" charset="0"/>
              </a:rPr>
              <a:t>If the client does not provide record information on easements then the surveyor is obligated to :</a:t>
            </a:r>
          </a:p>
          <a:p>
            <a:pPr marL="457200" indent="137160" rtl="0">
              <a:lnSpc>
                <a:spcPct val="115000"/>
              </a:lnSpc>
              <a:spcAft>
                <a:spcPts val="216"/>
              </a:spcAft>
            </a:pPr>
            <a:r>
              <a:rPr lang="en-US" dirty="0">
                <a:solidFill>
                  <a:srgbClr val="000000"/>
                </a:solidFill>
                <a:effectLst/>
                <a:latin typeface="Calibri Light" panose="020F0302020204030204" pitchFamily="34" charset="0"/>
              </a:rPr>
              <a:t>a. do nothing as the information was the client’s responsibility.</a:t>
            </a:r>
          </a:p>
          <a:p>
            <a:pPr marL="457200" indent="137160" rtl="0">
              <a:lnSpc>
                <a:spcPct val="115000"/>
              </a:lnSpc>
              <a:spcAft>
                <a:spcPts val="216"/>
              </a:spcAft>
            </a:pPr>
            <a:r>
              <a:rPr lang="en-US" dirty="0">
                <a:solidFill>
                  <a:srgbClr val="FF0000"/>
                </a:solidFill>
                <a:effectLst/>
                <a:latin typeface="Calibri Light" panose="020F0302020204030204" pitchFamily="34" charset="0"/>
              </a:rPr>
              <a:t>b. perform his/her own research to ensure encumbrances be identified.</a:t>
            </a:r>
          </a:p>
          <a:p>
            <a:pPr marL="457200" indent="137160" rtl="0">
              <a:lnSpc>
                <a:spcPct val="115000"/>
              </a:lnSpc>
              <a:spcAft>
                <a:spcPts val="216"/>
              </a:spcAft>
            </a:pPr>
            <a:r>
              <a:rPr lang="en-US" dirty="0">
                <a:solidFill>
                  <a:srgbClr val="000000"/>
                </a:solidFill>
                <a:effectLst/>
                <a:latin typeface="Calibri Light" panose="020F0302020204030204" pitchFamily="34" charset="0"/>
              </a:rPr>
              <a:t>c. only show on the map any observed easement evidence.</a:t>
            </a:r>
          </a:p>
          <a:p>
            <a:pPr marL="457200" indent="137160" rtl="0">
              <a:lnSpc>
                <a:spcPct val="115000"/>
              </a:lnSpc>
              <a:spcAft>
                <a:spcPts val="216"/>
              </a:spcAft>
            </a:pPr>
            <a:r>
              <a:rPr lang="en-US" dirty="0">
                <a:solidFill>
                  <a:srgbClr val="000000"/>
                </a:solidFill>
                <a:effectLst/>
                <a:latin typeface="Calibri Light" panose="020F0302020204030204" pitchFamily="34" charset="0"/>
              </a:rPr>
              <a:t>d. show any observed easement evidence on the map and add “...and subject to all easements of record” to the Certification statement.</a:t>
            </a:r>
          </a:p>
          <a:p>
            <a:endParaRPr lang="en-US" sz="3200" dirty="0"/>
          </a:p>
          <a:p>
            <a:pPr lvl="1"/>
            <a:r>
              <a:rPr lang="en-US" b="1" dirty="0">
                <a:solidFill>
                  <a:srgbClr val="FF0000"/>
                </a:solidFill>
                <a:effectLst/>
                <a:latin typeface="Calibri Light" panose="020F0302020204030204" pitchFamily="34" charset="0"/>
              </a:rPr>
              <a:t>Reference:</a:t>
            </a:r>
            <a:r>
              <a:rPr lang="en-US" dirty="0">
                <a:solidFill>
                  <a:srgbClr val="FF0000"/>
                </a:solidFill>
                <a:effectLst/>
                <a:latin typeface="Calibri Light" panose="020F0302020204030204" pitchFamily="34" charset="0"/>
              </a:rPr>
              <a:t> Sec 4.</a:t>
            </a:r>
          </a:p>
        </p:txBody>
      </p:sp>
    </p:spTree>
    <p:extLst>
      <p:ext uri="{BB962C8B-B14F-4D97-AF65-F5344CB8AC3E}">
        <p14:creationId xmlns:p14="http://schemas.microsoft.com/office/powerpoint/2010/main" val="203329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2E71-4A1F-5751-BB09-C54FBC98E617}"/>
              </a:ext>
            </a:extLst>
          </p:cNvPr>
          <p:cNvSpPr>
            <a:spLocks noGrp="1"/>
          </p:cNvSpPr>
          <p:nvPr>
            <p:ph type="title"/>
          </p:nvPr>
        </p:nvSpPr>
        <p:spPr/>
        <p:txBody>
          <a:bodyPr>
            <a:normAutofit/>
          </a:bodyPr>
          <a:lstStyle/>
          <a:p>
            <a:r>
              <a:rPr lang="en-US" dirty="0"/>
              <a:t>A. Background</a:t>
            </a:r>
          </a:p>
        </p:txBody>
      </p:sp>
      <p:sp>
        <p:nvSpPr>
          <p:cNvPr id="3" name="Content Placeholder 2">
            <a:extLst>
              <a:ext uri="{FF2B5EF4-FFF2-40B4-BE49-F238E27FC236}">
                <a16:creationId xmlns:a16="http://schemas.microsoft.com/office/drawing/2014/main" id="{601D1789-9867-29F4-C445-3CE91D8F36AF}"/>
              </a:ext>
            </a:extLst>
          </p:cNvPr>
          <p:cNvSpPr>
            <a:spLocks noGrp="1"/>
          </p:cNvSpPr>
          <p:nvPr>
            <p:ph idx="1"/>
          </p:nvPr>
        </p:nvSpPr>
        <p:spPr/>
        <p:txBody>
          <a:bodyPr>
            <a:normAutofit/>
          </a:bodyPr>
          <a:lstStyle/>
          <a:p>
            <a:r>
              <a:rPr lang="en-US" dirty="0"/>
              <a:t>3. Land Title Survey (LTS)</a:t>
            </a:r>
          </a:p>
          <a:p>
            <a:pPr lvl="1"/>
            <a:r>
              <a:rPr lang="en-US" dirty="0"/>
              <a:t>Is used for boundary issues in Schedule B-Part 2.</a:t>
            </a:r>
          </a:p>
          <a:p>
            <a:pPr lvl="1"/>
            <a:r>
              <a:rPr lang="en-US" dirty="0"/>
              <a:t>An LTS </a:t>
            </a:r>
            <a:r>
              <a:rPr lang="en-US" b="1" u="sng" dirty="0"/>
              <a:t>is</a:t>
            </a:r>
            <a:r>
              <a:rPr lang="en-US" dirty="0"/>
              <a:t> a Property Survey; it differs in that:</a:t>
            </a:r>
          </a:p>
          <a:p>
            <a:pPr lvl="2"/>
            <a:r>
              <a:rPr lang="en-US" dirty="0"/>
              <a:t>It generally contains greater detail.</a:t>
            </a:r>
          </a:p>
          <a:p>
            <a:pPr lvl="2"/>
            <a:r>
              <a:rPr lang="en-US" dirty="0"/>
              <a:t>Its requirements and standards are more uniform across jurisdictions.</a:t>
            </a:r>
          </a:p>
          <a:p>
            <a:pPr lvl="1"/>
            <a:r>
              <a:rPr lang="en-US" dirty="0"/>
              <a:t>It is part of the title policy which financially warrants the property.</a:t>
            </a:r>
          </a:p>
          <a:p>
            <a:pPr lvl="2"/>
            <a:r>
              <a:rPr lang="en-US" dirty="0"/>
              <a:t>All the additional data are those things which are often title issues.</a:t>
            </a:r>
          </a:p>
        </p:txBody>
      </p:sp>
      <p:grpSp>
        <p:nvGrpSpPr>
          <p:cNvPr id="5" name="Group 4">
            <a:extLst>
              <a:ext uri="{FF2B5EF4-FFF2-40B4-BE49-F238E27FC236}">
                <a16:creationId xmlns:a16="http://schemas.microsoft.com/office/drawing/2014/main" id="{7F6D7358-F855-11F5-6257-CFD4E89E8138}"/>
              </a:ext>
            </a:extLst>
          </p:cNvPr>
          <p:cNvGrpSpPr>
            <a:grpSpLocks noChangeAspect="1"/>
          </p:cNvGrpSpPr>
          <p:nvPr/>
        </p:nvGrpSpPr>
        <p:grpSpPr>
          <a:xfrm>
            <a:off x="4035491" y="4205604"/>
            <a:ext cx="3610519" cy="2337435"/>
            <a:chOff x="4730504" y="1897900"/>
            <a:chExt cx="6178569" cy="3999980"/>
          </a:xfrm>
        </p:grpSpPr>
        <p:pic>
          <p:nvPicPr>
            <p:cNvPr id="6" name="Picture 2" descr="Image result for alta survey sections">
              <a:extLst>
                <a:ext uri="{FF2B5EF4-FFF2-40B4-BE49-F238E27FC236}">
                  <a16:creationId xmlns:a16="http://schemas.microsoft.com/office/drawing/2014/main" id="{FA046DF3-154B-66AE-A887-3CF1D768A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504" y="1897900"/>
              <a:ext cx="6178569" cy="39999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CBE0880-6250-6E10-C5BC-3280197A5278}"/>
                </a:ext>
              </a:extLst>
            </p:cNvPr>
            <p:cNvSpPr/>
            <p:nvPr/>
          </p:nvSpPr>
          <p:spPr>
            <a:xfrm>
              <a:off x="9478433" y="5545667"/>
              <a:ext cx="1299634" cy="24976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0784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F10C-BD1D-DB24-4722-8F8739CB2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B5E68-2A0E-0D3D-EA2E-5826A48E7DF3}"/>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CDC50D82-F094-81F4-AC71-846C5C93A05E}"/>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7.</a:t>
            </a:r>
            <a:r>
              <a:rPr lang="en-US" dirty="0">
                <a:solidFill>
                  <a:srgbClr val="000000"/>
                </a:solidFill>
                <a:effectLst/>
                <a:latin typeface="Calibri Light" panose="020F0302020204030204" pitchFamily="34" charset="0"/>
              </a:rPr>
              <a:t> The sheet size for the Land Title Survey map must be:</a:t>
            </a:r>
          </a:p>
          <a:p>
            <a:pPr marL="457200" indent="137160" rtl="0">
              <a:lnSpc>
                <a:spcPct val="115000"/>
              </a:lnSpc>
              <a:spcAft>
                <a:spcPts val="216"/>
              </a:spcAft>
            </a:pPr>
            <a:r>
              <a:rPr lang="en-US" dirty="0">
                <a:solidFill>
                  <a:srgbClr val="000000"/>
                </a:solidFill>
                <a:effectLst/>
                <a:latin typeface="Calibri Light" panose="020F0302020204030204" pitchFamily="34" charset="0"/>
              </a:rPr>
              <a:t>a. 8-1/2” x 11”</a:t>
            </a:r>
          </a:p>
          <a:p>
            <a:pPr marL="457200" indent="137160" rtl="0">
              <a:lnSpc>
                <a:spcPct val="115000"/>
              </a:lnSpc>
              <a:spcAft>
                <a:spcPts val="216"/>
              </a:spcAft>
            </a:pPr>
            <a:r>
              <a:rPr lang="en-US" dirty="0">
                <a:solidFill>
                  <a:srgbClr val="000000"/>
                </a:solidFill>
                <a:effectLst/>
                <a:latin typeface="Calibri Light" panose="020F0302020204030204" pitchFamily="34" charset="0"/>
              </a:rPr>
              <a:t>b. 8-1/2” x 11” or larger</a:t>
            </a:r>
          </a:p>
          <a:p>
            <a:pPr marL="457200" indent="137160" rtl="0">
              <a:lnSpc>
                <a:spcPct val="115000"/>
              </a:lnSpc>
              <a:spcAft>
                <a:spcPts val="216"/>
              </a:spcAft>
            </a:pPr>
            <a:r>
              <a:rPr lang="en-US" dirty="0">
                <a:solidFill>
                  <a:srgbClr val="000000"/>
                </a:solidFill>
                <a:effectLst/>
                <a:latin typeface="Calibri Light" panose="020F0302020204030204" pitchFamily="34" charset="0"/>
              </a:rPr>
              <a:t>c. 8-1/2” x 14”</a:t>
            </a:r>
          </a:p>
          <a:p>
            <a:pPr marL="457200" indent="137160" rtl="0">
              <a:lnSpc>
                <a:spcPct val="115000"/>
              </a:lnSpc>
              <a:spcAft>
                <a:spcPts val="216"/>
              </a:spcAft>
            </a:pPr>
            <a:r>
              <a:rPr lang="en-US" dirty="0">
                <a:solidFill>
                  <a:srgbClr val="000000"/>
                </a:solidFill>
                <a:effectLst/>
                <a:latin typeface="Calibri Light" panose="020F0302020204030204" pitchFamily="34" charset="0"/>
              </a:rPr>
              <a:t>d. 8-1/2” x 14” or larger </a:t>
            </a:r>
          </a:p>
          <a:p>
            <a:endParaRPr lang="en-US" sz="4000" dirty="0"/>
          </a:p>
        </p:txBody>
      </p:sp>
    </p:spTree>
    <p:extLst>
      <p:ext uri="{BB962C8B-B14F-4D97-AF65-F5344CB8AC3E}">
        <p14:creationId xmlns:p14="http://schemas.microsoft.com/office/powerpoint/2010/main" val="2948490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D0EBB-0C9B-1D10-E680-5839C2592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6EEE4-9566-891D-1EB4-07483301D306}"/>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0F43DDD5-1073-5BBE-6238-7F0A7C089F82}"/>
              </a:ext>
            </a:extLst>
          </p:cNvPr>
          <p:cNvSpPr>
            <a:spLocks noGrp="1"/>
          </p:cNvSpPr>
          <p:nvPr>
            <p:ph idx="1"/>
          </p:nvPr>
        </p:nvSpPr>
        <p:spPr/>
        <p:txBody>
          <a:bodyPr>
            <a:normAutofit/>
          </a:bodyPr>
          <a:lstStyle/>
          <a:p>
            <a:pPr indent="137160" rtl="0">
              <a:lnSpc>
                <a:spcPct val="115000"/>
              </a:lnSpc>
              <a:spcAft>
                <a:spcPts val="216"/>
              </a:spcAft>
            </a:pPr>
            <a:r>
              <a:rPr lang="en-US" b="1" dirty="0">
                <a:solidFill>
                  <a:srgbClr val="000000"/>
                </a:solidFill>
                <a:effectLst/>
                <a:latin typeface="Calibri Light" panose="020F0302020204030204" pitchFamily="34" charset="0"/>
              </a:rPr>
              <a:t>Question 7.</a:t>
            </a:r>
            <a:r>
              <a:rPr lang="en-US" dirty="0">
                <a:solidFill>
                  <a:srgbClr val="000000"/>
                </a:solidFill>
                <a:effectLst/>
                <a:latin typeface="Calibri Light" panose="020F0302020204030204" pitchFamily="34" charset="0"/>
              </a:rPr>
              <a:t> The sheet size for the Land Title Survey map must be:</a:t>
            </a:r>
          </a:p>
          <a:p>
            <a:pPr marL="457200" indent="137160" rtl="0">
              <a:lnSpc>
                <a:spcPct val="115000"/>
              </a:lnSpc>
              <a:spcAft>
                <a:spcPts val="216"/>
              </a:spcAft>
            </a:pPr>
            <a:r>
              <a:rPr lang="en-US" dirty="0">
                <a:solidFill>
                  <a:srgbClr val="000000"/>
                </a:solidFill>
                <a:effectLst/>
                <a:latin typeface="Calibri Light" panose="020F0302020204030204" pitchFamily="34" charset="0"/>
              </a:rPr>
              <a:t>a. 8-1/2” x 11”</a:t>
            </a:r>
          </a:p>
          <a:p>
            <a:pPr marL="457200" indent="137160" rtl="0">
              <a:lnSpc>
                <a:spcPct val="115000"/>
              </a:lnSpc>
              <a:spcAft>
                <a:spcPts val="216"/>
              </a:spcAft>
            </a:pPr>
            <a:r>
              <a:rPr lang="en-US" dirty="0">
                <a:solidFill>
                  <a:srgbClr val="FF0000"/>
                </a:solidFill>
                <a:effectLst/>
                <a:latin typeface="Calibri Light" panose="020F0302020204030204" pitchFamily="34" charset="0"/>
              </a:rPr>
              <a:t>b. 8-1/2” x 11” or larger</a:t>
            </a:r>
          </a:p>
          <a:p>
            <a:pPr marL="457200" indent="137160" rtl="0">
              <a:lnSpc>
                <a:spcPct val="115000"/>
              </a:lnSpc>
              <a:spcAft>
                <a:spcPts val="216"/>
              </a:spcAft>
            </a:pPr>
            <a:r>
              <a:rPr lang="en-US" dirty="0">
                <a:solidFill>
                  <a:srgbClr val="000000"/>
                </a:solidFill>
                <a:effectLst/>
                <a:latin typeface="Calibri Light" panose="020F0302020204030204" pitchFamily="34" charset="0"/>
              </a:rPr>
              <a:t>c. 8-1/2” x 14”</a:t>
            </a:r>
          </a:p>
          <a:p>
            <a:pPr marL="457200" indent="137160" rtl="0">
              <a:lnSpc>
                <a:spcPct val="115000"/>
              </a:lnSpc>
              <a:spcAft>
                <a:spcPts val="216"/>
              </a:spcAft>
            </a:pPr>
            <a:r>
              <a:rPr lang="en-US" dirty="0">
                <a:solidFill>
                  <a:srgbClr val="000000"/>
                </a:solidFill>
                <a:effectLst/>
                <a:latin typeface="Calibri Light" panose="020F0302020204030204" pitchFamily="34" charset="0"/>
              </a:rPr>
              <a:t>d. 8-1/2” x 14” or larger </a:t>
            </a:r>
          </a:p>
          <a:p>
            <a:pPr marL="457200" indent="137160" rtl="0">
              <a:lnSpc>
                <a:spcPct val="115000"/>
              </a:lnSpc>
              <a:spcAft>
                <a:spcPts val="216"/>
              </a:spcAft>
            </a:pPr>
            <a:endParaRPr lang="en-US" dirty="0">
              <a:solidFill>
                <a:srgbClr val="000000"/>
              </a:solidFill>
              <a:latin typeface="Calibri Light" panose="020F0302020204030204" pitchFamily="34" charset="0"/>
            </a:endParaRPr>
          </a:p>
          <a:p>
            <a:pPr marL="457200" indent="137160">
              <a:lnSpc>
                <a:spcPct val="115000"/>
              </a:lnSpc>
              <a:spcAft>
                <a:spcPts val="216"/>
              </a:spcAft>
            </a:pPr>
            <a:r>
              <a:rPr lang="en-US" b="1" dirty="0">
                <a:solidFill>
                  <a:srgbClr val="FF0000"/>
                </a:solidFill>
                <a:effectLst/>
                <a:latin typeface="Calibri Light" panose="020F0302020204030204" pitchFamily="34" charset="0"/>
              </a:rPr>
              <a:t>Reference:</a:t>
            </a:r>
            <a:r>
              <a:rPr lang="en-US" dirty="0">
                <a:solidFill>
                  <a:srgbClr val="FF0000"/>
                </a:solidFill>
                <a:effectLst/>
                <a:latin typeface="Calibri Light" panose="020F0302020204030204" pitchFamily="34" charset="0"/>
              </a:rPr>
              <a:t> Sec </a:t>
            </a:r>
            <a:r>
              <a:rPr lang="en-US" dirty="0" err="1">
                <a:solidFill>
                  <a:srgbClr val="FF0000"/>
                </a:solidFill>
                <a:effectLst/>
                <a:latin typeface="Calibri Light" panose="020F0302020204030204" pitchFamily="34" charset="0"/>
              </a:rPr>
              <a:t>D.i.</a:t>
            </a:r>
            <a:endParaRPr lang="en-US" sz="3200" dirty="0">
              <a:solidFill>
                <a:srgbClr val="FF0000"/>
              </a:solidFill>
              <a:effectLst/>
              <a:latin typeface="Calibri Light" panose="020F0302020204030204" pitchFamily="34" charset="0"/>
            </a:endParaRPr>
          </a:p>
          <a:p>
            <a:endParaRPr lang="en-US" sz="4000" dirty="0"/>
          </a:p>
        </p:txBody>
      </p:sp>
    </p:spTree>
    <p:extLst>
      <p:ext uri="{BB962C8B-B14F-4D97-AF65-F5344CB8AC3E}">
        <p14:creationId xmlns:p14="http://schemas.microsoft.com/office/powerpoint/2010/main" val="1964262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EBA5E-476B-C993-7257-1DD94779D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A80E8-EE67-A7CA-1EC2-15C49028E7A5}"/>
              </a:ext>
            </a:extLst>
          </p:cNvPr>
          <p:cNvSpPr>
            <a:spLocks noGrp="1"/>
          </p:cNvSpPr>
          <p:nvPr>
            <p:ph type="title"/>
          </p:nvPr>
        </p:nvSpPr>
        <p:spPr/>
        <p:txBody>
          <a:bodyPr>
            <a:normAutofit/>
          </a:bodyPr>
          <a:lstStyle/>
          <a:p>
            <a:r>
              <a:rPr lang="en-US" dirty="0"/>
              <a:t>A. Background</a:t>
            </a:r>
          </a:p>
        </p:txBody>
      </p:sp>
      <p:sp>
        <p:nvSpPr>
          <p:cNvPr id="3" name="Content Placeholder 2">
            <a:extLst>
              <a:ext uri="{FF2B5EF4-FFF2-40B4-BE49-F238E27FC236}">
                <a16:creationId xmlns:a16="http://schemas.microsoft.com/office/drawing/2014/main" id="{2CB2D3A3-F13A-4DF7-F5CD-DCD7648B281D}"/>
              </a:ext>
            </a:extLst>
          </p:cNvPr>
          <p:cNvSpPr>
            <a:spLocks noGrp="1"/>
          </p:cNvSpPr>
          <p:nvPr>
            <p:ph idx="1"/>
          </p:nvPr>
        </p:nvSpPr>
        <p:spPr/>
        <p:txBody>
          <a:bodyPr>
            <a:normAutofit/>
          </a:bodyPr>
          <a:lstStyle/>
          <a:p>
            <a:r>
              <a:rPr lang="en-US" dirty="0"/>
              <a:t>3. Land Title Survey (LTS)</a:t>
            </a:r>
          </a:p>
          <a:p>
            <a:pPr lvl="1"/>
            <a:r>
              <a:rPr lang="en-US" dirty="0"/>
              <a:t>Requirements and procedures</a:t>
            </a:r>
          </a:p>
          <a:p>
            <a:pPr lvl="2"/>
            <a:r>
              <a:rPr lang="en-US" dirty="0"/>
              <a:t>ALTA/NSPS Standards Minimum Detail Requirements for ALTA/NSPS Land Title Surveys</a:t>
            </a:r>
          </a:p>
          <a:p>
            <a:pPr lvl="2"/>
            <a:r>
              <a:rPr lang="en-US" dirty="0"/>
              <a:t>Parcel recreation or retracement principles</a:t>
            </a:r>
          </a:p>
          <a:p>
            <a:pPr lvl="1"/>
            <a:endParaRPr lang="en-US" dirty="0"/>
          </a:p>
          <a:p>
            <a:pPr lvl="1"/>
            <a:r>
              <a:rPr lang="en-US" dirty="0"/>
              <a:t>Work in conjunction with State &amp; Local laws</a:t>
            </a:r>
          </a:p>
          <a:p>
            <a:pPr lvl="1"/>
            <a:endParaRPr lang="en-US" dirty="0"/>
          </a:p>
          <a:p>
            <a:pPr lvl="1"/>
            <a:r>
              <a:rPr lang="en-US" dirty="0"/>
              <a:t>Property and Land Title Surveys both depend on</a:t>
            </a:r>
          </a:p>
          <a:p>
            <a:pPr lvl="2"/>
            <a:r>
              <a:rPr lang="en-US" dirty="0"/>
              <a:t>Proper research</a:t>
            </a:r>
          </a:p>
          <a:p>
            <a:pPr lvl="2"/>
            <a:r>
              <a:rPr lang="en-US" dirty="0"/>
              <a:t>Surveyor judgement</a:t>
            </a:r>
          </a:p>
          <a:p>
            <a:pPr lvl="2"/>
            <a:r>
              <a:rPr lang="en-US" dirty="0"/>
              <a:t>Appropriate surveying principles</a:t>
            </a:r>
          </a:p>
        </p:txBody>
      </p:sp>
      <p:grpSp>
        <p:nvGrpSpPr>
          <p:cNvPr id="18" name="Group 17">
            <a:extLst>
              <a:ext uri="{FF2B5EF4-FFF2-40B4-BE49-F238E27FC236}">
                <a16:creationId xmlns:a16="http://schemas.microsoft.com/office/drawing/2014/main" id="{6CB55386-72D4-3861-40CC-8DE3A0DC554B}"/>
              </a:ext>
            </a:extLst>
          </p:cNvPr>
          <p:cNvGrpSpPr>
            <a:grpSpLocks noChangeAspect="1"/>
          </p:cNvGrpSpPr>
          <p:nvPr/>
        </p:nvGrpSpPr>
        <p:grpSpPr>
          <a:xfrm>
            <a:off x="9014631" y="1947118"/>
            <a:ext cx="2568976" cy="3368484"/>
            <a:chOff x="7745389" y="1664093"/>
            <a:chExt cx="3300198" cy="4327273"/>
          </a:xfrm>
        </p:grpSpPr>
        <p:pic>
          <p:nvPicPr>
            <p:cNvPr id="19" name="Picture 18">
              <a:extLst>
                <a:ext uri="{FF2B5EF4-FFF2-40B4-BE49-F238E27FC236}">
                  <a16:creationId xmlns:a16="http://schemas.microsoft.com/office/drawing/2014/main" id="{B2F0657D-BFC1-D6A1-BFA7-E02EDBB6644C}"/>
                </a:ext>
              </a:extLst>
            </p:cNvPr>
            <p:cNvPicPr>
              <a:picLocks noChangeAspect="1"/>
            </p:cNvPicPr>
            <p:nvPr/>
          </p:nvPicPr>
          <p:blipFill>
            <a:blip r:embed="rId3"/>
            <a:stretch>
              <a:fillRect/>
            </a:stretch>
          </p:blipFill>
          <p:spPr>
            <a:xfrm>
              <a:off x="8437802" y="1664093"/>
              <a:ext cx="2607785" cy="3657599"/>
            </a:xfrm>
            <a:prstGeom prst="rect">
              <a:avLst/>
            </a:prstGeom>
            <a:ln w="3175">
              <a:solidFill>
                <a:schemeClr val="tx1"/>
              </a:solidFill>
            </a:ln>
          </p:spPr>
        </p:pic>
        <p:pic>
          <p:nvPicPr>
            <p:cNvPr id="20" name="Picture 19">
              <a:extLst>
                <a:ext uri="{FF2B5EF4-FFF2-40B4-BE49-F238E27FC236}">
                  <a16:creationId xmlns:a16="http://schemas.microsoft.com/office/drawing/2014/main" id="{47B458E0-E3A4-A3CF-1BEF-96939473A8F8}"/>
                </a:ext>
              </a:extLst>
            </p:cNvPr>
            <p:cNvPicPr>
              <a:picLocks noChangeAspect="1"/>
            </p:cNvPicPr>
            <p:nvPr/>
          </p:nvPicPr>
          <p:blipFill>
            <a:blip r:embed="rId4"/>
            <a:stretch>
              <a:fillRect/>
            </a:stretch>
          </p:blipFill>
          <p:spPr>
            <a:xfrm>
              <a:off x="8092859" y="1885799"/>
              <a:ext cx="2709398" cy="3739895"/>
            </a:xfrm>
            <a:prstGeom prst="rect">
              <a:avLst/>
            </a:prstGeom>
            <a:ln w="3175">
              <a:solidFill>
                <a:schemeClr val="tx1"/>
              </a:solidFill>
            </a:ln>
          </p:spPr>
        </p:pic>
        <p:pic>
          <p:nvPicPr>
            <p:cNvPr id="21" name="Picture 20">
              <a:extLst>
                <a:ext uri="{FF2B5EF4-FFF2-40B4-BE49-F238E27FC236}">
                  <a16:creationId xmlns:a16="http://schemas.microsoft.com/office/drawing/2014/main" id="{59C66529-2607-E36A-C371-D93F41AAC973}"/>
                </a:ext>
              </a:extLst>
            </p:cNvPr>
            <p:cNvPicPr>
              <a:picLocks noChangeAspect="1"/>
            </p:cNvPicPr>
            <p:nvPr/>
          </p:nvPicPr>
          <p:blipFill>
            <a:blip r:embed="rId3"/>
            <a:stretch>
              <a:fillRect/>
            </a:stretch>
          </p:blipFill>
          <p:spPr>
            <a:xfrm>
              <a:off x="7892720" y="2112059"/>
              <a:ext cx="2607785" cy="3657600"/>
            </a:xfrm>
            <a:prstGeom prst="rect">
              <a:avLst/>
            </a:prstGeom>
            <a:ln w="3175">
              <a:solidFill>
                <a:schemeClr val="tx1"/>
              </a:solidFill>
            </a:ln>
          </p:spPr>
        </p:pic>
        <p:pic>
          <p:nvPicPr>
            <p:cNvPr id="22" name="Picture 21">
              <a:extLst>
                <a:ext uri="{FF2B5EF4-FFF2-40B4-BE49-F238E27FC236}">
                  <a16:creationId xmlns:a16="http://schemas.microsoft.com/office/drawing/2014/main" id="{8097D291-AC1A-B270-042A-E6F6D2487539}"/>
                </a:ext>
              </a:extLst>
            </p:cNvPr>
            <p:cNvPicPr>
              <a:picLocks noChangeAspect="1"/>
            </p:cNvPicPr>
            <p:nvPr/>
          </p:nvPicPr>
          <p:blipFill>
            <a:blip r:embed="rId5"/>
            <a:stretch>
              <a:fillRect/>
            </a:stretch>
          </p:blipFill>
          <p:spPr>
            <a:xfrm>
              <a:off x="7745389" y="2333766"/>
              <a:ext cx="2468597" cy="3657600"/>
            </a:xfrm>
            <a:prstGeom prst="rect">
              <a:avLst/>
            </a:prstGeom>
            <a:ln w="3175">
              <a:solidFill>
                <a:schemeClr val="tx1"/>
              </a:solidFill>
            </a:ln>
          </p:spPr>
        </p:pic>
      </p:grpSp>
    </p:spTree>
    <p:extLst>
      <p:ext uri="{BB962C8B-B14F-4D97-AF65-F5344CB8AC3E}">
        <p14:creationId xmlns:p14="http://schemas.microsoft.com/office/powerpoint/2010/main" val="4125220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6BBC-7B3D-BF47-7028-E4729723D33E}"/>
              </a:ext>
            </a:extLst>
          </p:cNvPr>
          <p:cNvSpPr>
            <a:spLocks noGrp="1"/>
          </p:cNvSpPr>
          <p:nvPr>
            <p:ph type="title"/>
          </p:nvPr>
        </p:nvSpPr>
        <p:spPr/>
        <p:txBody>
          <a:bodyPr/>
          <a:lstStyle/>
          <a:p>
            <a:r>
              <a:rPr lang="en-US" dirty="0"/>
              <a:t>A. Background</a:t>
            </a:r>
          </a:p>
        </p:txBody>
      </p:sp>
      <p:sp>
        <p:nvSpPr>
          <p:cNvPr id="3" name="Content Placeholder 2">
            <a:extLst>
              <a:ext uri="{FF2B5EF4-FFF2-40B4-BE49-F238E27FC236}">
                <a16:creationId xmlns:a16="http://schemas.microsoft.com/office/drawing/2014/main" id="{EDD16CB3-35AB-D8F5-E141-F969E8461DC4}"/>
              </a:ext>
            </a:extLst>
          </p:cNvPr>
          <p:cNvSpPr>
            <a:spLocks noGrp="1"/>
          </p:cNvSpPr>
          <p:nvPr>
            <p:ph idx="1"/>
          </p:nvPr>
        </p:nvSpPr>
        <p:spPr/>
        <p:txBody>
          <a:bodyPr/>
          <a:lstStyle/>
          <a:p>
            <a:r>
              <a:rPr lang="en-US" dirty="0"/>
              <a:t>4. ALTA/NSPS Standards Development</a:t>
            </a:r>
          </a:p>
          <a:p>
            <a:pPr lvl="1"/>
            <a:r>
              <a:rPr lang="en-US" dirty="0"/>
              <a:t>Originally developed by the American Land Title Assoc (ALTA) and American Congress on Surveying and Mapping (ACSM) in c1962</a:t>
            </a:r>
          </a:p>
          <a:p>
            <a:pPr lvl="2"/>
            <a:r>
              <a:rPr lang="en-US" dirty="0"/>
              <a:t>2012 ACSM merged into National Society of Professional Surveyors (NSPS)</a:t>
            </a:r>
          </a:p>
          <a:p>
            <a:pPr lvl="1"/>
            <a:r>
              <a:rPr lang="en-US" dirty="0"/>
              <a:t>Standards are continuously updated - 2021 latest version</a:t>
            </a:r>
          </a:p>
          <a:p>
            <a:pPr lvl="1"/>
            <a:endParaRPr lang="en-US" dirty="0"/>
          </a:p>
        </p:txBody>
      </p:sp>
      <p:pic>
        <p:nvPicPr>
          <p:cNvPr id="4" name="Picture 3">
            <a:extLst>
              <a:ext uri="{FF2B5EF4-FFF2-40B4-BE49-F238E27FC236}">
                <a16:creationId xmlns:a16="http://schemas.microsoft.com/office/drawing/2014/main" id="{521C16A9-1474-45B5-E4A3-22BBA5BF4519}"/>
              </a:ext>
            </a:extLst>
          </p:cNvPr>
          <p:cNvPicPr>
            <a:picLocks noChangeAspect="1"/>
          </p:cNvPicPr>
          <p:nvPr/>
        </p:nvPicPr>
        <p:blipFill>
          <a:blip r:embed="rId2"/>
          <a:stretch>
            <a:fillRect/>
          </a:stretch>
        </p:blipFill>
        <p:spPr>
          <a:xfrm>
            <a:off x="2297323" y="3221207"/>
            <a:ext cx="8802328" cy="181000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61E8882-B0BD-9F65-A40A-A5B5192765E2}"/>
              </a:ext>
            </a:extLst>
          </p:cNvPr>
          <p:cNvPicPr>
            <a:picLocks noChangeAspect="1"/>
          </p:cNvPicPr>
          <p:nvPr/>
        </p:nvPicPr>
        <p:blipFill>
          <a:blip r:embed="rId3"/>
          <a:stretch>
            <a:fillRect/>
          </a:stretch>
        </p:blipFill>
        <p:spPr>
          <a:xfrm>
            <a:off x="2901244" y="5365613"/>
            <a:ext cx="2267599" cy="828801"/>
          </a:xfrm>
          <a:prstGeom prst="rect">
            <a:avLst/>
          </a:prstGeom>
        </p:spPr>
      </p:pic>
      <p:pic>
        <p:nvPicPr>
          <p:cNvPr id="14" name="Picture 13">
            <a:extLst>
              <a:ext uri="{FF2B5EF4-FFF2-40B4-BE49-F238E27FC236}">
                <a16:creationId xmlns:a16="http://schemas.microsoft.com/office/drawing/2014/main" id="{676D22C9-C096-6929-3C46-3A4E1BCEB664}"/>
              </a:ext>
            </a:extLst>
          </p:cNvPr>
          <p:cNvPicPr>
            <a:picLocks noChangeAspect="1"/>
          </p:cNvPicPr>
          <p:nvPr/>
        </p:nvPicPr>
        <p:blipFill>
          <a:blip r:embed="rId4"/>
          <a:stretch>
            <a:fillRect/>
          </a:stretch>
        </p:blipFill>
        <p:spPr>
          <a:xfrm>
            <a:off x="6698487" y="5365612"/>
            <a:ext cx="1654788" cy="1035188"/>
          </a:xfrm>
          <a:prstGeom prst="rect">
            <a:avLst/>
          </a:prstGeom>
        </p:spPr>
      </p:pic>
    </p:spTree>
    <p:extLst>
      <p:ext uri="{BB962C8B-B14F-4D97-AF65-F5344CB8AC3E}">
        <p14:creationId xmlns:p14="http://schemas.microsoft.com/office/powerpoint/2010/main" val="27989692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Crop">
  <a:themeElements>
    <a:clrScheme name="Custom 13">
      <a:dk1>
        <a:sysClr val="windowText" lastClr="000000"/>
      </a:dk1>
      <a:lt1>
        <a:sysClr val="window" lastClr="FFFFFF"/>
      </a:lt1>
      <a:dk2>
        <a:srgbClr val="1F497D"/>
      </a:dk2>
      <a:lt2>
        <a:srgbClr val="EEECE1"/>
      </a:lt2>
      <a:accent1>
        <a:srgbClr val="FFFF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{B5F3F03C-BE55-432C-90B1-CC67DBE0510F}tf10001105</Template>
  <TotalTime>10516</TotalTime>
  <Words>5473</Words>
  <Application>Microsoft Office PowerPoint</Application>
  <PresentationFormat>Widescreen</PresentationFormat>
  <Paragraphs>846</Paragraphs>
  <Slides>71</Slides>
  <Notes>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3" baseType="lpstr">
      <vt:lpstr>Arial</vt:lpstr>
      <vt:lpstr>Calibri</vt:lpstr>
      <vt:lpstr>Calibri Light</vt:lpstr>
      <vt:lpstr>Comic Sans MS</vt:lpstr>
      <vt:lpstr>Eras Medium ITC</vt:lpstr>
      <vt:lpstr>Franklin Gothic Book</vt:lpstr>
      <vt:lpstr>GreekC</vt:lpstr>
      <vt:lpstr>Verdana</vt:lpstr>
      <vt:lpstr>Wingdings</vt:lpstr>
      <vt:lpstr>Crop</vt:lpstr>
      <vt:lpstr>Equation</vt:lpstr>
      <vt:lpstr>AxMath</vt:lpstr>
      <vt:lpstr>ALTA/NSPS Standards Session 31 </vt:lpstr>
      <vt:lpstr>ALTA/NSPS Standards </vt:lpstr>
      <vt:lpstr>A. Background</vt:lpstr>
      <vt:lpstr>A. Background</vt:lpstr>
      <vt:lpstr>A. Background</vt:lpstr>
      <vt:lpstr>A. Background</vt:lpstr>
      <vt:lpstr>A. Background</vt:lpstr>
      <vt:lpstr>A. Background</vt:lpstr>
      <vt:lpstr>A. Background</vt:lpstr>
      <vt:lpstr>B. ALTA/NSPS Standards Organization</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C. Required Elements</vt:lpstr>
      <vt:lpstr>D. Table A</vt:lpstr>
      <vt:lpstr>D. Table A</vt:lpstr>
      <vt:lpstr>D. Table A</vt:lpstr>
      <vt:lpstr>D. Table A</vt:lpstr>
      <vt:lpstr>E. Summary</vt:lpstr>
      <vt:lpstr>E. Summary</vt:lpstr>
      <vt:lpstr>ALTA/NSPS Land Title Surveys </vt:lpstr>
      <vt:lpstr>Assignment</vt:lpstr>
      <vt:lpstr>Assignment</vt:lpstr>
      <vt:lpstr>Assignment</vt:lpstr>
      <vt:lpstr>Assignment</vt:lpstr>
      <vt:lpstr>Assignment</vt:lpstr>
      <vt:lpstr>Assignment</vt:lpstr>
      <vt:lpstr>Assignment</vt:lpstr>
      <vt:lpstr>Assignment</vt:lpstr>
      <vt:lpstr>Assignment</vt:lpstr>
      <vt:lpstr>Assignment</vt:lpstr>
      <vt:lpstr>Assignment</vt:lpstr>
      <vt:lpstr>Assignment</vt:lpstr>
      <vt:lpstr>Assignment</vt:lpstr>
      <vt:lpstr>Assignment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 Re-Establising Boundaries</dc:title>
  <dc:creator>Jerry Mahun</dc:creator>
  <cp:lastModifiedBy>Jerry Mahun</cp:lastModifiedBy>
  <cp:revision>94</cp:revision>
  <cp:lastPrinted>2022-10-17T22:00:45Z</cp:lastPrinted>
  <dcterms:created xsi:type="dcterms:W3CDTF">2022-10-16T19:29:51Z</dcterms:created>
  <dcterms:modified xsi:type="dcterms:W3CDTF">2025-01-24T19:16:16Z</dcterms:modified>
</cp:coreProperties>
</file>